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70" r:id="rId4"/>
    <p:sldId id="271" r:id="rId5"/>
    <p:sldId id="258" r:id="rId6"/>
    <p:sldId id="259" r:id="rId7"/>
    <p:sldId id="260" r:id="rId8"/>
    <p:sldId id="261" r:id="rId9"/>
    <p:sldId id="262" r:id="rId10"/>
    <p:sldId id="275" r:id="rId11"/>
    <p:sldId id="273" r:id="rId12"/>
    <p:sldId id="272" r:id="rId13"/>
    <p:sldId id="276" r:id="rId14"/>
    <p:sldId id="266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4302-029B-4A8E-9873-AB63340280DD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C69D-83AA-482A-90B6-74F631D02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872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4302-029B-4A8E-9873-AB63340280DD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C69D-83AA-482A-90B6-74F631D02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31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4302-029B-4A8E-9873-AB63340280DD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C69D-83AA-482A-90B6-74F631D02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7447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4302-029B-4A8E-9873-AB63340280DD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C69D-83AA-482A-90B6-74F631D02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8412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4302-029B-4A8E-9873-AB63340280DD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C69D-83AA-482A-90B6-74F631D02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2249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4302-029B-4A8E-9873-AB63340280DD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C69D-83AA-482A-90B6-74F631D02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283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4302-029B-4A8E-9873-AB63340280DD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C69D-83AA-482A-90B6-74F631D02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5424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4302-029B-4A8E-9873-AB63340280DD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C69D-83AA-482A-90B6-74F631D02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9761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4302-029B-4A8E-9873-AB63340280DD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C69D-83AA-482A-90B6-74F631D02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990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4302-029B-4A8E-9873-AB63340280DD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544C69D-83AA-482A-90B6-74F631D02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074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4302-029B-4A8E-9873-AB63340280DD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C69D-83AA-482A-90B6-74F631D02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152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4302-029B-4A8E-9873-AB63340280DD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C69D-83AA-482A-90B6-74F631D02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737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4302-029B-4A8E-9873-AB63340280DD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C69D-83AA-482A-90B6-74F631D02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5092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4302-029B-4A8E-9873-AB63340280DD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C69D-83AA-482A-90B6-74F631D02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451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4302-029B-4A8E-9873-AB63340280DD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C69D-83AA-482A-90B6-74F631D02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734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4302-029B-4A8E-9873-AB63340280DD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C69D-83AA-482A-90B6-74F631D02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794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4302-029B-4A8E-9873-AB63340280DD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C69D-83AA-482A-90B6-74F631D02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3382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904302-029B-4A8E-9873-AB63340280DD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44C69D-83AA-482A-90B6-74F631D02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550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77222" y="998837"/>
            <a:ext cx="8853952" cy="2059891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Использование вторичных сырьевых ресурсов для разработки </a:t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sz="4000" dirty="0" err="1" smtClean="0"/>
              <a:t>ягодно-овощных</a:t>
            </a:r>
            <a:r>
              <a:rPr lang="ru-RU" sz="4000" dirty="0" smtClean="0"/>
              <a:t> чипсов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5377" y="3105665"/>
            <a:ext cx="6987645" cy="2660821"/>
          </a:xfrm>
        </p:spPr>
        <p:txBody>
          <a:bodyPr>
            <a:normAutofit fontScale="47500" lnSpcReduction="20000"/>
          </a:bodyPr>
          <a:lstStyle/>
          <a:p>
            <a:r>
              <a:rPr lang="ru-RU" altLang="ru-RU" sz="3400" b="1" dirty="0">
                <a:latin typeface="Garamond" panose="02020404030301010803" pitchFamily="18" charset="0"/>
              </a:rPr>
              <a:t>Автор: </a:t>
            </a:r>
            <a:r>
              <a:rPr lang="ru-RU" altLang="ru-RU" sz="3400" b="1" dirty="0" smtClean="0">
                <a:latin typeface="Garamond" panose="02020404030301010803" pitchFamily="18" charset="0"/>
              </a:rPr>
              <a:t>Фадеев К. А. магистрант 2 курса  </a:t>
            </a:r>
          </a:p>
          <a:p>
            <a:r>
              <a:rPr lang="ru-RU" altLang="ru-RU" sz="2900" dirty="0" smtClean="0">
                <a:latin typeface="Garamond" panose="02020404030301010803" pitchFamily="18" charset="0"/>
              </a:rPr>
              <a:t>направление 19.04.02 Продукты питания из растительного сырья, </a:t>
            </a:r>
          </a:p>
          <a:p>
            <a:r>
              <a:rPr lang="ru-RU" altLang="ru-RU" sz="2900" dirty="0" smtClean="0">
                <a:latin typeface="Garamond" panose="02020404030301010803" pitchFamily="18" charset="0"/>
              </a:rPr>
              <a:t>направленность Управление качеством и безопасностью продукции АПК</a:t>
            </a:r>
            <a:endParaRPr lang="ru-RU" altLang="ru-RU" sz="2900" dirty="0">
              <a:latin typeface="Garamond" panose="02020404030301010803" pitchFamily="18" charset="0"/>
            </a:endParaRPr>
          </a:p>
          <a:p>
            <a:endParaRPr lang="ru-RU" altLang="ru-RU" sz="3400" b="1" dirty="0" smtClean="0">
              <a:latin typeface="Garamond" panose="02020404030301010803" pitchFamily="18" charset="0"/>
            </a:endParaRPr>
          </a:p>
          <a:p>
            <a:r>
              <a:rPr lang="ru-RU" altLang="ru-RU" sz="3400" b="1" dirty="0" smtClean="0">
                <a:latin typeface="Garamond" panose="02020404030301010803" pitchFamily="18" charset="0"/>
              </a:rPr>
              <a:t>Научный </a:t>
            </a:r>
            <a:r>
              <a:rPr lang="ru-RU" altLang="ru-RU" sz="3400" b="1" dirty="0">
                <a:latin typeface="Garamond" panose="02020404030301010803" pitchFamily="18" charset="0"/>
              </a:rPr>
              <a:t>руководитель: </a:t>
            </a:r>
            <a:r>
              <a:rPr lang="ru-RU" altLang="ru-RU" sz="3400" b="1" dirty="0" err="1">
                <a:latin typeface="Garamond" panose="02020404030301010803" pitchFamily="18" charset="0"/>
              </a:rPr>
              <a:t>Ермош</a:t>
            </a:r>
            <a:r>
              <a:rPr lang="ru-RU" altLang="ru-RU" sz="3400" b="1" dirty="0">
                <a:latin typeface="Garamond" panose="02020404030301010803" pitchFamily="18" charset="0"/>
              </a:rPr>
              <a:t> Л. Г. </a:t>
            </a:r>
            <a:endParaRPr lang="ru-RU" altLang="ru-RU" sz="3400" b="1" dirty="0" smtClean="0">
              <a:latin typeface="Garamond" panose="02020404030301010803" pitchFamily="18" charset="0"/>
            </a:endParaRPr>
          </a:p>
          <a:p>
            <a:r>
              <a:rPr lang="ru-RU" altLang="ru-RU" sz="3400" dirty="0" smtClean="0">
                <a:latin typeface="Garamond" panose="02020404030301010803" pitchFamily="18" charset="0"/>
              </a:rPr>
              <a:t>д-р </a:t>
            </a:r>
            <a:r>
              <a:rPr lang="ru-RU" altLang="ru-RU" sz="3400" dirty="0" err="1">
                <a:latin typeface="Garamond" panose="02020404030301010803" pitchFamily="18" charset="0"/>
              </a:rPr>
              <a:t>техн</a:t>
            </a:r>
            <a:r>
              <a:rPr lang="ru-RU" altLang="ru-RU" sz="3400" dirty="0">
                <a:latin typeface="Garamond" panose="02020404030301010803" pitchFamily="18" charset="0"/>
              </a:rPr>
              <a:t>. </a:t>
            </a:r>
            <a:r>
              <a:rPr lang="ru-RU" altLang="ru-RU" sz="3400" dirty="0" smtClean="0">
                <a:latin typeface="Garamond" panose="02020404030301010803" pitchFamily="18" charset="0"/>
              </a:rPr>
              <a:t>наук, </a:t>
            </a:r>
            <a:r>
              <a:rPr lang="ru-RU" altLang="ru-RU" sz="3000" dirty="0" smtClean="0">
                <a:latin typeface="Garamond" panose="02020404030301010803" pitchFamily="18" charset="0"/>
              </a:rPr>
              <a:t>профессор кафедры Технологии хлебопекарного, кондитерского и макаронного производств, </a:t>
            </a:r>
          </a:p>
          <a:p>
            <a:r>
              <a:rPr lang="ru-RU" altLang="ru-RU" sz="3000" dirty="0" smtClean="0">
                <a:latin typeface="Garamond" panose="02020404030301010803" pitchFamily="18" charset="0"/>
              </a:rPr>
              <a:t>Институт пищевых технологий,</a:t>
            </a:r>
          </a:p>
          <a:p>
            <a:r>
              <a:rPr lang="ru-RU" altLang="ru-RU" sz="3000" dirty="0" smtClean="0">
                <a:latin typeface="Garamond" panose="02020404030301010803" pitchFamily="18" charset="0"/>
              </a:rPr>
              <a:t> Красноярский государственный аграрный университет</a:t>
            </a:r>
            <a:endParaRPr lang="ru-RU" altLang="ru-RU" sz="3000" dirty="0">
              <a:latin typeface="Garamond" panose="020204040303010108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422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9024" y="562234"/>
            <a:ext cx="10018713" cy="319216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Примерная стоимость проекта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60107488"/>
              </p:ext>
            </p:extLst>
          </p:nvPr>
        </p:nvGraphicFramePr>
        <p:xfrm>
          <a:off x="1583167" y="988540"/>
          <a:ext cx="10018712" cy="5069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1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612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046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046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29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Наименование работ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Затраты, </a:t>
                      </a:r>
                      <a:r>
                        <a:rPr lang="ru-RU" dirty="0" err="1" smtClean="0"/>
                        <a:t>руб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5682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</a:rPr>
                        <a:t>Разработка моделей </a:t>
                      </a:r>
                      <a:r>
                        <a:rPr lang="ru-RU" sz="1600" kern="1200" dirty="0" err="1" smtClean="0">
                          <a:effectLst/>
                        </a:rPr>
                        <a:t>ягодно-овощных</a:t>
                      </a:r>
                      <a:r>
                        <a:rPr lang="ru-RU" sz="1600" kern="1200" dirty="0" smtClean="0">
                          <a:effectLst/>
                        </a:rPr>
                        <a:t> масс для чипсов,</a:t>
                      </a:r>
                      <a:r>
                        <a:rPr lang="ru-RU" sz="1600" kern="1200" baseline="0" dirty="0" smtClean="0">
                          <a:effectLst/>
                        </a:rPr>
                        <a:t> отработка рецептурного состава</a:t>
                      </a:r>
                      <a:r>
                        <a:rPr lang="ru-RU" sz="1600" kern="1200" dirty="0" smtClean="0">
                          <a:effectLst/>
                        </a:rPr>
                        <a:t>, отработка технологических параметров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 месяца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50000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0387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/>
                        </a:rPr>
                        <a:t>Оценка экономической и социальной эффективности разработанных технологий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месяц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10000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71743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Разработка комплекта технической документации на новые виды чипсов, оформление авторского права на интеллектуальную собственность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 месяца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50000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37968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Отработка</a:t>
                      </a:r>
                      <a:r>
                        <a:rPr lang="ru-RU" sz="1600" baseline="0" dirty="0" smtClean="0"/>
                        <a:t> технологий на перерабатывающем предприятии, г. Абакан  </a:t>
                      </a:r>
                      <a:r>
                        <a:rPr lang="ru-RU" sz="1600" dirty="0" smtClean="0"/>
                        <a:t>(Абаканская</a:t>
                      </a:r>
                      <a:r>
                        <a:rPr lang="ru-RU" sz="1600" baseline="0" dirty="0" smtClean="0"/>
                        <a:t> Фабрика-Кухня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 месяца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50000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054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160000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054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Предполагаемый срок окупаемости проекта  - 2 года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94416" y="147535"/>
            <a:ext cx="10018713" cy="65049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Результаты предварительных исследований</a:t>
            </a:r>
            <a:endParaRPr lang="ru-RU" sz="24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317812" y="798033"/>
            <a:ext cx="10185211" cy="1172331"/>
          </a:xfrm>
        </p:spPr>
        <p:txBody>
          <a:bodyPr>
            <a:noAutofit/>
          </a:bodyPr>
          <a:lstStyle/>
          <a:p>
            <a:r>
              <a:rPr lang="ru-RU" sz="1500" dirty="0" smtClean="0"/>
              <a:t>Выжимки получали путем отжима сока из выбранных видов сырья; </a:t>
            </a:r>
          </a:p>
          <a:p>
            <a:r>
              <a:rPr lang="ru-RU" sz="1500" dirty="0" smtClean="0"/>
              <a:t>Из различных видов ягодных и овощных  выжимок составляли  5 видов композиций в различных пропорциях;</a:t>
            </a:r>
          </a:p>
          <a:p>
            <a:pPr algn="just"/>
            <a:r>
              <a:rPr lang="ru-RU" sz="1500" dirty="0" smtClean="0"/>
              <a:t> Для </a:t>
            </a:r>
            <a:r>
              <a:rPr lang="ru-RU" sz="1500" dirty="0"/>
              <a:t>оценки потребительских свойств будущих чипсов определяющими являлись органолептические показатели </a:t>
            </a:r>
            <a:r>
              <a:rPr lang="ru-RU" sz="1500" dirty="0" err="1"/>
              <a:t>ягодно-овощных</a:t>
            </a:r>
            <a:r>
              <a:rPr lang="ru-RU" sz="1500" dirty="0"/>
              <a:t> масс.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21707" y="5180737"/>
            <a:ext cx="956413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/>
              <a:t>           Анализ показал, что образцы в соотношениях 50:50 и 40:60 (овощные: ягодные выжимки) для всех видов композиций имели  максимально высокую оценку.</a:t>
            </a:r>
          </a:p>
          <a:p>
            <a:pPr marL="284400" indent="0" algn="just">
              <a:buFont typeface="Wingdings" pitchFamily="2" charset="2"/>
              <a:buChar char="Ø"/>
            </a:pPr>
            <a:r>
              <a:rPr lang="ru-RU" sz="1500" dirty="0" smtClean="0"/>
              <a:t>Композиция «</a:t>
            </a:r>
            <a:r>
              <a:rPr lang="ru-RU" sz="1500" dirty="0" err="1" smtClean="0"/>
              <a:t>Тыква:брусника</a:t>
            </a:r>
            <a:r>
              <a:rPr lang="ru-RU" sz="1500" dirty="0" smtClean="0"/>
              <a:t>» имела насыщенный </a:t>
            </a:r>
            <a:r>
              <a:rPr lang="ru-RU" sz="1500" dirty="0" err="1" smtClean="0"/>
              <a:t>розовый</a:t>
            </a:r>
            <a:r>
              <a:rPr lang="ru-RU" sz="1500" dirty="0" smtClean="0"/>
              <a:t> цвет, приятный кисло-сладкий вкус и аромат брусники;</a:t>
            </a:r>
          </a:p>
          <a:p>
            <a:pPr marL="284400" indent="0" algn="just">
              <a:buFont typeface="Wingdings" pitchFamily="2" charset="2"/>
              <a:buChar char="Ø"/>
            </a:pPr>
            <a:r>
              <a:rPr lang="ru-RU" sz="1500" dirty="0" smtClean="0"/>
              <a:t> Композиция «</a:t>
            </a:r>
            <a:r>
              <a:rPr lang="ru-RU" sz="1500" dirty="0" err="1" smtClean="0"/>
              <a:t>Морковь:смородина</a:t>
            </a:r>
            <a:r>
              <a:rPr lang="ru-RU" sz="1500" dirty="0" smtClean="0"/>
              <a:t>»  имела фиолетовый цвет, кисло-сладкий привкус смородины; </a:t>
            </a:r>
          </a:p>
          <a:p>
            <a:pPr marL="284400" indent="0" algn="just">
              <a:buFont typeface="Wingdings" pitchFamily="2" charset="2"/>
              <a:buChar char="Ø"/>
            </a:pPr>
            <a:r>
              <a:rPr lang="ru-RU" sz="1500" dirty="0" smtClean="0"/>
              <a:t>Композиция «</a:t>
            </a:r>
            <a:r>
              <a:rPr lang="ru-RU" sz="1500" dirty="0" err="1" smtClean="0"/>
              <a:t>Свекла:смородина</a:t>
            </a:r>
            <a:r>
              <a:rPr lang="ru-RU" sz="1500" dirty="0" smtClean="0"/>
              <a:t>» – темно-фиолетовый цвет, выраженный вкус с приятной кислинкой. </a:t>
            </a:r>
          </a:p>
          <a:p>
            <a:pPr marL="284400" indent="0" algn="ctr">
              <a:buNone/>
            </a:pPr>
            <a:r>
              <a:rPr lang="ru-RU" sz="1500" dirty="0" smtClean="0"/>
              <a:t>Все составы имели пастообразную неоднородную консистенцию.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1707" y="1971201"/>
            <a:ext cx="6239746" cy="32294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61453" y="1970364"/>
            <a:ext cx="3134162" cy="32389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92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170" y="220221"/>
            <a:ext cx="10018713" cy="50868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Результаты предварительных исследований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5161" y="903889"/>
            <a:ext cx="10018713" cy="1513489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4900" dirty="0" smtClean="0"/>
              <a:t>	Методом математического моделирования ингредиентов  (зависимыми переменными определены :</a:t>
            </a:r>
            <a:r>
              <a:rPr lang="en-US" sz="4900" dirty="0" smtClean="0"/>
              <a:t>Y</a:t>
            </a:r>
            <a:r>
              <a:rPr lang="ru-RU" sz="4900" baseline="-25000" dirty="0" smtClean="0"/>
              <a:t>1 </a:t>
            </a:r>
            <a:r>
              <a:rPr lang="ru-RU" sz="4900" dirty="0" smtClean="0"/>
              <a:t>– содержание овощных выжимок, </a:t>
            </a:r>
            <a:r>
              <a:rPr lang="en-US" sz="4900" dirty="0" smtClean="0"/>
              <a:t>Y</a:t>
            </a:r>
            <a:r>
              <a:rPr lang="ru-RU" sz="4900" baseline="-25000" dirty="0" smtClean="0"/>
              <a:t>2 </a:t>
            </a:r>
            <a:r>
              <a:rPr lang="ru-RU" sz="4900" dirty="0" smtClean="0"/>
              <a:t>- содержание ягодных выжимок, независимыми - органолептические показатели: внешний вид (Х</a:t>
            </a:r>
            <a:r>
              <a:rPr lang="ru-RU" sz="4900" baseline="-25000" dirty="0" smtClean="0"/>
              <a:t>1</a:t>
            </a:r>
            <a:r>
              <a:rPr lang="ru-RU" sz="4900" dirty="0" smtClean="0"/>
              <a:t>), цвет (Х</a:t>
            </a:r>
            <a:r>
              <a:rPr lang="ru-RU" sz="4900" baseline="-25000" dirty="0" smtClean="0"/>
              <a:t>2</a:t>
            </a:r>
            <a:r>
              <a:rPr lang="ru-RU" sz="4900" dirty="0" smtClean="0"/>
              <a:t>), вкус (Х</a:t>
            </a:r>
            <a:r>
              <a:rPr lang="ru-RU" sz="4900" baseline="-25000" dirty="0" smtClean="0"/>
              <a:t>3</a:t>
            </a:r>
            <a:r>
              <a:rPr lang="ru-RU" sz="4900" dirty="0" smtClean="0"/>
              <a:t>), консистенция (Х</a:t>
            </a:r>
            <a:r>
              <a:rPr lang="ru-RU" sz="4900" baseline="-25000" dirty="0" smtClean="0"/>
              <a:t>4</a:t>
            </a:r>
            <a:r>
              <a:rPr lang="ru-RU" sz="4900" dirty="0" smtClean="0"/>
              <a:t>) и содержание клетчатки (Х</a:t>
            </a:r>
            <a:r>
              <a:rPr lang="ru-RU" sz="4900" baseline="-25000" dirty="0" smtClean="0"/>
              <a:t>5</a:t>
            </a:r>
            <a:r>
              <a:rPr lang="ru-RU" sz="4900" dirty="0" smtClean="0"/>
              <a:t>) и пектина (Х</a:t>
            </a:r>
            <a:r>
              <a:rPr lang="ru-RU" sz="4900" baseline="-25000" dirty="0" smtClean="0"/>
              <a:t>6</a:t>
            </a:r>
            <a:r>
              <a:rPr lang="ru-RU" sz="4900" dirty="0" smtClean="0"/>
              <a:t>))   были определены оптимальные  соотношения компонентов. </a:t>
            </a:r>
          </a:p>
          <a:p>
            <a:pPr marL="0" indent="0" algn="ctr">
              <a:buNone/>
            </a:pPr>
            <a:r>
              <a:rPr lang="ru-RU" sz="4900" dirty="0" smtClean="0"/>
              <a:t>На рис. 1-3 представлено графическое изображение моделей на примере массы из тыквенных и брусничных выжимок </a:t>
            </a:r>
          </a:p>
          <a:p>
            <a:endParaRPr lang="ru-RU" sz="29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935421" y="1912884"/>
          <a:ext cx="2564524" cy="1919309"/>
        </p:xfrm>
        <a:graphic>
          <a:graphicData uri="http://schemas.openxmlformats.org/presentationml/2006/ole">
            <p:oleObj spid="_x0000_s4097" r:id="rId3" imgW="5943600" imgH="4457880" progId="STATISTICA.Graph">
              <p:embed/>
            </p:oleObj>
          </a:graphicData>
        </a:graphic>
      </p:graphicFrame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584028" y="1902373"/>
          <a:ext cx="2406869" cy="1916934"/>
        </p:xfrm>
        <a:graphic>
          <a:graphicData uri="http://schemas.openxmlformats.org/presentationml/2006/ole">
            <p:oleObj spid="_x0000_s4099" r:id="rId4" imgW="5943600" imgH="4457880" progId="STATISTICA.Graph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956441" y="3831049"/>
            <a:ext cx="5044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Рис.1-  Композиции тыквенных (1)  и брусничных выжимок (2)  по внешнему виду  и цвету</a:t>
            </a:r>
            <a:endParaRPr lang="ru-RU" sz="1200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7000427" y="1986456"/>
          <a:ext cx="2373369" cy="1776247"/>
        </p:xfrm>
        <a:graphic>
          <a:graphicData uri="http://schemas.openxmlformats.org/presentationml/2006/ole">
            <p:oleObj spid="_x0000_s4101" r:id="rId5" imgW="5943600" imgH="4457880" progId="STATISTICA.Graph">
              <p:embed/>
            </p:oleObj>
          </a:graphicData>
        </a:graphic>
      </p:graphicFrame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9427780" y="1965436"/>
          <a:ext cx="2387412" cy="1786758"/>
        </p:xfrm>
        <a:graphic>
          <a:graphicData uri="http://schemas.openxmlformats.org/presentationml/2006/ole">
            <p:oleObj spid="_x0000_s4103" r:id="rId6" imgW="5943600" imgH="4457880" progId="STATISTICA.Graph">
              <p:embed/>
            </p:oleObj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7010399" y="3789007"/>
            <a:ext cx="5034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Рис. 2 - Композиции тыквенных (1)  и брусничных выжимок (2)   по вкусу и консистенции</a:t>
            </a:r>
            <a:endParaRPr lang="ru-RU" sz="1200" dirty="0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3468415" y="4414344"/>
          <a:ext cx="2438400" cy="1848465"/>
        </p:xfrm>
        <a:graphic>
          <a:graphicData uri="http://schemas.openxmlformats.org/presentationml/2006/ole">
            <p:oleObj spid="_x0000_s4105" r:id="rId7" imgW="5943600" imgH="4457880" progId="STATISTICA.Graph">
              <p:embed/>
            </p:oleObj>
          </a:graphicData>
        </a:graphic>
      </p:graphicFrame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5938344" y="4403835"/>
          <a:ext cx="2430517" cy="1828799"/>
        </p:xfrm>
        <a:graphic>
          <a:graphicData uri="http://schemas.openxmlformats.org/presentationml/2006/ole">
            <p:oleObj spid="_x0000_s4107" r:id="rId8" imgW="5943600" imgH="4457880" progId="STATISTICA.Graph">
              <p:embed/>
            </p:oleObj>
          </a:graphicData>
        </a:graphic>
      </p:graphicFrame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2932386" y="6278847"/>
            <a:ext cx="6043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2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Рис. 3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Композиции тыквенных (1)  и брусничных выжимок (2)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2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содержанию клетчатки  и пектина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170" y="430428"/>
            <a:ext cx="10018713" cy="50868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Результаты предварительных исследований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3120" y="1021491"/>
            <a:ext cx="10018713" cy="3106756"/>
          </a:xfrm>
        </p:spPr>
        <p:txBody>
          <a:bodyPr>
            <a:normAutofit fontScale="62500" lnSpcReduction="20000"/>
          </a:bodyPr>
          <a:lstStyle/>
          <a:p>
            <a:endParaRPr lang="ru-RU" sz="2900" dirty="0" smtClean="0"/>
          </a:p>
          <a:p>
            <a:pPr marL="0" indent="0">
              <a:buNone/>
            </a:pPr>
            <a:r>
              <a:rPr lang="ru-RU" sz="4900" dirty="0" smtClean="0"/>
              <a:t>	</a:t>
            </a:r>
            <a:r>
              <a:rPr lang="ru-RU" sz="2900" dirty="0" smtClean="0"/>
              <a:t> разработка рецептурных составляющих </a:t>
            </a:r>
            <a:r>
              <a:rPr lang="ru-RU" sz="2900" dirty="0" err="1" smtClean="0"/>
              <a:t>ягодно-овощных</a:t>
            </a:r>
            <a:r>
              <a:rPr lang="ru-RU" sz="2900" dirty="0" smtClean="0"/>
              <a:t>  масс для чипсов, проведенная с помощью математического моделирования, определила следующие соотношения: </a:t>
            </a:r>
          </a:p>
          <a:p>
            <a:pPr indent="360000"/>
            <a:r>
              <a:rPr lang="ru-RU" sz="2900" dirty="0" smtClean="0"/>
              <a:t>морковно-смородиновая масса - 40,17:59,8; </a:t>
            </a:r>
          </a:p>
          <a:p>
            <a:pPr indent="360000"/>
            <a:r>
              <a:rPr lang="ru-RU" sz="2900" dirty="0" smtClean="0"/>
              <a:t>свекольно-смородиновая -  49,9:50,1;</a:t>
            </a:r>
          </a:p>
          <a:p>
            <a:pPr indent="360000"/>
            <a:r>
              <a:rPr lang="ru-RU" sz="2900" dirty="0" smtClean="0"/>
              <a:t> </a:t>
            </a:r>
            <a:r>
              <a:rPr lang="ru-RU" sz="2900" dirty="0" err="1" smtClean="0"/>
              <a:t>тыквенно</a:t>
            </a:r>
            <a:r>
              <a:rPr lang="ru-RU" sz="2900" dirty="0" smtClean="0"/>
              <a:t> - брусничная масса - 50,82:49,18. </a:t>
            </a:r>
          </a:p>
          <a:p>
            <a:pPr marL="0" indent="0" algn="ctr">
              <a:buNone/>
            </a:pPr>
            <a:r>
              <a:rPr lang="ru-RU" sz="2900" dirty="0" smtClean="0"/>
              <a:t>	В данных пропорциях наблюдается максимально высокая корреляция между органолептическими показателями и содержанием пищевых волокон.</a:t>
            </a:r>
          </a:p>
          <a:p>
            <a:endParaRPr lang="ru-RU" sz="29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27593042"/>
              </p:ext>
            </p:extLst>
          </p:nvPr>
        </p:nvGraphicFramePr>
        <p:xfrm>
          <a:off x="1845275" y="3641124"/>
          <a:ext cx="8908106" cy="2444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6380">
                  <a:extLst>
                    <a:ext uri="{9D8B030D-6E8A-4147-A177-3AD203B41FA5}">
                      <a16:colId xmlns="" xmlns:a16="http://schemas.microsoft.com/office/drawing/2014/main" val="1361480692"/>
                    </a:ext>
                  </a:extLst>
                </a:gridCol>
                <a:gridCol w="1270526">
                  <a:extLst>
                    <a:ext uri="{9D8B030D-6E8A-4147-A177-3AD203B41FA5}">
                      <a16:colId xmlns="" xmlns:a16="http://schemas.microsoft.com/office/drawing/2014/main" val="1525512493"/>
                    </a:ext>
                  </a:extLst>
                </a:gridCol>
                <a:gridCol w="2556380">
                  <a:extLst>
                    <a:ext uri="{9D8B030D-6E8A-4147-A177-3AD203B41FA5}">
                      <a16:colId xmlns="" xmlns:a16="http://schemas.microsoft.com/office/drawing/2014/main" val="2179968297"/>
                    </a:ext>
                  </a:extLst>
                </a:gridCol>
                <a:gridCol w="2524820">
                  <a:extLst>
                    <a:ext uri="{9D8B030D-6E8A-4147-A177-3AD203B41FA5}">
                      <a16:colId xmlns="" xmlns:a16="http://schemas.microsoft.com/office/drawing/2014/main" val="398261490"/>
                    </a:ext>
                  </a:extLst>
                </a:gridCol>
              </a:tblGrid>
              <a:tr h="55221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Вид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ягодно</a:t>
                      </a:r>
                      <a:r>
                        <a:rPr lang="ru-RU" sz="1600" dirty="0">
                          <a:effectLst/>
                        </a:rPr>
                        <a:t>-овощной массы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М.д</a:t>
                      </a:r>
                      <a:r>
                        <a:rPr lang="ru-RU" sz="1600" dirty="0">
                          <a:effectLst/>
                        </a:rPr>
                        <a:t>. сухих веществ, 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Содержание основных видов пищевых волокон, г/100г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3661753"/>
                  </a:ext>
                </a:extLst>
              </a:tr>
              <a:tr h="394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Пектин, г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Клетчатка, г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31058165"/>
                  </a:ext>
                </a:extLst>
              </a:tr>
              <a:tr h="5522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свекольно-смородиновая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21,1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2,9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1,7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768585234"/>
                  </a:ext>
                </a:extLst>
              </a:tr>
              <a:tr h="5522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морковно-смородиновая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20,6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2,7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1,66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414392048"/>
                  </a:ext>
                </a:extLst>
              </a:tr>
              <a:tr h="3940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тыквенно</a:t>
                      </a:r>
                      <a:r>
                        <a:rPr lang="ru-RU" sz="1600" dirty="0">
                          <a:effectLst/>
                        </a:rPr>
                        <a:t>-брусничная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18,3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2,6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0,95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45502715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84310" y="228601"/>
            <a:ext cx="10018713" cy="86061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Результаты предварительных исследований</a:t>
            </a:r>
            <a:endParaRPr lang="ru-RU" sz="24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317812" y="1089214"/>
            <a:ext cx="10282881" cy="1438833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Char char="Ø"/>
            </a:pPr>
            <a:r>
              <a:rPr lang="ru-RU" sz="1900" dirty="0" smtClean="0"/>
              <a:t> </a:t>
            </a:r>
            <a:r>
              <a:rPr lang="ru-RU" sz="1800" dirty="0" smtClean="0"/>
              <a:t>Норма потребления пищевых волокон в сутки для взрослого человека составляет 25 г. За счет употребления 100 грамм </a:t>
            </a:r>
            <a:r>
              <a:rPr lang="ru-RU" sz="1800" dirty="0" err="1" smtClean="0"/>
              <a:t>ягодно-овощных</a:t>
            </a:r>
            <a:r>
              <a:rPr lang="ru-RU" sz="1800" dirty="0" smtClean="0"/>
              <a:t> масс будущих чипсов суточную потребность человека в пищевых волокон можно обеспечить на 14,2-18,4 %, в зависимости от вида. </a:t>
            </a:r>
          </a:p>
          <a:p>
            <a:pPr marL="0" indent="0" algn="just">
              <a:buFont typeface="Wingdings" pitchFamily="2" charset="2"/>
              <a:buChar char="Ø"/>
            </a:pPr>
            <a:endParaRPr lang="ru-RU" sz="1800" dirty="0" smtClean="0"/>
          </a:p>
        </p:txBody>
      </p:sp>
      <p:pic>
        <p:nvPicPr>
          <p:cNvPr id="3074" name="Picture 2" descr="https://vsesdal.com/post_images2/shares/5f480218e19b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812" y="3860666"/>
            <a:ext cx="3611540" cy="2412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02366" y="4389220"/>
            <a:ext cx="6096000" cy="21390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900" b="1" dirty="0"/>
              <a:t>Текущая стадия исследований</a:t>
            </a:r>
          </a:p>
          <a:p>
            <a:pPr algn="ctr"/>
            <a:endParaRPr lang="ru-RU" sz="1900" dirty="0"/>
          </a:p>
          <a:p>
            <a:pPr algn="just">
              <a:buFont typeface="Wingdings" pitchFamily="2" charset="2"/>
              <a:buChar char="Ø"/>
            </a:pPr>
            <a:r>
              <a:rPr lang="ru-RU" sz="1900" dirty="0"/>
              <a:t> Исследования по выбору способов сушки и оптимизации процесса сушки комбинированных </a:t>
            </a:r>
            <a:r>
              <a:rPr lang="ru-RU" sz="1900" dirty="0" err="1"/>
              <a:t>ягодно</a:t>
            </a:r>
            <a:r>
              <a:rPr lang="ru-RU" sz="1900" dirty="0"/>
              <a:t>-овощных масс до получения готового продукта.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900" dirty="0"/>
              <a:t>Определение и анализ количественного состава пищевых волокон.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0083" y="2386638"/>
            <a:ext cx="5035620" cy="18418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17812" y="2421831"/>
            <a:ext cx="40962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/>
              <a:t>Предполагается, что   после сушки количественный состав </a:t>
            </a:r>
            <a:r>
              <a:rPr lang="ru-RU" dirty="0" smtClean="0"/>
              <a:t>пищевых волокон останется </a:t>
            </a:r>
            <a:r>
              <a:rPr lang="ru-RU" dirty="0"/>
              <a:t>неизменным или изменится незначительно.</a:t>
            </a:r>
          </a:p>
        </p:txBody>
      </p:sp>
    </p:spTree>
    <p:extLst>
      <p:ext uri="{BB962C8B-B14F-4D97-AF65-F5344CB8AC3E}">
        <p14:creationId xmlns="" xmlns:p14="http://schemas.microsoft.com/office/powerpoint/2010/main" val="385467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046064">
            <a:off x="-303009" y="2743852"/>
            <a:ext cx="12501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FF00"/>
                </a:solidFill>
              </a:rPr>
              <a:t>Благодарю за внимание!!!</a:t>
            </a:r>
            <a:endParaRPr lang="ru-RU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364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228601"/>
            <a:ext cx="10018713" cy="860612"/>
          </a:xfrm>
        </p:spPr>
        <p:txBody>
          <a:bodyPr/>
          <a:lstStyle/>
          <a:p>
            <a:r>
              <a:rPr lang="ru-RU" dirty="0" smtClean="0"/>
              <a:t>Актуальность вопроса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089213"/>
            <a:ext cx="10018713" cy="47019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	Промышленная </a:t>
            </a:r>
            <a:r>
              <a:rPr lang="ru-RU" sz="2000" dirty="0"/>
              <a:t>переработка сельскохозяйственного сырья несёт за собой образование большого количества </a:t>
            </a:r>
            <a:r>
              <a:rPr lang="ru-RU" sz="2000" dirty="0" smtClean="0"/>
              <a:t>вторичных ресурсов, </a:t>
            </a:r>
            <a:r>
              <a:rPr lang="ru-RU" sz="2000" dirty="0"/>
              <a:t>которые в настоящее время не всегда эффективно используются</a:t>
            </a:r>
            <a:r>
              <a:rPr lang="ru-RU" sz="2000" dirty="0" smtClean="0"/>
              <a:t>.</a:t>
            </a:r>
          </a:p>
          <a:p>
            <a:pPr marL="0" indent="0" algn="just">
              <a:buNone/>
            </a:pPr>
            <a:r>
              <a:rPr lang="ru-RU" sz="2000" dirty="0"/>
              <a:t>	</a:t>
            </a:r>
            <a:r>
              <a:rPr lang="ru-RU" sz="2000" dirty="0" smtClean="0"/>
              <a:t>О вторичных ресурсах  имеется недостаточно сведений, </a:t>
            </a:r>
            <a:r>
              <a:rPr lang="ru-RU" sz="2000" dirty="0" err="1" smtClean="0"/>
              <a:t>подтверждающиеих</a:t>
            </a:r>
            <a:r>
              <a:rPr lang="ru-RU" sz="2000" dirty="0" smtClean="0"/>
              <a:t> широкое использование. При этом, данный вид сырья является важным источником витаминов, минеральных веществ, и в первую очередь пищевых волокон, необходимых человеку для нормального функционирования организма. </a:t>
            </a:r>
          </a:p>
          <a:p>
            <a:pPr marL="0" indent="0" algn="just">
              <a:buNone/>
            </a:pPr>
            <a:r>
              <a:rPr lang="ru-RU" sz="2000" dirty="0" smtClean="0"/>
              <a:t>      Поэтому рекультивация и максимальное использование вторичного сырья растительного происхождения для создания новых пищевых продуктов профилактического назначения является актуальным.</a:t>
            </a:r>
          </a:p>
        </p:txBody>
      </p:sp>
    </p:spTree>
    <p:extLst>
      <p:ext uri="{BB962C8B-B14F-4D97-AF65-F5344CB8AC3E}">
        <p14:creationId xmlns="" xmlns:p14="http://schemas.microsoft.com/office/powerpoint/2010/main" val="55719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430306"/>
            <a:ext cx="10018713" cy="18741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85457" y="753036"/>
            <a:ext cx="6171790" cy="33339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/>
              <a:t>	Соки получают из фруктов или овощей путем механического воздействия и консервированные физическими способами. Они обладают высокой физиологической и биологической ценностью, обусловливаемой содержанием в них органических кислот, минеральных элементов, легкоусвояемых сахаров, витаминов, пектиновых и других веществ. </a:t>
            </a:r>
          </a:p>
          <a:p>
            <a:pPr marL="0" indent="0" algn="just">
              <a:buNone/>
            </a:pPr>
            <a:r>
              <a:rPr lang="ru-RU" sz="1800" dirty="0" smtClean="0"/>
              <a:t>	Производство соков в промышленных масштабах предполагает образование  вторичных ресурсов – выжимок или жмыхов. </a:t>
            </a:r>
          </a:p>
        </p:txBody>
      </p:sp>
      <p:pic>
        <p:nvPicPr>
          <p:cNvPr id="1026" name="Picture 2" descr="https://avatars.mds.yandex.net/get-zen_doc/29485/pub_5c1cdbb1773fc300ab6f5cdb_5c1cef29d4736c00a9817712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276" y="893748"/>
            <a:ext cx="3094748" cy="3141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5457" y="4035460"/>
            <a:ext cx="4300640" cy="22181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57047" y="4361893"/>
            <a:ext cx="55459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При производстве соков все составные элементы, растворенные в воде (витамины, сахара, минеральные и пектиновые вещества), практически полностью переходят в сок, </a:t>
            </a:r>
            <a:endParaRPr lang="ru-RU" dirty="0" smtClean="0"/>
          </a:p>
          <a:p>
            <a:pPr algn="just"/>
            <a:r>
              <a:rPr lang="ru-RU" dirty="0" smtClean="0"/>
              <a:t>         нерастворимые (</a:t>
            </a:r>
            <a:r>
              <a:rPr lang="ru-RU" dirty="0" err="1" smtClean="0"/>
              <a:t>каротиноиды</a:t>
            </a:r>
            <a:r>
              <a:rPr lang="ru-RU" dirty="0"/>
              <a:t>, липиды клетчатка) частично остаются в выжимках, поэтому  их использование позволяет обогащать различные виды пищевых продуктов.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49625"/>
            <a:ext cx="10018713" cy="803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8688" y="847164"/>
            <a:ext cx="5844336" cy="28642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/>
              <a:t>	Чипсы являются самым популярным видом </a:t>
            </a:r>
            <a:r>
              <a:rPr lang="ru-RU" sz="1800" dirty="0" err="1" smtClean="0"/>
              <a:t>снэков</a:t>
            </a:r>
            <a:r>
              <a:rPr lang="ru-RU" sz="1800" dirty="0" smtClean="0"/>
              <a:t>. Их название происходит от английского слова «</a:t>
            </a:r>
            <a:r>
              <a:rPr lang="ru-RU" sz="1800" dirty="0" err="1" smtClean="0"/>
              <a:t>chip</a:t>
            </a:r>
            <a:r>
              <a:rPr lang="ru-RU" sz="1800" dirty="0" smtClean="0"/>
              <a:t>» </a:t>
            </a:r>
            <a:r>
              <a:rPr lang="ru-RU" sz="1800" dirty="0"/>
              <a:t>– </a:t>
            </a:r>
            <a:r>
              <a:rPr lang="ru-RU" sz="1800" dirty="0" smtClean="0"/>
              <a:t>«пластина» и представляют они собой тонкие хрустящие пластинки, высушенные или обжаренные в растительном масле.</a:t>
            </a:r>
          </a:p>
          <a:p>
            <a:pPr marL="0" indent="0" algn="just">
              <a:buNone/>
            </a:pPr>
            <a:r>
              <a:rPr lang="ru-RU" sz="1800" dirty="0" smtClean="0"/>
              <a:t>	Современные чипсы различаются по характеру исходного сырья и до недавнего времени «чипсами» называли только тонкие, обжаренные в масле ломтики картофеля. </a:t>
            </a:r>
          </a:p>
        </p:txBody>
      </p:sp>
      <p:pic>
        <p:nvPicPr>
          <p:cNvPr id="2050" name="Picture 2" descr="https://www.syl.ru/misc/i/ni/3/5/8/8/6/0/i/3588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1" y="907674"/>
            <a:ext cx="3581675" cy="24029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4311" y="3917059"/>
            <a:ext cx="4174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Сегодня </a:t>
            </a:r>
            <a:r>
              <a:rPr lang="ru-RU" dirty="0"/>
              <a:t>все большую популярность завоевывают новые виды чипсов – яблочные, морковные,  злаковые и другие, которые производят из основного сырья.</a:t>
            </a:r>
          </a:p>
          <a:p>
            <a:pPr algn="just"/>
            <a:r>
              <a:rPr lang="ru-RU" dirty="0"/>
              <a:t>	Использование жмыхов, в том числе в комбинированном виде для чипсов – новое направление…</a:t>
            </a:r>
          </a:p>
        </p:txBody>
      </p:sp>
      <p:pic>
        <p:nvPicPr>
          <p:cNvPr id="2052" name="Picture 4" descr="https://silaedy.ru/upload/iblock/3b3/3b364f81bdcb3ee951f006758069bb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167" y="3711387"/>
            <a:ext cx="2933885" cy="29338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ache3.youla.io/files/images/720_720_out/5d/7c/5d7c38eb9e94ba49a63fd3e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938" y="3711387"/>
            <a:ext cx="2645229" cy="26452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84309" y="134472"/>
            <a:ext cx="10018713" cy="860612"/>
          </a:xfrm>
        </p:spPr>
        <p:txBody>
          <a:bodyPr/>
          <a:lstStyle/>
          <a:p>
            <a:r>
              <a:rPr lang="ru-RU" dirty="0" smtClean="0"/>
              <a:t>Новизна проекта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909154" y="4244668"/>
            <a:ext cx="4752598" cy="21649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smtClean="0"/>
              <a:t>	При </a:t>
            </a:r>
            <a:r>
              <a:rPr lang="ru-RU" sz="2200" dirty="0"/>
              <a:t>анализе патентной базы не </a:t>
            </a:r>
            <a:r>
              <a:rPr lang="ru-RU" sz="2200" dirty="0" smtClean="0"/>
              <a:t>было выявлено </a:t>
            </a:r>
            <a:r>
              <a:rPr lang="ru-RU" sz="2200" dirty="0"/>
              <a:t>технологии </a:t>
            </a:r>
            <a:r>
              <a:rPr lang="ru-RU" sz="2200" dirty="0" err="1" smtClean="0"/>
              <a:t>ягодно</a:t>
            </a:r>
            <a:r>
              <a:rPr lang="ru-RU" sz="2200" dirty="0" smtClean="0"/>
              <a:t>-овощных чипсов с использованием вторичных сырьевых ресурсов. </a:t>
            </a:r>
            <a:r>
              <a:rPr lang="ru-RU" sz="2200" dirty="0"/>
              <a:t>Идея, изложенная в проекте </a:t>
            </a:r>
            <a:r>
              <a:rPr lang="ru-RU" sz="2200" dirty="0" smtClean="0"/>
              <a:t>является актуальной и новой.</a:t>
            </a:r>
            <a:endParaRPr lang="ru-RU" sz="2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086599" y="995084"/>
            <a:ext cx="441642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/>
              <a:t>	</a:t>
            </a:r>
            <a:r>
              <a:rPr lang="ru-RU" sz="2200" dirty="0" smtClean="0"/>
              <a:t>Несмотря </a:t>
            </a:r>
            <a:r>
              <a:rPr lang="ru-RU" sz="2200" dirty="0"/>
              <a:t>на применение </a:t>
            </a:r>
            <a:r>
              <a:rPr lang="ru-RU" sz="2200" dirty="0" smtClean="0"/>
              <a:t>выжимок в </a:t>
            </a:r>
            <a:r>
              <a:rPr lang="ru-RU" sz="2200" dirty="0"/>
              <a:t>обогащении пищевых продуктов, использование его в </a:t>
            </a:r>
            <a:r>
              <a:rPr lang="ru-RU" sz="2200" dirty="0" smtClean="0"/>
              <a:t>производстве носит</a:t>
            </a:r>
          </a:p>
          <a:p>
            <a:pPr algn="just"/>
            <a:r>
              <a:rPr lang="ru-RU" sz="2200" dirty="0" smtClean="0"/>
              <a:t> ограниченный характер, поэтому имеет широкий потенциал для научных исследований, например для создания  ассортимента </a:t>
            </a:r>
            <a:r>
              <a:rPr lang="ru-RU" sz="2200" dirty="0" err="1" smtClean="0"/>
              <a:t>ягодно</a:t>
            </a:r>
            <a:r>
              <a:rPr lang="ru-RU" sz="2200" dirty="0" smtClean="0"/>
              <a:t>-овощных чипсов. </a:t>
            </a: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155" y="995084"/>
            <a:ext cx="4752597" cy="3021294"/>
          </a:xfrm>
          <a:prstGeom prst="rect">
            <a:avLst/>
          </a:prstGeom>
        </p:spPr>
      </p:pic>
      <p:pic>
        <p:nvPicPr>
          <p:cNvPr id="1028" name="Picture 4" descr="https://promtu.ru/wp-content/uploads/2016/02/Presovalnaya-mashina-dlya-fruktovogo-zhmyih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586" y="4134405"/>
            <a:ext cx="3442447" cy="2581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294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84310" y="228601"/>
            <a:ext cx="10018713" cy="8606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Цель и задачи проекта</a:t>
            </a:r>
            <a:endParaRPr lang="ru-RU" sz="28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183342" y="1089213"/>
            <a:ext cx="10319682" cy="384585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smtClean="0"/>
              <a:t>	</a:t>
            </a:r>
            <a:r>
              <a:rPr lang="ru-RU" sz="2800" b="1" dirty="0" smtClean="0"/>
              <a:t>Цель: </a:t>
            </a:r>
            <a:r>
              <a:rPr lang="ru-RU" sz="2800" dirty="0" smtClean="0"/>
              <a:t>использование</a:t>
            </a:r>
            <a:r>
              <a:rPr lang="ru-RU" sz="2800" b="1" dirty="0" smtClean="0"/>
              <a:t> </a:t>
            </a:r>
            <a:r>
              <a:rPr lang="ru-RU" sz="2800" dirty="0" err="1" smtClean="0"/>
              <a:t>ягодно</a:t>
            </a:r>
            <a:r>
              <a:rPr lang="ru-RU" sz="2800" dirty="0" smtClean="0"/>
              <a:t>-овощных  выжимок, как отходов сокового производства,  для разработки рецептур и технологии чипсов.</a:t>
            </a:r>
            <a:endParaRPr lang="ru-RU" sz="2800" dirty="0"/>
          </a:p>
          <a:p>
            <a:pPr marL="0" indent="0" algn="just">
              <a:buNone/>
            </a:pPr>
            <a:r>
              <a:rPr lang="ru-RU" sz="2800" dirty="0" smtClean="0"/>
              <a:t>	</a:t>
            </a:r>
            <a:r>
              <a:rPr lang="ru-RU" sz="2800" b="1" dirty="0" smtClean="0"/>
              <a:t>Задачи:</a:t>
            </a:r>
            <a:r>
              <a:rPr lang="ru-RU" sz="2800" dirty="0" smtClean="0"/>
              <a:t> </a:t>
            </a:r>
            <a:r>
              <a:rPr lang="ru-RU" sz="2800" dirty="0"/>
              <a:t>определение качественных показателей и пищевой ценности </a:t>
            </a:r>
            <a:r>
              <a:rPr lang="ru-RU" sz="2800" dirty="0" smtClean="0"/>
              <a:t>выжимок </a:t>
            </a:r>
            <a:r>
              <a:rPr lang="ru-RU" sz="2800" dirty="0"/>
              <a:t>из ягод и </a:t>
            </a:r>
            <a:r>
              <a:rPr lang="ru-RU" sz="2800" dirty="0" smtClean="0"/>
              <a:t>овощей местной сырьевой базы, </a:t>
            </a:r>
            <a:r>
              <a:rPr lang="ru-RU" sz="2800" dirty="0"/>
              <a:t>моделирование рецептурного </a:t>
            </a:r>
            <a:r>
              <a:rPr lang="ru-RU" sz="2800" dirty="0" smtClean="0"/>
              <a:t>состава </a:t>
            </a:r>
            <a:r>
              <a:rPr lang="ru-RU" sz="2800" dirty="0" err="1" smtClean="0"/>
              <a:t>ягодно-овощных</a:t>
            </a:r>
            <a:r>
              <a:rPr lang="ru-RU" sz="2800" dirty="0" smtClean="0"/>
              <a:t> чипсов, отработка технологических параметров сушки, апробация и внедрение новых видов продуктов на перерабатывающих предприятиях Красноярского края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33856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91361" y="35179"/>
            <a:ext cx="10018713" cy="860612"/>
          </a:xfrm>
        </p:spPr>
        <p:txBody>
          <a:bodyPr/>
          <a:lstStyle/>
          <a:p>
            <a:r>
              <a:rPr lang="ru-RU" dirty="0" smtClean="0"/>
              <a:t>Объекты исследования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311416" y="895791"/>
            <a:ext cx="10198658" cy="58678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dirty="0" smtClean="0"/>
              <a:t>	Объектами для проекта </a:t>
            </a:r>
            <a:r>
              <a:rPr lang="ru-RU" sz="1800" dirty="0"/>
              <a:t>служили: </a:t>
            </a:r>
            <a:r>
              <a:rPr lang="ru-RU" sz="1800" dirty="0" smtClean="0"/>
              <a:t>брусника, смородина черная, морковь, тыква, свекла </a:t>
            </a:r>
            <a:r>
              <a:rPr lang="ru-RU" sz="1800" dirty="0"/>
              <a:t>столовая </a:t>
            </a:r>
            <a:r>
              <a:rPr lang="ru-RU" sz="1800" dirty="0" smtClean="0"/>
              <a:t>свежие.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0236" y="1482574"/>
            <a:ext cx="49908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	Брусника</a:t>
            </a:r>
            <a:r>
              <a:rPr lang="ru-RU" sz="1600" dirty="0" smtClean="0"/>
              <a:t> </a:t>
            </a:r>
            <a:r>
              <a:rPr lang="ru-RU" sz="1600" dirty="0"/>
              <a:t>является дикорастущей ягодой Красноярского края</a:t>
            </a:r>
            <a:r>
              <a:rPr lang="ru-RU" sz="1600" dirty="0" smtClean="0"/>
              <a:t>. Обладает высокой пищевой ценностью: в </a:t>
            </a:r>
            <a:r>
              <a:rPr lang="ru-RU" sz="1600" dirty="0"/>
              <a:t>100 граммах ягод брусники содержится </a:t>
            </a:r>
            <a:r>
              <a:rPr lang="ru-RU" sz="1600" dirty="0" smtClean="0"/>
              <a:t>8,1 г </a:t>
            </a:r>
            <a:r>
              <a:rPr lang="ru-RU" sz="1600" dirty="0" err="1"/>
              <a:t>моносахаров</a:t>
            </a:r>
            <a:r>
              <a:rPr lang="ru-RU" sz="1600" dirty="0"/>
              <a:t>, 2,5 г пищевых волокон, 73 мг калия, 40 мг кальция и даже β-каротин (0,05 мг). Наличие бензойной кислоты (158 мг/100 г) сохраняет ягоду без консервации длительное время и обеспечивая микробиологическую безопасность</a:t>
            </a:r>
            <a:r>
              <a:rPr lang="ru-RU" sz="1600" dirty="0" smtClean="0"/>
              <a:t>. </a:t>
            </a:r>
          </a:p>
          <a:p>
            <a:pPr algn="just"/>
            <a:r>
              <a:rPr lang="ru-RU" sz="1600" dirty="0" smtClean="0"/>
              <a:t>     Широко используется не только в свежем виде ,но и перерабатывается на пюре  с сахаром, сок и сиропы.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695090" y="4583469"/>
            <a:ext cx="4814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Смородина</a:t>
            </a:r>
            <a:r>
              <a:rPr lang="ru-RU" dirty="0" smtClean="0"/>
              <a:t> </a:t>
            </a:r>
            <a:r>
              <a:rPr lang="ru-RU" dirty="0"/>
              <a:t>– высокоурожайная культура, в том числе и сибирского региона. Свежие ягоды смородины являются источником витамина С (200 мг/100г), пищевых волокон (4,8г/100 г), при этом калорийность составляет всего 45 ккал. </a:t>
            </a:r>
            <a:r>
              <a:rPr lang="ru-RU" dirty="0" smtClean="0"/>
              <a:t>Широко используется для переработки на сок, пюре, витаминные напитки.</a:t>
            </a:r>
            <a:endParaRPr lang="ru-RU" dirty="0"/>
          </a:p>
        </p:txBody>
      </p:sp>
      <p:pic>
        <p:nvPicPr>
          <p:cNvPr id="1026" name="Picture 2" descr="https://orange-kitchen.ru/wp-content/uploads/2018/06/smorodina-1024x6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07" y="1524614"/>
            <a:ext cx="4084855" cy="2724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adyflor.ru/wp-content/uploads/2018/04/img8_1-1024x6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201" y="4216802"/>
            <a:ext cx="4045447" cy="2540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8506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84310" y="94130"/>
            <a:ext cx="10018713" cy="8606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Объекты исследования</a:t>
            </a:r>
            <a:endParaRPr lang="ru-RU" sz="3200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5250141" y="954741"/>
            <a:ext cx="6269197" cy="187254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1800" b="1" dirty="0" smtClean="0"/>
              <a:t>	</a:t>
            </a:r>
            <a:r>
              <a:rPr lang="ru-RU" sz="1700" b="1" dirty="0" smtClean="0"/>
              <a:t>Морковь</a:t>
            </a:r>
            <a:r>
              <a:rPr lang="ru-RU" sz="1700" dirty="0" smtClean="0"/>
              <a:t> </a:t>
            </a:r>
            <a:r>
              <a:rPr lang="ru-RU" sz="1700" dirty="0"/>
              <a:t>– одна из основных овощных культур в России, обладает диетическими свойствами, содержит в среднем </a:t>
            </a:r>
            <a:r>
              <a:rPr lang="ru-RU" sz="1700" dirty="0" smtClean="0"/>
              <a:t>около 12 </a:t>
            </a:r>
            <a:r>
              <a:rPr lang="ru-RU" sz="1700" dirty="0"/>
              <a:t>% сахаров, β-каротин (в красной моркови </a:t>
            </a:r>
            <a:r>
              <a:rPr lang="ru-RU" sz="1700" dirty="0" smtClean="0"/>
              <a:t>– </a:t>
            </a:r>
            <a:br>
              <a:rPr lang="ru-RU" sz="1700" dirty="0" smtClean="0"/>
            </a:br>
            <a:r>
              <a:rPr lang="ru-RU" sz="1700" dirty="0" smtClean="0"/>
              <a:t>9,0 мг, в </a:t>
            </a:r>
            <a:r>
              <a:rPr lang="ru-RU" sz="1700" dirty="0"/>
              <a:t>желтой </a:t>
            </a:r>
            <a:r>
              <a:rPr lang="ru-RU" sz="1700" dirty="0" smtClean="0"/>
              <a:t>– 1,10), богата </a:t>
            </a:r>
            <a:r>
              <a:rPr lang="ru-RU" sz="1700" dirty="0"/>
              <a:t>минеральными веществами и многими витаминами, а также заменимыми и незаменимыми аминокислотами (900 мг на 100 г в красной моркови</a:t>
            </a:r>
            <a:r>
              <a:rPr lang="ru-RU" sz="1700" dirty="0" smtClean="0"/>
              <a:t>). </a:t>
            </a:r>
          </a:p>
          <a:p>
            <a:pPr marL="0" indent="0" algn="just">
              <a:buNone/>
            </a:pPr>
            <a:r>
              <a:rPr lang="ru-RU" sz="1700" dirty="0" smtClean="0"/>
              <a:t>    Используется для переработки на сок, в том числе </a:t>
            </a:r>
            <a:r>
              <a:rPr lang="ru-RU" sz="1700" dirty="0" err="1" smtClean="0"/>
              <a:t>купажированного</a:t>
            </a:r>
            <a:r>
              <a:rPr lang="ru-RU" sz="1700" dirty="0" smtClean="0"/>
              <a:t>.</a:t>
            </a:r>
            <a:endParaRPr lang="ru-RU" sz="17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407023" y="4935071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/>
              <a:t>	</a:t>
            </a:r>
            <a:r>
              <a:rPr lang="ru-RU" sz="1600" b="1" dirty="0" smtClean="0"/>
              <a:t>Свеклу </a:t>
            </a:r>
            <a:r>
              <a:rPr lang="ru-RU" sz="1600" dirty="0"/>
              <a:t>ценят за ее вкусовые качества и хорошую сохраняемость в течение всего года. Свекла содержит активные красящие компоненты – </a:t>
            </a:r>
            <a:r>
              <a:rPr lang="ru-RU" sz="1600" dirty="0" err="1"/>
              <a:t>бетацианы</a:t>
            </a:r>
            <a:r>
              <a:rPr lang="ru-RU" sz="1600" dirty="0"/>
              <a:t> (250-400 мг/100 г), которые представлены </a:t>
            </a:r>
            <a:r>
              <a:rPr lang="ru-RU" sz="1600" dirty="0" err="1"/>
              <a:t>бетанином</a:t>
            </a:r>
            <a:r>
              <a:rPr lang="ru-RU" sz="1600" dirty="0"/>
              <a:t> и бета-</a:t>
            </a:r>
            <a:r>
              <a:rPr lang="ru-RU" sz="1600" dirty="0" err="1"/>
              <a:t>ксантином</a:t>
            </a:r>
            <a:r>
              <a:rPr lang="ru-RU" sz="1600" dirty="0"/>
              <a:t>. В корнеплоде содержится до 8-10 % сахаров, 2,5 % пищевых волокон</a:t>
            </a:r>
            <a:r>
              <a:rPr lang="ru-RU" sz="1600" dirty="0" smtClean="0"/>
              <a:t>. Свекольный сок не производится в промышленных масштабах и это является перспективным направлением в ее переработке.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84310" y="3022485"/>
            <a:ext cx="60305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	Плоды </a:t>
            </a:r>
            <a:r>
              <a:rPr lang="ru-RU" sz="1600" b="1" dirty="0"/>
              <a:t>тыквы</a:t>
            </a:r>
            <a:r>
              <a:rPr lang="ru-RU" sz="1600" dirty="0"/>
              <a:t> содержат 8-10 % сахаров, витамины группы B и β-каротин (1,50 мг/100г); соли железа (400 мкг) и фосфора (25,0 мг); </a:t>
            </a:r>
            <a:r>
              <a:rPr lang="ru-RU" sz="1600" dirty="0" err="1"/>
              <a:t>фолацин</a:t>
            </a:r>
            <a:r>
              <a:rPr lang="ru-RU" sz="1600" dirty="0"/>
              <a:t> (14,0 мг). За счет высокого содержания пектиновые веществ, повидло, варенье и даже соки хорошо </a:t>
            </a:r>
            <a:r>
              <a:rPr lang="ru-RU" sz="1600" dirty="0" err="1"/>
              <a:t>желируются</a:t>
            </a:r>
            <a:r>
              <a:rPr lang="ru-RU" sz="1600" dirty="0"/>
              <a:t>, что придает им диетические свойства</a:t>
            </a:r>
            <a:r>
              <a:rPr lang="ru-RU" sz="1600" dirty="0" smtClean="0"/>
              <a:t>. Так же как и морковь, широко используется для переработки на сок, в том числе </a:t>
            </a:r>
            <a:r>
              <a:rPr lang="ru-RU" sz="1600" dirty="0" err="1" smtClean="0"/>
              <a:t>купажированного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2050" name="Picture 2" descr="https://avatars.mds.yandex.net/get-zen_doc/175411/pub_5c5551bc6fffe100ad8eaafb_5c555b341626bb00acf8abb6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465" y="864245"/>
            <a:ext cx="2904660" cy="1929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tepliepol.ru/wp-content/uploads/2018/06/735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297" y="2800528"/>
            <a:ext cx="2756675" cy="1844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olza-vred.su/wp-content/uploads/2019/11/screenshot_1-33-1024x6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464" y="4776811"/>
            <a:ext cx="2852108" cy="1807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2115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84310" y="228601"/>
            <a:ext cx="10018713" cy="753034"/>
          </a:xfrm>
        </p:spPr>
        <p:txBody>
          <a:bodyPr>
            <a:normAutofit/>
          </a:bodyPr>
          <a:lstStyle/>
          <a:p>
            <a:r>
              <a:rPr lang="ru-RU" dirty="0" smtClean="0"/>
              <a:t>Этапы реализации проекта</a:t>
            </a:r>
            <a:endParaRPr lang="ru-RU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52288948"/>
              </p:ext>
            </p:extLst>
          </p:nvPr>
        </p:nvGraphicFramePr>
        <p:xfrm>
          <a:off x="1484313" y="981637"/>
          <a:ext cx="10018712" cy="595843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114581">
                  <a:extLst>
                    <a:ext uri="{9D8B030D-6E8A-4147-A177-3AD203B41FA5}">
                      <a16:colId xmlns="" xmlns:a16="http://schemas.microsoft.com/office/drawing/2014/main" val="1745981247"/>
                    </a:ext>
                  </a:extLst>
                </a:gridCol>
                <a:gridCol w="6904131">
                  <a:extLst>
                    <a:ext uri="{9D8B030D-6E8A-4147-A177-3AD203B41FA5}">
                      <a16:colId xmlns="" xmlns:a16="http://schemas.microsoft.com/office/drawing/2014/main" val="92835288"/>
                    </a:ext>
                  </a:extLst>
                </a:gridCol>
              </a:tblGrid>
              <a:tr h="75319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Наименование этапа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Содержание работ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290107418"/>
                  </a:ext>
                </a:extLst>
              </a:tr>
              <a:tr h="121692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Первый этап</a:t>
                      </a:r>
                    </a:p>
                    <a:p>
                      <a:pPr algn="ctr"/>
                      <a:r>
                        <a:rPr lang="ru-RU" sz="1800" dirty="0" smtClean="0"/>
                        <a:t>Разработка</a:t>
                      </a:r>
                      <a:r>
                        <a:rPr lang="ru-RU" sz="1800" baseline="0" dirty="0" smtClean="0"/>
                        <a:t> рецептуры</a:t>
                      </a:r>
                      <a:endParaRPr lang="ru-RU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Моделирование рецептурного состава, выбор оптимальной рецептуры, исходя из органолептической оценки и анализа пищевой ценности, в первую очередь пищевых волокон.</a:t>
                      </a:r>
                      <a:endParaRPr lang="ru-RU" dirty="0" smtClean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3363165"/>
                  </a:ext>
                </a:extLst>
              </a:tr>
              <a:tr h="121692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Второй</a:t>
                      </a:r>
                      <a:r>
                        <a:rPr lang="ru-RU" sz="2400" baseline="0" dirty="0" smtClean="0"/>
                        <a:t> этап</a:t>
                      </a:r>
                    </a:p>
                    <a:p>
                      <a:pPr algn="ctr"/>
                      <a:r>
                        <a:rPr lang="ru-RU" sz="1800" dirty="0" smtClean="0"/>
                        <a:t>Отработка</a:t>
                      </a:r>
                      <a:r>
                        <a:rPr lang="ru-RU" sz="1800" baseline="0" dirty="0" smtClean="0"/>
                        <a:t> технологических параметров</a:t>
                      </a:r>
                    </a:p>
                    <a:p>
                      <a:pPr algn="ctr"/>
                      <a:r>
                        <a:rPr lang="ru-RU" sz="1800" b="0" baseline="0" dirty="0" smtClean="0"/>
                        <a:t>Определение пищевой ценности готовых чипсов</a:t>
                      </a:r>
                      <a:endParaRPr lang="ru-RU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Определение оптимального</a:t>
                      </a:r>
                      <a:r>
                        <a:rPr lang="ru-RU" baseline="0" dirty="0" smtClean="0"/>
                        <a:t> режима высушивания заготовок различными способами до содержания в них сухих веществ 7-9 %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Определение пищевой ценности новых видов чипсов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59294472"/>
                  </a:ext>
                </a:extLst>
              </a:tr>
              <a:tr h="121692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Третий этап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Разработка нормативно-технической документации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Разработка технологических</a:t>
                      </a:r>
                      <a:r>
                        <a:rPr lang="ru-RU" baseline="0" dirty="0" smtClean="0"/>
                        <a:t> инструкций, технических условий (ТИ и ТУ) для промышленного внедрения</a:t>
                      </a:r>
                      <a:endParaRPr lang="ru-RU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02281545"/>
                  </a:ext>
                </a:extLst>
              </a:tr>
              <a:tr h="121692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Четвертый этап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Проработка на предприятии</a:t>
                      </a:r>
                      <a:endParaRPr lang="ru-RU" sz="1800" b="0" dirty="0" smtClean="0"/>
                    </a:p>
                    <a:p>
                      <a:pPr algn="ctr"/>
                      <a:endParaRPr lang="ru-RU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Апробация разработанных технологий на предприятии 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пищевой промышленности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326825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0598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644</TotalTime>
  <Words>558</Words>
  <Application>Microsoft Office PowerPoint</Application>
  <PresentationFormat>Произвольный</PresentationFormat>
  <Paragraphs>130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Параллакс</vt:lpstr>
      <vt:lpstr>STATISTICA 6 Графика</vt:lpstr>
      <vt:lpstr>Использование вторичных сырьевых ресурсов для разработки   ягодно-овощных чипсов</vt:lpstr>
      <vt:lpstr>Актуальность вопроса</vt:lpstr>
      <vt:lpstr>Слайд 3</vt:lpstr>
      <vt:lpstr>Слайд 4</vt:lpstr>
      <vt:lpstr>Новизна проекта</vt:lpstr>
      <vt:lpstr>Цель и задачи проекта</vt:lpstr>
      <vt:lpstr>Объекты исследования</vt:lpstr>
      <vt:lpstr>Объекты исследования</vt:lpstr>
      <vt:lpstr>Этапы реализации проекта</vt:lpstr>
      <vt:lpstr>Примерная стоимость проекта</vt:lpstr>
      <vt:lpstr>Результаты предварительных исследований</vt:lpstr>
      <vt:lpstr>Результаты предварительных исследований</vt:lpstr>
      <vt:lpstr>Результаты предварительных исследований</vt:lpstr>
      <vt:lpstr>Результаты предварительных исследований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Константин Фадеев</dc:creator>
  <cp:lastModifiedBy>Пользователь2</cp:lastModifiedBy>
  <cp:revision>80</cp:revision>
  <dcterms:created xsi:type="dcterms:W3CDTF">2021-04-14T05:50:33Z</dcterms:created>
  <dcterms:modified xsi:type="dcterms:W3CDTF">2021-04-20T03:21:14Z</dcterms:modified>
</cp:coreProperties>
</file>