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839">
          <p15:clr>
            <a:srgbClr val="A4A3A4"/>
          </p15:clr>
        </p15:guide>
        <p15:guide id="3" pos="-3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423C0B-24CF-4C3C-8A59-7768EA0501B5}" styleName="Normal Style 1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8434622-EB23-4116-B64D-77ABC2444493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5"/>
              </a:solidFill>
            </a:ln>
          </a:top>
          <a:bottom>
            <a:ln w="2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5"/>
              </a:solidFill>
            </a:ln>
          </a:top>
          <a:bottom>
            <a:ln w="10000" cmpd="sng">
              <a:solidFill>
                <a:schemeClr val="accent5"/>
              </a:solidFill>
            </a:ln>
          </a:bottom>
        </a:tcBdr>
        <a:fill>
          <a:solidFill>
            <a:schemeClr val="accent5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6450435-6131-4BA9-BD02-603D08AFE7CB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3"/>
              </a:solidFill>
            </a:ln>
          </a:top>
          <a:bottom>
            <a:ln w="2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3"/>
              </a:solidFill>
            </a:ln>
          </a:top>
          <a:bottom>
            <a:ln w="100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2320776-619C-4BAB-845C-80F7B59164DB}" styleName="Generic Style 2- Body/Background Dark Color 1">
    <a:tblBg>
      <a:fillRef idx="3">
        <a:schemeClr val="lt1"/>
      </a:fillRef>
      <a:effectRef idx="3">
        <a:schemeClr val="l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lt1">
                <a:tint val="50000"/>
              </a:schemeClr>
            </a:lnRef>
          </a:left>
          <a:right>
            <a:lnRef idx="1">
              <a:schemeClr val="lt1">
                <a:tint val="50000"/>
              </a:schemeClr>
            </a:lnRef>
          </a:right>
          <a:top>
            <a:lnRef idx="1">
              <a:schemeClr val="lt1">
                <a:tint val="50000"/>
              </a:schemeClr>
            </a:lnRef>
          </a:top>
          <a:bottom>
            <a:lnRef idx="1">
              <a:schemeClr val="lt1">
                <a:tint val="50000"/>
              </a:schemeClr>
            </a:lnRef>
          </a:bottom>
          <a:insideH>
            <a:lnRef idx="0">
              <a:schemeClr val="dk1"/>
            </a:lnRef>
          </a:insideH>
          <a:insideV>
            <a:lnRef idx="0">
              <a:schemeClr val="dk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>
        <a:fontRef idx="minor">
          <a:schemeClr val="dk1"/>
        </a:fontRef>
      </a:tcTxStyle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0">
              <a:schemeClr val="lt1"/>
            </a:lnRef>
          </a:top>
        </a:tcBdr>
        <a:fill>
          <a:solidFill>
            <a:schemeClr val="lt1">
              <a:shade val="60000"/>
            </a:schemeClr>
          </a:solidFill>
        </a:fill>
      </a:tcStyle>
    </a:lastRow>
    <a:seCell>
      <a:tcTxStyle/>
      <a:tcStyle>
        <a:tcBdr>
          <a:left>
            <a:lnRef idx="2">
              <a:schemeClr val="lt1"/>
            </a:lnRef>
          </a:left>
          <a:top>
            <a:ln>
              <a:noFill/>
            </a:ln>
          </a:top>
        </a:tcBdr>
      </a:tcStyle>
    </a:seCell>
    <a:swCell>
      <a:tcTxStyle/>
      <a:tcStyle>
        <a:tcBdr>
          <a:right>
            <a:lnRef idx="2">
              <a:schemeClr val="lt1"/>
            </a:lnRef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0">
              <a:schemeClr val="lt1"/>
            </a:lnRef>
          </a:bottom>
        </a:tcBdr>
        <a:fill>
          <a:noFill/>
        </a:fill>
      </a:tcStyle>
    </a:firstRow>
    <a:neCell>
      <a:tcTxStyle/>
      <a:tcStyle>
        <a:tcBdr>
          <a:bottom>
            <a:ln>
              <a:noFill/>
            </a:ln>
          </a:bottom>
        </a:tcBdr>
      </a:tcStyle>
    </a:neCell>
  </a:tblStyle>
  <a:tblStyle styleId="{C241DA88-1426-460D-A704-38602BF70CBC}" styleName="Dark Style 2 - Body/Background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75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8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  <a:prstDash val="sysDash"/>
            </a:ln>
          </a:top>
        </a:tcBdr>
        <a:fill>
          <a:solidFill>
            <a:schemeClr val="dk1">
              <a:tint val="40000"/>
            </a:schemeClr>
          </a:solidFill>
        </a:fill>
      </a:tcStyle>
    </a:lastRow>
    <a:seCell>
      <a:tcTxStyle/>
      <a:tcStyle>
        <a:tcBdr>
          <a:left>
            <a:ln>
              <a:noFill/>
            </a:ln>
          </a:left>
        </a:tcBdr>
      </a:tcStyle>
    </a:seCell>
    <a:swCell>
      <a:tcTxStyle/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>
              <a:noFill/>
            </a:ln>
          </a:left>
        </a:tcBdr>
      </a:tcStyle>
    </a:neCell>
    <a:nwCell>
      <a:tcTxStyle/>
      <a:tcStyle>
        <a:tcBdr>
          <a:right>
            <a:ln>
              <a:noFill/>
            </a:ln>
          </a:right>
        </a:tcBdr>
      </a:tcStyle>
    </a:nwCell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92"/>
    <p:restoredTop sz="95037"/>
  </p:normalViewPr>
  <p:slideViewPr>
    <p:cSldViewPr snapToGrid="0" snapToObjects="1">
      <p:cViewPr varScale="1">
        <p:scale>
          <a:sx n="81" d="100"/>
          <a:sy n="81" d="100"/>
        </p:scale>
        <p:origin x="126" y="414"/>
      </p:cViewPr>
      <p:guideLst>
        <p:guide orient="horz" pos="2152"/>
        <p:guide pos="3839"/>
        <p:guide pos="-3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ru-RU" altLang="en-US" smtClean="0"/>
              <a:pPr/>
              <a:t>22.04.2023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ru-RU" altLang="en-US" smtClean="0"/>
              <a:pPr/>
              <a:t>22.04.2023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ru-RU" altLang="en-US" smtClean="0"/>
              <a:t>Введение</a:t>
            </a:r>
            <a:endParaRPr lang="ru-RU" altLang="en-US"/>
          </a:p>
          <a:p>
            <a:pPr lvl="0"/>
            <a:r>
              <a:rPr lang="ru-RU" altLang="en-US" smtClean="0"/>
              <a:t>Основной текст 1</a:t>
            </a:r>
            <a:endParaRPr lang="ru-RU" altLang="en-US"/>
          </a:p>
          <a:p>
            <a:pPr lvl="0"/>
            <a:r>
              <a:rPr lang="ru-RU" altLang="en-US" smtClean="0"/>
              <a:t>Основной текст 2</a:t>
            </a:r>
            <a:endParaRPr lang="ru-RU" altLang="en-US"/>
          </a:p>
          <a:p>
            <a:pPr lvl="0"/>
            <a:r>
              <a:rPr lang="ru-RU" altLang="en-US" smtClean="0"/>
              <a:t>Основной текст 3</a:t>
            </a:r>
            <a:endParaRPr lang="ru-RU" altLang="en-US"/>
          </a:p>
          <a:p>
            <a:pPr lvl="0"/>
            <a:r>
              <a:rPr lang="ru-RU" altLang="en-US" smtClean="0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ru-RU" altLang="en-US" smtClean="0"/>
              <a:pPr/>
              <a:t>22.04.2023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ru-RU" altLang="en-US" smtClean="0"/>
              <a:pPr/>
              <a:t>22.04.2023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ru-RU" altLang="en-US" smtClean="0"/>
              <a:pPr/>
              <a:t>22.04.2023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ru-RU" altLang="en-US" smtClean="0"/>
              <a:pPr/>
              <a:t>22.04.2023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ru-RU" altLang="en-US" smtClean="0"/>
              <a:pPr/>
              <a:t>22.04.2023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ru-RU" altLang="en-US" smtClean="0"/>
              <a:pPr/>
              <a:t>22.04.2023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ru-RU" altLang="en-US" smtClean="0"/>
              <a:pPr/>
              <a:t>22.04.2023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altLang="en-US" smtClean="0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ru-RU" altLang="en-US" smtClean="0"/>
              <a:pPr/>
              <a:t>22.04.2023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22.04.2023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en-US" smtClean="0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altLang="en-US" smtClean="0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22.04.2023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ru-RU" altLang="en-US" smtClean="0"/>
              <a:pPr/>
              <a:t>22.04.2023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arket.yandex.ru/catalog--multimedia-proektory/26960370/list?hid=191219&amp;amp;glfilter=28804204:28804206,28804207" TargetMode="Externa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tel:8800500889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609600" y="95250"/>
            <a:ext cx="10972800" cy="666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869" y="313101"/>
            <a:ext cx="5787977" cy="5693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3100" b="1" dirty="0">
                <a:solidFill>
                  <a:srgbClr val="000000"/>
                </a:solidFill>
                <a:latin typeface="Times New Roman"/>
              </a:rPr>
              <a:t>Экологические номера в отеле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10534375" y="6265791"/>
            <a:ext cx="1484249" cy="496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29890" y="132354"/>
            <a:ext cx="3324950" cy="10087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altLang="en-US" sz="2000" dirty="0">
                <a:latin typeface="Times New Roman"/>
              </a:rPr>
              <a:t>Автор  проекта</a:t>
            </a:r>
            <a:r>
              <a:rPr lang="en-US" altLang="ru-RU" sz="2000" dirty="0">
                <a:latin typeface="Times New Roman"/>
              </a:rPr>
              <a:t>:</a:t>
            </a:r>
            <a:r>
              <a:rPr lang="ru-RU" altLang="en-US" sz="2000" dirty="0">
                <a:latin typeface="Times New Roman"/>
              </a:rPr>
              <a:t> Вагнер В</a:t>
            </a:r>
            <a:r>
              <a:rPr lang="en-US" altLang="ru-RU" sz="2000" dirty="0">
                <a:latin typeface="Times New Roman"/>
              </a:rPr>
              <a:t>.</a:t>
            </a:r>
            <a:r>
              <a:rPr lang="ru-RU" altLang="en-US" sz="2000" dirty="0">
                <a:latin typeface="Times New Roman"/>
              </a:rPr>
              <a:t>А</a:t>
            </a:r>
            <a:r>
              <a:rPr lang="en-US" altLang="ru-RU" sz="2000" dirty="0">
                <a:latin typeface="Times New Roman"/>
              </a:rPr>
              <a:t>.</a:t>
            </a:r>
          </a:p>
          <a:p>
            <a:pPr>
              <a:defRPr/>
            </a:pPr>
            <a:r>
              <a:rPr lang="ru-RU" altLang="en-US" sz="2000" dirty="0" err="1">
                <a:latin typeface="Times New Roman"/>
              </a:rPr>
              <a:t>Инстиут</a:t>
            </a:r>
            <a:r>
              <a:rPr lang="en-US" altLang="ru-RU" sz="2000" dirty="0">
                <a:latin typeface="Times New Roman"/>
              </a:rPr>
              <a:t>:</a:t>
            </a:r>
            <a:r>
              <a:rPr lang="ru-RU" altLang="en-US" sz="2000" dirty="0">
                <a:latin typeface="Times New Roman"/>
              </a:rPr>
              <a:t> </a:t>
            </a:r>
            <a:r>
              <a:rPr lang="ru-RU" altLang="en-US" sz="2000" dirty="0" err="1">
                <a:latin typeface="Times New Roman"/>
              </a:rPr>
              <a:t>ИТиСУ</a:t>
            </a:r>
            <a:endParaRPr lang="ru-RU" altLang="en-US" sz="2000" dirty="0">
              <a:latin typeface="Times New Roman"/>
            </a:endParaRPr>
          </a:p>
          <a:p>
            <a:pPr>
              <a:defRPr/>
            </a:pPr>
            <a:r>
              <a:rPr lang="ru-RU" altLang="en-US" sz="2000" dirty="0">
                <a:latin typeface="Times New Roman"/>
              </a:rPr>
              <a:t>Группа</a:t>
            </a:r>
            <a:r>
              <a:rPr lang="en-US" altLang="ru-RU" sz="2000" dirty="0">
                <a:latin typeface="Times New Roman"/>
              </a:rPr>
              <a:t>:</a:t>
            </a:r>
            <a:r>
              <a:rPr lang="ru-RU" altLang="en-US" sz="2000" dirty="0">
                <a:latin typeface="Times New Roman"/>
              </a:rPr>
              <a:t> ТТ</a:t>
            </a:r>
            <a:r>
              <a:rPr lang="en-US" altLang="ru-RU" sz="2000" dirty="0">
                <a:latin typeface="Times New Roman"/>
              </a:rPr>
              <a:t>19-03</a:t>
            </a:r>
            <a:r>
              <a:rPr lang="ru-RU" altLang="en-US" sz="2000" dirty="0">
                <a:latin typeface="Times New Roman"/>
              </a:rPr>
              <a:t>БГР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45447" y="2114135"/>
            <a:ext cx="8693232" cy="132248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roboto"/>
              </a:rPr>
              <a:t>Терморегулятор, он же термостат – это специальный контроллер, который является основной деталью управления обогревательного устройства. Главной его функцией является поддержка температуры теплоносителя на заданном уровне</a:t>
            </a:r>
            <a:r>
              <a:rPr sz="125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roboto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18514" y="629271"/>
            <a:ext cx="255226" cy="387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altLang="ru-RU" sz="2000" b="1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9687" y="3033070"/>
            <a:ext cx="6096001" cy="39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-apple-system"/>
              </a:rPr>
              <a:t>Настройка комфортной температуры в номере</a:t>
            </a:r>
            <a:endParaRPr lang="ru-RU" altLang="en-US" sz="2000"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321" y="236840"/>
            <a:ext cx="6882020" cy="392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000" b="1">
                <a:latin typeface="Times New Roman"/>
              </a:rPr>
              <a:t>Т</a:t>
            </a:r>
            <a:r>
              <a:rPr lang="az-Cyrl-AZ" altLang="en-US" sz="2000" b="1">
                <a:latin typeface="Times New Roman"/>
              </a:rPr>
              <a:t>ермостат с gsm модулем с удаленным управлением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3685" y="823270"/>
            <a:ext cx="11784994" cy="7083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-apple-system"/>
                <a:cs typeface="Times New Roman"/>
              </a:rPr>
              <a:t>Мало кому известно, но российская разработка оставила далеко позади все имеющиеся на рынке зарубежные аналоги приборов дистанционного управления климатом.</a:t>
            </a:r>
            <a:endParaRPr lang="en-US" altLang="ru-RU" sz="2000" b="0" i="0" strike="noStrike">
              <a:solidFill>
                <a:srgbClr val="000000">
                  <a:alpha val="100000"/>
                </a:srgbClr>
              </a:solidFill>
              <a:latin typeface="Times New Roman"/>
              <a:ea typeface="-apple-system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3685" y="1690190"/>
            <a:ext cx="6726556" cy="3938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sz="2000" b="0" i="0" strike="noStrike">
                <a:solidFill>
                  <a:schemeClr val="tx1"/>
                </a:solidFill>
                <a:latin typeface="Times New Roman"/>
                <a:ea typeface="&amp;quot"/>
                <a:cs typeface="Times New Roman"/>
              </a:rPr>
              <a:t>Модуль ZONT H-1 для удаленного управления котлом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138321" y="2114135"/>
            <a:ext cx="3107126" cy="26297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8321" y="4347624"/>
            <a:ext cx="1411069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2000" b="0" i="0" strike="noStrike">
                <a:solidFill>
                  <a:schemeClr val="tx1"/>
                </a:solidFill>
                <a:latin typeface="Times New Roman"/>
                <a:ea typeface="&amp;quot"/>
                <a:cs typeface="Times New Roman"/>
              </a:rPr>
              <a:t>9 660 </a:t>
            </a:r>
            <a:r>
              <a:rPr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45447" y="3429000"/>
            <a:ext cx="8693232" cy="100774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-apple-system"/>
                <a:cs typeface="Times New Roman"/>
              </a:rPr>
              <a:t>Зайдя в приложение можно не только узнать температуру в помещении, но и настроить котел на заранее установленные режимы, включить на работу по расписанию или просто выключить котел.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3245447" y="4467575"/>
            <a:ext cx="2642279" cy="2236304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4979" y="141673"/>
            <a:ext cx="5221605" cy="38982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sz="2000" b="1" i="0" strike="noStrike">
                <a:solidFill>
                  <a:srgbClr val="20202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Проектор XGIMI Horizon Pro 3840x2160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76584" y="141672"/>
            <a:ext cx="1554480" cy="38982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sz="2000" b="1" i="0" strike="noStrike">
                <a:solidFill>
                  <a:srgbClr val="222222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165 899 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255934" y="694434"/>
            <a:ext cx="5220649" cy="3938793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Таблица 6"/>
          <p:cNvGraphicFramePr/>
          <p:nvPr/>
        </p:nvGraphicFramePr>
        <p:xfrm>
          <a:off x="255935" y="4633228"/>
          <a:ext cx="2880360" cy="701040"/>
        </p:xfrm>
        <a:graphic>
          <a:graphicData uri="http://schemas.openxmlformats.org/drawingml/2006/table">
            <a:tbl>
              <a:tblPr firstRow="1" bandRow="1">
                <a:tableStyleId>{42320776-619C-4BAB-845C-80F7B59164DB}</a:tableStyleId>
              </a:tblPr>
              <a:tblGrid>
                <a:gridCol w="1440180"/>
                <a:gridCol w="1440180"/>
              </a:tblGrid>
              <a:tr h="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800" b="0" i="0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Gulim"/>
                        </a:rPr>
                        <a:t>Беспроводная связь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2000" b="0" i="0" strike="noStrike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Gulim"/>
                          <a:cs typeface="Times New Roman"/>
                          <a:hlinkClick r:id="rId5"/>
                        </a:rPr>
                        <a:t>Wi-Fi, Bluetooth</a:t>
                      </a:r>
                      <a:endParaRPr sz="2000" b="0" i="0" strike="noStrike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/>
                        <a:ea typeface="Gulim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603766" y="694434"/>
            <a:ext cx="6060216" cy="317081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sz="2000" b="1" i="0" strike="noStrike">
                <a:solidFill>
                  <a:srgbClr val="2B2B2B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Horizon Pro</a:t>
            </a:r>
            <a:r>
              <a:rPr sz="2000" b="0" i="0" strike="noStrike">
                <a:solidFill>
                  <a:srgbClr val="2B2B2B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 – первый проектор XGIMI с разрешением 4K. Смотрите кино и проходите игры на большом экране до 300”. Детализированное и насыщенное цветами изображение Horizon Pro никого не оставит равнодушным. Премиальный звук от Harman Kardon и технология 3D обеспечит полное погружение в просмотр. Horizon Pro не требует долгих настроек, а автоматически выравнивает проекцию, настраивает автофокус и яркость изображения.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290" y="203959"/>
            <a:ext cx="8906000" cy="31564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altLang="en-US" sz="2000" b="1">
                <a:latin typeface="Times New Roman"/>
              </a:rPr>
              <a:t>Оснащение номера </a:t>
            </a:r>
            <a:r>
              <a:rPr lang="en-US" altLang="ru-RU" sz="2000" b="1">
                <a:latin typeface="Times New Roman"/>
              </a:rPr>
              <a:t>(</a:t>
            </a:r>
            <a:r>
              <a:rPr lang="ru-RU" altLang="en-US" sz="2000" b="1">
                <a:latin typeface="Times New Roman"/>
              </a:rPr>
              <a:t>мебель и приборы</a:t>
            </a:r>
            <a:r>
              <a:rPr lang="en-US" altLang="ru-RU" sz="2000" b="1">
                <a:latin typeface="Times New Roman"/>
              </a:rPr>
              <a:t>)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-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441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103</a:t>
            </a:r>
            <a:r>
              <a:rPr lang="ru-RU" altLang="en-US" sz="2000" b="1">
                <a:latin typeface="Times New Roman"/>
              </a:rPr>
              <a:t> руб</a:t>
            </a:r>
            <a:r>
              <a:rPr lang="en-US" altLang="ru-RU" sz="2000" b="1">
                <a:latin typeface="Times New Roman"/>
              </a:rPr>
              <a:t>.</a:t>
            </a:r>
          </a:p>
          <a:p>
            <a:pPr>
              <a:defRPr/>
            </a:pPr>
            <a:endParaRPr lang="en-US" altLang="ru-RU" sz="2000" b="1">
              <a:latin typeface="Times New Roman"/>
            </a:endParaRPr>
          </a:p>
          <a:p>
            <a:pPr>
              <a:defRPr/>
            </a:pPr>
            <a:r>
              <a:rPr lang="ru-RU" altLang="en-US" sz="2000" b="1">
                <a:latin typeface="Times New Roman"/>
              </a:rPr>
              <a:t>Отделка комнаты </a:t>
            </a:r>
            <a:r>
              <a:rPr lang="en-US" altLang="ru-RU" sz="2000" b="1">
                <a:latin typeface="Times New Roman"/>
              </a:rPr>
              <a:t>-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166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443</a:t>
            </a:r>
            <a:r>
              <a:rPr lang="ru-RU" altLang="en-US" sz="2000" b="1">
                <a:latin typeface="Times New Roman"/>
              </a:rPr>
              <a:t> руб</a:t>
            </a:r>
            <a:r>
              <a:rPr lang="en-US" altLang="ru-RU" sz="2000" b="1">
                <a:latin typeface="Times New Roman"/>
              </a:rPr>
              <a:t>.</a:t>
            </a:r>
          </a:p>
          <a:p>
            <a:pPr>
              <a:defRPr/>
            </a:pPr>
            <a:endParaRPr lang="en-US" altLang="ru-RU" sz="2000" b="1">
              <a:latin typeface="Times New Roman"/>
            </a:endParaRPr>
          </a:p>
          <a:p>
            <a:pPr>
              <a:defRPr/>
            </a:pPr>
            <a:r>
              <a:rPr lang="ru-RU" altLang="en-US" sz="2000" b="1">
                <a:latin typeface="Times New Roman"/>
              </a:rPr>
              <a:t>Перепланировка всего </a:t>
            </a:r>
            <a:r>
              <a:rPr lang="en-US" altLang="ru-RU" sz="2000" b="1">
                <a:latin typeface="Times New Roman"/>
              </a:rPr>
              <a:t>-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607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546</a:t>
            </a:r>
            <a:r>
              <a:rPr lang="ru-RU" altLang="en-US" sz="2000" b="1">
                <a:latin typeface="Times New Roman"/>
              </a:rPr>
              <a:t> без учета раб</a:t>
            </a:r>
            <a:r>
              <a:rPr lang="en-US" altLang="ru-RU" sz="2000" b="1">
                <a:latin typeface="Times New Roman"/>
              </a:rPr>
              <a:t>.</a:t>
            </a:r>
            <a:r>
              <a:rPr lang="ru-RU" altLang="en-US" sz="2000" b="1">
                <a:latin typeface="Times New Roman"/>
              </a:rPr>
              <a:t>силы</a:t>
            </a:r>
            <a:r>
              <a:rPr lang="en-US" altLang="ru-RU" sz="2000" b="1">
                <a:latin typeface="Times New Roman"/>
              </a:rPr>
              <a:t>.</a:t>
            </a:r>
          </a:p>
          <a:p>
            <a:pPr>
              <a:defRPr/>
            </a:pPr>
            <a:endParaRPr lang="en-US" altLang="ru-RU" sz="2000" b="1">
              <a:latin typeface="Times New Roman"/>
            </a:endParaRPr>
          </a:p>
          <a:p>
            <a:pPr>
              <a:defRPr/>
            </a:pPr>
            <a:r>
              <a:rPr lang="en-US" altLang="ru-RU" sz="2000" b="1">
                <a:latin typeface="Times New Roman"/>
              </a:rPr>
              <a:t>+</a:t>
            </a:r>
            <a:r>
              <a:rPr lang="ru-RU" altLang="en-US" sz="2000" b="1">
                <a:latin typeface="Times New Roman"/>
              </a:rPr>
              <a:t> раб</a:t>
            </a:r>
            <a:r>
              <a:rPr lang="en-US" altLang="ru-RU" sz="2000" b="1">
                <a:latin typeface="Times New Roman"/>
              </a:rPr>
              <a:t>.</a:t>
            </a:r>
            <a:r>
              <a:rPr lang="ru-RU" altLang="en-US" sz="2000" b="1">
                <a:latin typeface="Times New Roman"/>
              </a:rPr>
              <a:t> сила </a:t>
            </a:r>
            <a:r>
              <a:rPr lang="en-US" altLang="ru-RU" sz="2000" b="1">
                <a:latin typeface="Times New Roman"/>
              </a:rPr>
              <a:t>-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356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000</a:t>
            </a:r>
            <a:r>
              <a:rPr lang="ru-RU" altLang="en-US" sz="2000" b="1">
                <a:latin typeface="Times New Roman"/>
              </a:rPr>
              <a:t> руб</a:t>
            </a:r>
            <a:r>
              <a:rPr lang="en-US" altLang="ru-RU" sz="2000" b="1">
                <a:latin typeface="Times New Roman"/>
              </a:rPr>
              <a:t>.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(Строительные и отделочные работы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-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Форвард)</a:t>
            </a:r>
          </a:p>
          <a:p>
            <a:pPr>
              <a:defRPr/>
            </a:pPr>
            <a:endParaRPr lang="en-US" altLang="ru-RU" sz="2000" b="1">
              <a:latin typeface="Times New Roman"/>
            </a:endParaRPr>
          </a:p>
          <a:p>
            <a:pPr>
              <a:defRPr/>
            </a:pPr>
            <a:r>
              <a:rPr lang="ru-RU" altLang="en-US" sz="2000" b="1">
                <a:latin typeface="Times New Roman"/>
              </a:rPr>
              <a:t>ВСЕГО</a:t>
            </a:r>
            <a:r>
              <a:rPr lang="en-US" altLang="ru-RU" sz="2000" b="1">
                <a:latin typeface="Times New Roman"/>
              </a:rPr>
              <a:t>: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963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546</a:t>
            </a:r>
            <a:r>
              <a:rPr lang="ru-RU" altLang="en-US" sz="2000" b="1">
                <a:latin typeface="Times New Roman"/>
              </a:rPr>
              <a:t> руб</a:t>
            </a:r>
            <a:r>
              <a:rPr lang="en-US" altLang="ru-RU" sz="2000" b="1">
                <a:latin typeface="Times New Roman"/>
              </a:rPr>
              <a:t>.</a:t>
            </a:r>
          </a:p>
          <a:p>
            <a:pPr>
              <a:defRPr/>
            </a:pPr>
            <a:endParaRPr lang="en-US" altLang="ru-RU" sz="2000" b="1">
              <a:latin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7545341" y="2502053"/>
            <a:ext cx="3760310" cy="3856059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11314" y="203959"/>
            <a:ext cx="3381085" cy="451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400" b="1">
                <a:latin typeface="Times New Roman"/>
              </a:rPr>
              <a:t>Расчеты на один номер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287" y="3599828"/>
            <a:ext cx="6334253" cy="7035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altLang="en-US" sz="2000">
                <a:latin typeface="Times New Roman"/>
              </a:rPr>
              <a:t>Перепланировка одного номера </a:t>
            </a:r>
            <a:r>
              <a:rPr lang="en-US" altLang="ru-RU" sz="2000">
                <a:latin typeface="Times New Roman"/>
              </a:rPr>
              <a:t>-</a:t>
            </a:r>
            <a:r>
              <a:rPr lang="ru-RU" altLang="en-US" sz="2000">
                <a:latin typeface="Times New Roman"/>
              </a:rPr>
              <a:t> </a:t>
            </a:r>
            <a:r>
              <a:rPr lang="en-US" altLang="ru-RU" sz="2000">
                <a:latin typeface="Times New Roman"/>
              </a:rPr>
              <a:t>3</a:t>
            </a:r>
            <a:r>
              <a:rPr lang="ru-RU" altLang="en-US" sz="2000">
                <a:latin typeface="Times New Roman"/>
              </a:rPr>
              <a:t> комнаты за </a:t>
            </a:r>
            <a:r>
              <a:rPr lang="en-US" altLang="ru-RU" sz="2000">
                <a:latin typeface="Times New Roman"/>
              </a:rPr>
              <a:t>1</a:t>
            </a:r>
            <a:r>
              <a:rPr lang="ru-RU" altLang="en-US" sz="2000">
                <a:latin typeface="Times New Roman"/>
              </a:rPr>
              <a:t> период</a:t>
            </a:r>
          </a:p>
          <a:p>
            <a:pPr>
              <a:defRPr/>
            </a:pPr>
            <a:r>
              <a:rPr lang="ru-RU" altLang="en-US" sz="2000">
                <a:latin typeface="Times New Roman"/>
              </a:rPr>
              <a:t>Весь период перепланировки </a:t>
            </a:r>
            <a:r>
              <a:rPr lang="en-US" altLang="ru-RU" sz="2000">
                <a:latin typeface="Times New Roman"/>
              </a:rPr>
              <a:t>5</a:t>
            </a:r>
            <a:r>
              <a:rPr lang="ru-RU" altLang="en-US" sz="2000">
                <a:latin typeface="Times New Roman"/>
              </a:rPr>
              <a:t> мес</a:t>
            </a:r>
            <a:r>
              <a:rPr lang="en-US" altLang="ru-RU" sz="2000">
                <a:latin typeface="Times New Roman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321" y="161426"/>
            <a:ext cx="11819697" cy="25227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z-Cyrl-AZ" altLang="en-US" sz="2000">
                <a:latin typeface="Times New Roman"/>
              </a:rPr>
              <a:t>Согласно проведенному опросу, 56% поколения хотели бы остановиться в экологически безвредном объекте размещения</a:t>
            </a:r>
            <a:r>
              <a:rPr lang="en-US" altLang="ru-RU" sz="2000">
                <a:latin typeface="Times New Roman"/>
              </a:rPr>
              <a:t>.</a:t>
            </a:r>
          </a:p>
          <a:p>
            <a:pPr>
              <a:defRPr/>
            </a:pPr>
            <a:r>
              <a:rPr lang="az-Cyrl-AZ" altLang="ru-RU" sz="2000">
                <a:latin typeface="Times New Roman"/>
              </a:rPr>
              <a:t>Больше половины (55%) путешественников по всему миру более решительно настроены сделать выбор в пользу эко-путешествий, чем год назад. Однако пока они испытывают трудности с выбором данного вида отдыха из-за нехватки информации на эко-тематику и недостаточного количества доступных и привлекательных вариантов.</a:t>
            </a:r>
          </a:p>
          <a:p>
            <a:pPr>
              <a:defRPr/>
            </a:pPr>
            <a:r>
              <a:rPr lang="ru-RU" altLang="en-US" sz="2000">
                <a:latin typeface="Times New Roman"/>
              </a:rPr>
              <a:t>Существенное повышение цены за эко</a:t>
            </a:r>
            <a:r>
              <a:rPr lang="en-US" altLang="ru-RU" sz="2000">
                <a:latin typeface="Times New Roman"/>
              </a:rPr>
              <a:t>-</a:t>
            </a:r>
            <a:r>
              <a:rPr lang="ru-RU" altLang="en-US" sz="2000">
                <a:latin typeface="Times New Roman"/>
              </a:rPr>
              <a:t>номер </a:t>
            </a:r>
            <a:r>
              <a:rPr lang="en-US" altLang="ru-RU" sz="2000">
                <a:latin typeface="Times New Roman"/>
              </a:rPr>
              <a:t>-</a:t>
            </a:r>
            <a:r>
              <a:rPr lang="ru-RU" altLang="en-US" sz="2000">
                <a:latin typeface="Times New Roman"/>
              </a:rPr>
              <a:t> от </a:t>
            </a:r>
            <a:r>
              <a:rPr lang="en-US" altLang="ru-RU" sz="2000">
                <a:latin typeface="Times New Roman"/>
              </a:rPr>
              <a:t>12</a:t>
            </a:r>
            <a:r>
              <a:rPr lang="ru-RU" altLang="en-US" sz="2000">
                <a:latin typeface="Times New Roman"/>
              </a:rPr>
              <a:t> </a:t>
            </a:r>
            <a:r>
              <a:rPr lang="en-US" altLang="ru-RU" sz="2000">
                <a:latin typeface="Times New Roman"/>
              </a:rPr>
              <a:t>000</a:t>
            </a:r>
            <a:r>
              <a:rPr lang="ru-RU" altLang="en-US" sz="2000">
                <a:latin typeface="Times New Roman"/>
              </a:rPr>
              <a:t> р</a:t>
            </a:r>
            <a:r>
              <a:rPr lang="en-US" altLang="ru-RU" sz="2000">
                <a:latin typeface="Times New Roman"/>
              </a:rPr>
              <a:t>/</a:t>
            </a:r>
            <a:r>
              <a:rPr lang="ru-RU" altLang="en-US" sz="2000">
                <a:latin typeface="Times New Roman"/>
              </a:rPr>
              <a:t>сут</a:t>
            </a:r>
            <a:r>
              <a:rPr lang="en-US" altLang="ru-RU" sz="2000">
                <a:latin typeface="Times New Roman"/>
              </a:rPr>
              <a:t>.</a:t>
            </a:r>
          </a:p>
          <a:p>
            <a:pPr>
              <a:defRPr/>
            </a:pPr>
            <a:endParaRPr lang="az-Cyrl-AZ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r="1380" b="1440"/>
          <a:stretch>
            <a:fillRect/>
          </a:stretch>
        </p:blipFill>
        <p:spPr>
          <a:xfrm>
            <a:off x="4335605" y="3038824"/>
            <a:ext cx="3520789" cy="366505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995" y="203958"/>
            <a:ext cx="7370819" cy="15657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altLang="en-US" sz="2000">
                <a:latin typeface="Times New Roman"/>
              </a:rPr>
              <a:t>Общее кол</a:t>
            </a:r>
            <a:r>
              <a:rPr lang="en-US" altLang="ru-RU" sz="2000">
                <a:latin typeface="Times New Roman"/>
              </a:rPr>
              <a:t>-</a:t>
            </a:r>
            <a:r>
              <a:rPr lang="ru-RU" altLang="en-US" sz="2000">
                <a:latin typeface="Times New Roman"/>
              </a:rPr>
              <a:t>во номеров в отеле </a:t>
            </a:r>
            <a:r>
              <a:rPr lang="en-US" altLang="ru-RU" sz="2000">
                <a:latin typeface="Times New Roman"/>
              </a:rPr>
              <a:t>-</a:t>
            </a:r>
            <a:r>
              <a:rPr lang="ru-RU" altLang="en-US" sz="2000">
                <a:latin typeface="Times New Roman"/>
              </a:rPr>
              <a:t> </a:t>
            </a:r>
            <a:r>
              <a:rPr lang="en-US" altLang="ru-RU" sz="2000">
                <a:latin typeface="Times New Roman"/>
              </a:rPr>
              <a:t>80</a:t>
            </a:r>
          </a:p>
          <a:p>
            <a:pPr>
              <a:defRPr/>
            </a:pPr>
            <a:endParaRPr lang="en-US" altLang="ru-RU" sz="2000">
              <a:latin typeface="Times New Roman"/>
            </a:endParaRPr>
          </a:p>
          <a:p>
            <a:pPr>
              <a:defRPr/>
            </a:pPr>
            <a:r>
              <a:rPr lang="en-US" altLang="ru-RU" sz="2000">
                <a:latin typeface="Times New Roman"/>
              </a:rPr>
              <a:t>10</a:t>
            </a:r>
            <a:r>
              <a:rPr lang="ru-RU" altLang="en-US" sz="2000">
                <a:latin typeface="Times New Roman"/>
              </a:rPr>
              <a:t> номеров на перепланировку </a:t>
            </a:r>
            <a:r>
              <a:rPr lang="en-US" altLang="ru-RU" sz="2000">
                <a:latin typeface="Times New Roman"/>
              </a:rPr>
              <a:t>-</a:t>
            </a:r>
            <a:r>
              <a:rPr lang="ru-RU" altLang="en-US" sz="2000">
                <a:latin typeface="Times New Roman"/>
              </a:rPr>
              <a:t> это </a:t>
            </a:r>
            <a:r>
              <a:rPr lang="en-US" altLang="ru-RU" sz="2000" b="1">
                <a:latin typeface="Times New Roman"/>
              </a:rPr>
              <a:t>963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546</a:t>
            </a:r>
            <a:r>
              <a:rPr lang="en-US" altLang="ru-RU" sz="2000">
                <a:latin typeface="Times New Roman"/>
              </a:rPr>
              <a:t>*10</a:t>
            </a:r>
            <a:r>
              <a:rPr lang="ru-RU" altLang="en-US" sz="2000">
                <a:latin typeface="Times New Roman"/>
              </a:rPr>
              <a:t> </a:t>
            </a:r>
            <a:r>
              <a:rPr lang="en-US" altLang="ru-RU" sz="2000">
                <a:latin typeface="Times New Roman"/>
              </a:rPr>
              <a:t>=</a:t>
            </a:r>
            <a:r>
              <a:rPr lang="ru-RU" altLang="en-US" sz="2000">
                <a:latin typeface="Times New Roman"/>
              </a:rPr>
              <a:t> </a:t>
            </a:r>
            <a:r>
              <a:rPr lang="en-US" altLang="ru-RU" sz="2000">
                <a:latin typeface="Times New Roman"/>
              </a:rPr>
              <a:t>9</a:t>
            </a:r>
            <a:r>
              <a:rPr lang="ru-RU" altLang="en-US" sz="2000">
                <a:latin typeface="Times New Roman"/>
              </a:rPr>
              <a:t> </a:t>
            </a:r>
            <a:r>
              <a:rPr lang="en-US" altLang="ru-RU" sz="2000">
                <a:latin typeface="Times New Roman"/>
              </a:rPr>
              <a:t>635</a:t>
            </a:r>
            <a:r>
              <a:rPr lang="ru-RU" altLang="en-US" sz="2000">
                <a:latin typeface="Times New Roman"/>
              </a:rPr>
              <a:t> </a:t>
            </a:r>
            <a:r>
              <a:rPr lang="en-US" altLang="ru-RU" sz="2000">
                <a:latin typeface="Times New Roman"/>
              </a:rPr>
              <a:t>460</a:t>
            </a:r>
            <a:r>
              <a:rPr lang="ru-RU" altLang="en-US" sz="2000">
                <a:latin typeface="Times New Roman"/>
              </a:rPr>
              <a:t> руб</a:t>
            </a:r>
            <a:r>
              <a:rPr lang="en-US" altLang="ru-RU" sz="2000">
                <a:latin typeface="Times New Roman"/>
              </a:rPr>
              <a:t>.</a:t>
            </a:r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6558451" y="1953421"/>
            <a:ext cx="5251770" cy="3591655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2995" y="1953421"/>
            <a:ext cx="6096000" cy="16260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sz="20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Окупаемость эко-отелей зависит от места расположения, популяризации, наличия дополнительных развлечений. При постоянной загруженности такие вложения окупаются за 3-4 года. В последующем приносят хорошую прибыль владельцу.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810" y="284829"/>
          <a:ext cx="11325961" cy="5928360"/>
        </p:xfrm>
        <a:graphic>
          <a:graphicData uri="http://schemas.openxmlformats.org/drawingml/2006/table">
            <a:tbl>
              <a:tblPr firstRow="1" bandRow="1">
                <a:tableStyleId>{76450435-6131-4BA9-BD02-603D08AFE7CB}</a:tableStyleId>
              </a:tblPr>
              <a:tblGrid>
                <a:gridCol w="1163009"/>
                <a:gridCol w="1173480"/>
                <a:gridCol w="1973580"/>
                <a:gridCol w="1891399"/>
                <a:gridCol w="1442704"/>
                <a:gridCol w="2156326"/>
                <a:gridCol w="1525463"/>
              </a:tblGrid>
              <a:tr h="201549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Риск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Причина возникновения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Признаки приближения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Вероятность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Угроза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Итоговая оценка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Ранг риска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№</a:t>
                      </a:r>
                      <a:r>
                        <a:rPr lang="en-US" altLang="ru-RU" sz="1400">
                          <a:latin typeface="Times New Roman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Высокая цена за номер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Спад спроса</a:t>
                      </a:r>
                      <a:r>
                        <a:rPr lang="en-US" altLang="ru-RU" sz="1400">
                          <a:latin typeface="Times New Roman"/>
                        </a:rPr>
                        <a:t>.</a:t>
                      </a:r>
                    </a:p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Бронирование обычн</a:t>
                      </a:r>
                      <a:r>
                        <a:rPr lang="en-US" altLang="ru-RU" sz="1400">
                          <a:latin typeface="Times New Roman"/>
                        </a:rPr>
                        <a:t>.</a:t>
                      </a:r>
                      <a:r>
                        <a:rPr lang="ru-RU" altLang="en-US" sz="1400">
                          <a:latin typeface="Times New Roman"/>
                        </a:rPr>
                        <a:t> номеров преобладает над эко номерами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№</a:t>
                      </a:r>
                      <a:r>
                        <a:rPr lang="en-US" altLang="ru-RU" sz="1400">
                          <a:latin typeface="Times New Roman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Низкая заинтересованность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Низкий спрос</a:t>
                      </a:r>
                      <a:r>
                        <a:rPr lang="en-US" altLang="ru-RU" sz="1400">
                          <a:latin typeface="Times New Roman"/>
                        </a:rPr>
                        <a:t>,</a:t>
                      </a:r>
                      <a:r>
                        <a:rPr lang="ru-RU" altLang="en-US" sz="1400">
                          <a:latin typeface="Times New Roman"/>
                        </a:rPr>
                        <a:t> спад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№</a:t>
                      </a:r>
                      <a:r>
                        <a:rPr lang="en-US" altLang="ru-RU" sz="1400">
                          <a:latin typeface="Times New Roman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Привычка к обычным номерам </a:t>
                      </a:r>
                      <a:r>
                        <a:rPr lang="en-US" altLang="ru-RU" sz="1400">
                          <a:latin typeface="Times New Roman"/>
                        </a:rPr>
                        <a:t>(</a:t>
                      </a:r>
                      <a:r>
                        <a:rPr lang="ru-RU" altLang="en-US" sz="1400">
                          <a:latin typeface="Times New Roman"/>
                        </a:rPr>
                        <a:t>их удобствам</a:t>
                      </a:r>
                      <a:r>
                        <a:rPr lang="en-US" altLang="ru-RU" sz="1400">
                          <a:latin typeface="Times New Roman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Низкий спрос</a:t>
                      </a:r>
                      <a:endParaRPr lang="en-US" altLang="ru-RU" sz="140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4</a:t>
                      </a:r>
                    </a:p>
                  </a:txBody>
                  <a:tcPr/>
                </a:tc>
              </a:tr>
              <a:tr h="129159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№</a:t>
                      </a:r>
                      <a:r>
                        <a:rPr lang="en-US" altLang="ru-RU" sz="1400">
                          <a:latin typeface="Times New Roman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Затруднения с дополнит</a:t>
                      </a:r>
                      <a:r>
                        <a:rPr lang="en-US" altLang="ru-RU" sz="1400">
                          <a:latin typeface="Times New Roman"/>
                        </a:rPr>
                        <a:t>-</a:t>
                      </a:r>
                      <a:r>
                        <a:rPr lang="ru-RU" altLang="en-US" sz="1400">
                          <a:latin typeface="Times New Roman"/>
                        </a:rPr>
                        <a:t>ми инновациями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 sz="1400">
                          <a:latin typeface="Times New Roman"/>
                        </a:rPr>
                        <a:t>Затруднения с поставками </a:t>
                      </a:r>
                      <a:r>
                        <a:rPr lang="en-US" altLang="ru-RU" sz="1400">
                          <a:latin typeface="Times New Roman"/>
                        </a:rPr>
                        <a:t>(</a:t>
                      </a:r>
                      <a:r>
                        <a:rPr lang="ru-RU" altLang="en-US" sz="1400">
                          <a:latin typeface="Times New Roman"/>
                        </a:rPr>
                        <a:t>отсутствие</a:t>
                      </a:r>
                      <a:r>
                        <a:rPr lang="en-US" altLang="ru-RU" sz="1400">
                          <a:latin typeface="Times New Roman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ru-RU" sz="1400">
                          <a:latin typeface="Times New Roman"/>
                        </a:rPr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321" y="2923222"/>
            <a:ext cx="11706054" cy="7038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en-US" sz="20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Э</a:t>
            </a:r>
            <a:r>
              <a:rPr sz="20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кологические гостиницы — это гостиницы будущего, которые способны улучшать состояние природной среды, воспитывать в обществе экологическое сознание и ответственность.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321" y="136703"/>
            <a:ext cx="11706054" cy="224264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sz="2000" b="0" i="0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Использование эко-технологий в туристической сфере влекут за собой успех одновременно в </a:t>
            </a: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двух</a:t>
            </a:r>
            <a:r>
              <a:rPr sz="2000" b="0" i="0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 сферах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:</a:t>
            </a:r>
          </a:p>
          <a:p>
            <a:pPr algn="l">
              <a:defRPr/>
            </a:pPr>
            <a:endParaRPr lang="en-US" altLang="ru-RU" sz="2000" b="0" i="0" strike="noStrike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algn="l">
              <a:defRPr/>
            </a:pPr>
            <a:r>
              <a:rPr lang="en-US" altLang="ru-RU" sz="2000" b="0" i="0" u="sng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экологическая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 — уменьшение негативного влияния </a:t>
            </a: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на гостя номера и 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на окружающую</a:t>
            </a: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 среду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;</a:t>
            </a:r>
          </a:p>
          <a:p>
            <a:pPr algn="l">
              <a:defRPr/>
            </a:pPr>
            <a:endParaRPr lang="en-US" altLang="ru-RU" sz="2000" b="0" i="0" strike="noStrike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algn="l">
              <a:defRPr/>
            </a:pPr>
            <a:r>
              <a:rPr lang="en-US" altLang="ru-RU" sz="2000" b="0" i="0" u="sng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социальная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 — создание более комфортных условий для гостей отелей, повышение уровня их экологической культуры и социальной ответственности.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321" y="4156254"/>
            <a:ext cx="11706054" cy="101391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Инновационные методы по внедрению экологической политики в гостиничную индустрию способствуют, прежде всего, реализации социальных целей. А уже потом — являются инструментом повышения рентабельности и конкурентоспособности гостиничного предприятия.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261173" y="2245456"/>
            <a:ext cx="6054854" cy="3405855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1173" y="1086012"/>
            <a:ext cx="6054854" cy="10986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sz="100" b="0" i="0" strike="noStrike">
                <a:solidFill>
                  <a:srgbClr val="111236">
                    <a:alpha val="100000"/>
                  </a:srgbClr>
                </a:solidFill>
                <a:latin typeface="Arial"/>
                <a:ea typeface="&amp;quot"/>
              </a:rPr>
              <a:t>Экоотель «Алтика», Горный Алтай, Россия</a:t>
            </a:r>
          </a:p>
          <a:p>
            <a:pPr algn="just">
              <a:defRPr/>
            </a:pPr>
            <a:r>
              <a:rPr lang="ru-RU" altLang="en-US" sz="2200" b="0" i="0" strike="noStrike">
                <a:solidFill>
                  <a:srgbClr val="000000"/>
                </a:solidFill>
                <a:latin typeface="Times New Roman"/>
                <a:ea typeface="Gulim"/>
                <a:cs typeface="Times New Roman"/>
              </a:rPr>
              <a:t>Экоотель «Алтика» , Горный Алтай, Россия</a:t>
            </a:r>
          </a:p>
          <a:p>
            <a:pPr algn="just">
              <a:defRPr/>
            </a:pPr>
            <a:r>
              <a:rPr sz="2200" b="0" i="0" strike="noStrike">
                <a:solidFill>
                  <a:srgbClr val="000000"/>
                </a:solidFill>
                <a:latin typeface="Times New Roman"/>
                <a:ea typeface="Gulim"/>
                <a:cs typeface="Times New Roman"/>
              </a:rPr>
              <a:t>Почему отель экологичный: построен с использованием энергосберегающих технологий.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5972" y="3378517"/>
            <a:ext cx="440055" cy="100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00" b="0" i="0" strike="noStrike">
                <a:solidFill>
                  <a:srgbClr val="111236">
                    <a:alpha val="100000"/>
                  </a:srgbClr>
                </a:solidFill>
                <a:latin typeface="Arial"/>
                <a:ea typeface="&amp;quot"/>
              </a:rPr>
              <a:t>Экоотель «Алтика», Горный Алтай, Россия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6424079" y="281385"/>
            <a:ext cx="5503494" cy="3806583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4079" y="4206437"/>
            <a:ext cx="5503494" cy="16304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sz="100" b="0" i="0" strike="noStrike">
                <a:solidFill>
                  <a:srgbClr val="111236">
                    <a:alpha val="100000"/>
                  </a:srgbClr>
                </a:solidFill>
                <a:latin typeface="Arial"/>
                <a:ea typeface="&amp;quot"/>
              </a:rPr>
              <a:t>Fivel</a:t>
            </a:r>
            <a:r>
              <a:rPr sz="2000" b="0" i="0" strike="noStrike">
                <a:solidFill>
                  <a:srgbClr val="000000"/>
                </a:solidFill>
                <a:latin typeface="Times New Roman"/>
                <a:ea typeface="Gulim"/>
                <a:cs typeface="Times New Roman"/>
              </a:rPr>
              <a:t>Fivelements Retreat Bali ☆☆☆☆, Индонезия</a:t>
            </a:r>
          </a:p>
          <a:p>
            <a:pPr algn="just">
              <a:defRPr/>
            </a:pPr>
            <a:r>
              <a:rPr sz="2000" b="0" i="0" strike="noStrike">
                <a:solidFill>
                  <a:srgbClr val="000000"/>
                </a:solidFill>
                <a:latin typeface="Times New Roman"/>
                <a:ea typeface="Gulim"/>
                <a:cs typeface="Times New Roman"/>
              </a:rPr>
              <a:t>Почему отель экологичный: зеленые здания построены из натуральных материалов и освещаются светодиодными лампами, в отеле повторно используют воду</a:t>
            </a:r>
            <a:r>
              <a:rPr lang="en-US" altLang="ru-RU" sz="2000" b="0" i="0" strike="noStrike">
                <a:solidFill>
                  <a:srgbClr val="000000"/>
                </a:solidFill>
                <a:latin typeface="Times New Roman"/>
                <a:ea typeface="Gulim"/>
                <a:cs typeface="Times New Roman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135" y="354329"/>
            <a:ext cx="11813730" cy="488251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Последнее десятилетие соцсети и СМИ популяризуют экологичный образ жизни. Потребители </a:t>
            </a:r>
          </a:p>
          <a:p>
            <a:pPr algn="just">
              <a:defRPr/>
            </a:pPr>
            <a:r>
              <a:rPr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предпочитают органическую еду. Крупные сети заведений общественного питания убирают из </a:t>
            </a:r>
          </a:p>
          <a:p>
            <a:pPr algn="just">
              <a:defRPr/>
            </a:pPr>
            <a:r>
              <a:rPr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обихода пластиковые пакеты, трубочки. Турбизнес также поддержал такую тенденцию. В разных </a:t>
            </a:r>
          </a:p>
          <a:p>
            <a:pPr algn="just">
              <a:defRPr/>
            </a:pPr>
            <a:r>
              <a:rPr lang="ru-RU" altLang="en-US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с</a:t>
            </a:r>
            <a:r>
              <a:rPr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транах мира организуются экологичные отели.</a:t>
            </a:r>
          </a:p>
          <a:p>
            <a:pPr algn="just">
              <a:defRPr/>
            </a:pPr>
            <a:r>
              <a:rPr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Эко-отели появились относительно давно, в связи с повышением спроса на природный отдых. </a:t>
            </a:r>
          </a:p>
          <a:p>
            <a:pPr algn="just">
              <a:defRPr/>
            </a:pPr>
            <a:r>
              <a:rPr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Основная идея подобного гостиничного направления - натуральность и естественность. </a:t>
            </a:r>
          </a:p>
          <a:p>
            <a:pPr algn="just">
              <a:defRPr/>
            </a:pPr>
            <a:r>
              <a:rPr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Экологические отели открываются повсеместно, предлагая постояльцам чистейшую воду, </a:t>
            </a:r>
          </a:p>
          <a:p>
            <a:pPr algn="just">
              <a:defRPr/>
            </a:pPr>
            <a:r>
              <a:rPr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натуральные продукты и материалы, использованные при строительстве отеля</a:t>
            </a:r>
            <a:r>
              <a:rPr lang="en-US" altLang="ru-RU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.</a:t>
            </a:r>
          </a:p>
          <a:p>
            <a:pPr algn="just">
              <a:defRPr/>
            </a:pPr>
            <a:r>
              <a:rPr lang="ru-RU" altLang="en-US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Так как номера являются экологически чистыми</a:t>
            </a:r>
            <a:r>
              <a:rPr lang="en-US" altLang="ru-RU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,</a:t>
            </a:r>
            <a:r>
              <a:rPr lang="ru-RU" altLang="en-US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 то </a:t>
            </a:r>
            <a:r>
              <a:rPr lang="en-US" altLang="ru-RU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,</a:t>
            </a:r>
            <a:r>
              <a:rPr lang="ru-RU" altLang="en-US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следовательно</a:t>
            </a:r>
            <a:r>
              <a:rPr lang="en-US" altLang="ru-RU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,</a:t>
            </a:r>
            <a:r>
              <a:rPr lang="ru-RU" altLang="en-US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 минимизируется углеродный</a:t>
            </a:r>
          </a:p>
          <a:p>
            <a:pPr algn="just">
              <a:defRPr/>
            </a:pPr>
            <a:r>
              <a:rPr lang="ru-RU" altLang="en-US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след</a:t>
            </a:r>
            <a:r>
              <a:rPr lang="en-US" altLang="ru-RU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.</a:t>
            </a:r>
          </a:p>
          <a:p>
            <a:pPr algn="just">
              <a:defRPr/>
            </a:pPr>
            <a:r>
              <a:rPr lang="ru-RU" altLang="en-US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Использование экологически безопасных материалов (сокращение использования пластика, </a:t>
            </a:r>
          </a:p>
          <a:p>
            <a:pPr algn="just">
              <a:defRPr/>
            </a:pPr>
            <a:r>
              <a:rPr lang="ru-RU" altLang="en-US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различного рода крас-х средств, материалов для гидроизоляции, которые выделяют вредные летучие </a:t>
            </a:r>
          </a:p>
          <a:p>
            <a:pPr algn="just">
              <a:defRPr/>
            </a:pPr>
            <a:r>
              <a:rPr lang="ru-RU" altLang="en-US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вещества</a:t>
            </a:r>
            <a:r>
              <a:rPr lang="en-US" altLang="ru-RU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)</a:t>
            </a:r>
            <a:r>
              <a:rPr lang="ru-RU" altLang="en-US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.</a:t>
            </a:r>
          </a:p>
          <a:p>
            <a:pPr algn="just">
              <a:defRPr/>
            </a:pPr>
            <a:r>
              <a:rPr lang="ru-RU" altLang="en-US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Воспитание в обществе экологического сознания и ответственноси</a:t>
            </a:r>
            <a:r>
              <a:rPr lang="en-US" altLang="ru-RU" sz="21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.</a:t>
            </a:r>
            <a:endParaRPr lang="en-US" altLang="ru-RU" sz="2100" b="0" i="0" strike="noStrike">
              <a:ln w="12700" cap="flat" cmpd="sng" algn="ctr">
                <a:solidFill>
                  <a:schemeClr val="accent5">
                    <a:satMod val="105000"/>
                  </a:schemeClr>
                </a:solidFill>
                <a:prstDash val="solid"/>
                <a:round/>
              </a:ln>
              <a:gradFill flip="xy"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  <a:tileRect/>
              </a:gradFill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  <a:latin typeface="Times New Roman"/>
              <a:ea typeface="RalewayRegular"/>
              <a:cs typeface="Times New Roman"/>
            </a:endParaRPr>
          </a:p>
          <a:p>
            <a:pPr algn="just">
              <a:defRPr/>
            </a:pPr>
            <a:endParaRPr lang="en-US" altLang="ru-RU" sz="2100" b="0" i="0" strike="noStrike">
              <a:ln w="12700" cap="flat" cmpd="sng" algn="ctr">
                <a:solidFill>
                  <a:schemeClr val="accent5">
                    <a:satMod val="105000"/>
                  </a:schemeClr>
                </a:solidFill>
                <a:prstDash val="solid"/>
                <a:round/>
              </a:ln>
              <a:gradFill flip="xy"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  <a:tileRect/>
              </a:gradFill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  <a:latin typeface="Times New Roman"/>
              <a:ea typeface="RalewayRegular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7372" y="3378517"/>
            <a:ext cx="897255" cy="100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&amp;quot"/>
              </a:rPr>
              <a:t>Основной плюс таких отелей и гостиниц - это натуральность. Природные материалы, из которых изготовлена мебель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9772" y="3530917"/>
            <a:ext cx="897254" cy="1247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&amp;quot"/>
              </a:rPr>
              <a:t>Основной плюс таких отелей и гостиниц - это натуральность. Природные материалы, из которых изготовлена мебельОсновной плюс таких отелей и гостиниц - это натуральность. Природные материалы, из которых изготовлена мебель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23585" y="3378517"/>
            <a:ext cx="544830" cy="100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&amp;quot"/>
              </a:rPr>
              <a:t>Основной плюс таких отелей и гостиниц - это натуральность.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6041" y="3425190"/>
            <a:ext cx="257299" cy="363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9219" y="127260"/>
            <a:ext cx="11773562" cy="6995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en-US" sz="20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Закупка</a:t>
            </a:r>
            <a:r>
              <a:rPr sz="20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 мебел</a:t>
            </a:r>
            <a:r>
              <a:rPr lang="ru-RU" altLang="en-US" sz="20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и</a:t>
            </a:r>
            <a:r>
              <a:rPr sz="2000" b="0" i="0" strike="noStrike">
                <a:solidFill>
                  <a:srgbClr val="000000"/>
                </a:solidFill>
                <a:latin typeface="Times New Roman"/>
                <a:ea typeface="RalewayRegular"/>
                <a:cs typeface="Times New Roman"/>
              </a:rPr>
              <a:t> из природных материалов, экологичное постельное белье.</a:t>
            </a:r>
          </a:p>
          <a:p>
            <a:pPr algn="just">
              <a:defRPr/>
            </a:pPr>
            <a:endParaRPr sz="2000" b="0" i="0" strike="noStrike">
              <a:ln w="12700" cap="flat" cmpd="sng" algn="ctr">
                <a:solidFill>
                  <a:schemeClr val="accent5">
                    <a:satMod val="105000"/>
                  </a:schemeClr>
                </a:solidFill>
                <a:prstDash val="solid"/>
                <a:round/>
              </a:ln>
              <a:gradFill flip="xy"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  <a:tileRect/>
              </a:gradFill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  <a:latin typeface="Times New Roman"/>
              <a:ea typeface="RalewayRegular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219" y="477015"/>
            <a:ext cx="11773562" cy="13239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Экологически чистые мебельные комплекты всегда изготавливаются из натуральной древесины (береза, ясень, дуб, сосна, бук) с применением бесопасного клея на основе ПВА.</a:t>
            </a:r>
          </a:p>
          <a:p>
            <a:pPr algn="just">
              <a:defRPr/>
            </a:pP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Создание экологически чистой мебели из массива натуральных пород происходит за счет высококачественной обработки древесины.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6306772" y="1842375"/>
            <a:ext cx="5581044" cy="3173250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8321" y="1800990"/>
            <a:ext cx="257919" cy="66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altLang="ru-RU" sz="2000">
              <a:latin typeface="Times New Roman"/>
            </a:endParaRPr>
          </a:p>
          <a:p>
            <a:pPr>
              <a:defRPr/>
            </a:pPr>
            <a:endParaRPr lang="en-US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9219" y="1800990"/>
            <a:ext cx="5483667" cy="163220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>
                <a:latin typeface="Times New Roman"/>
              </a:rPr>
              <a:t>-</a:t>
            </a:r>
            <a:r>
              <a:rPr lang="ru-RU" altLang="en-US" sz="2000">
                <a:latin typeface="Times New Roman"/>
              </a:rPr>
              <a:t> Диван </a:t>
            </a:r>
            <a:r>
              <a:rPr lang="en-US" altLang="ru-RU" sz="2000">
                <a:latin typeface="Times New Roman"/>
              </a:rPr>
              <a:t>-</a:t>
            </a:r>
            <a:r>
              <a:rPr lang="ru-RU" altLang="en-US" sz="2000">
                <a:latin typeface="Times New Roman"/>
              </a:rPr>
              <a:t> </a:t>
            </a:r>
            <a:r>
              <a:rPr lang="en-US" altLang="ru-RU" sz="2000">
                <a:latin typeface="Times New Roman"/>
              </a:rPr>
              <a:t>60</a:t>
            </a:r>
            <a:r>
              <a:rPr lang="ru-RU" altLang="en-US" sz="2000">
                <a:latin typeface="Times New Roman"/>
              </a:rPr>
              <a:t> </a:t>
            </a:r>
            <a:r>
              <a:rPr lang="en-US" altLang="ru-RU" sz="2000">
                <a:latin typeface="Times New Roman"/>
              </a:rPr>
              <a:t>000</a:t>
            </a:r>
            <a:r>
              <a:rPr lang="ru-RU" altLang="en-US" sz="2000">
                <a:latin typeface="Times New Roman"/>
              </a:rPr>
              <a:t> руб</a:t>
            </a:r>
            <a:r>
              <a:rPr lang="en-US" altLang="ru-RU" sz="2000">
                <a:latin typeface="Times New Roman"/>
              </a:rPr>
              <a:t>.</a:t>
            </a:r>
            <a:r>
              <a:rPr lang="en-US" altLang="ru-RU" sz="2000"/>
              <a:t>;</a:t>
            </a:r>
            <a:endParaRPr lang="en-US" altLang="ru-RU" sz="2000" b="0" i="0" strike="noStrike">
              <a:solidFill>
                <a:schemeClr val="tx1"/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-</a:t>
            </a: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 Светильник из ротанга 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-</a:t>
            </a: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4</a:t>
            </a: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000</a:t>
            </a: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 руб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.;</a:t>
            </a:r>
          </a:p>
          <a:p>
            <a:pPr algn="l">
              <a:defRPr/>
            </a:pP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-</a:t>
            </a: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 Плетеный столик 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-</a:t>
            </a: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 32 99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0</a:t>
            </a: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 руб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.;</a:t>
            </a:r>
          </a:p>
          <a:p>
            <a:pPr algn="l">
              <a:defRPr/>
            </a:pP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-</a:t>
            </a: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 Стул из ротангка 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-</a:t>
            </a: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31</a:t>
            </a: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690</a:t>
            </a: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 руб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.;</a:t>
            </a:r>
          </a:p>
          <a:p>
            <a:pPr algn="l">
              <a:defRPr/>
            </a:pPr>
            <a:endParaRPr lang="en-US" altLang="ru-RU" sz="2000" b="0" i="0" strike="noStrike">
              <a:solidFill>
                <a:schemeClr val="tx1"/>
              </a:solidFill>
              <a:latin typeface="Times New Roman"/>
              <a:ea typeface="Gulim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301735" y="3429000"/>
            <a:ext cx="2217089" cy="2474430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>
            <a:off x="4847068" y="4303789"/>
            <a:ext cx="2919408" cy="2400090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/>
          <a:stretch>
            <a:fillRect/>
          </a:stretch>
        </p:blipFill>
        <p:spPr>
          <a:xfrm>
            <a:off x="2518825" y="3730251"/>
            <a:ext cx="2328242" cy="2425252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944085" y="5107968"/>
            <a:ext cx="2306416" cy="3958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altLang="en-US" sz="2000" b="1">
                <a:latin typeface="Times New Roman"/>
              </a:rPr>
              <a:t>Комната </a:t>
            </a:r>
            <a:r>
              <a:rPr lang="en-US" altLang="ru-RU" sz="2000" b="1">
                <a:latin typeface="Times New Roman"/>
              </a:rPr>
              <a:t>15*15</a:t>
            </a:r>
            <a:r>
              <a:rPr lang="ru-RU" altLang="en-US" sz="2000" b="1">
                <a:latin typeface="Times New Roman"/>
              </a:rPr>
              <a:t> м</a:t>
            </a:r>
            <a:r>
              <a:rPr lang="en-US" altLang="ru-RU" sz="2000" b="1">
                <a:latin typeface="Times New Roman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321" y="316644"/>
            <a:ext cx="11802301" cy="101495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sz="2000" b="0" i="0" strike="noStrike">
                <a:solidFill>
                  <a:schemeClr val="tx1"/>
                </a:solidFill>
                <a:latin typeface="Times New Roman"/>
                <a:ea typeface="&amp;quot"/>
                <a:cs typeface="Times New Roman"/>
              </a:rPr>
              <a:t>Декоративная минеральная штукатурка – густой состав, состоящий из природных компонентов, используемый для отделочных работ внутри и снаружи помещений. Она стала прекрасной альтернативой обоям и в зависимости от вида дает возможности создавать разнообразные фактуры стен.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8321" y="1331595"/>
            <a:ext cx="6614072" cy="10096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&amp;quot"/>
                <a:cs typeface="Times New Roman"/>
              </a:rPr>
              <a:t>Производители данной продукции используют для ее </a:t>
            </a:r>
          </a:p>
          <a:p>
            <a:pPr algn="l">
              <a:defRPr/>
            </a:pP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&amp;quot"/>
                <a:cs typeface="Times New Roman"/>
              </a:rPr>
              <a:t>изготовления природное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&amp;quot"/>
                <a:cs typeface="Times New Roman"/>
              </a:rPr>
              <a:t>,</a:t>
            </a: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&amp;quot"/>
                <a:cs typeface="Times New Roman"/>
              </a:rPr>
              <a:t>максимально безопасное для </a:t>
            </a:r>
          </a:p>
          <a:p>
            <a:pPr algn="l">
              <a:defRPr/>
            </a:pPr>
            <a:r>
              <a:rPr lang="ru-RU" altLang="en-US" sz="2000" b="0" i="0" strike="noStrike">
                <a:solidFill>
                  <a:schemeClr val="tx1"/>
                </a:solidFill>
                <a:latin typeface="Times New Roman"/>
                <a:ea typeface="&amp;quot"/>
                <a:cs typeface="Times New Roman"/>
              </a:rPr>
              <a:t>экологии сырье</a:t>
            </a:r>
            <a:r>
              <a:rPr lang="en-US" altLang="ru-RU" sz="2000" b="0" i="0" strike="noStrike">
                <a:solidFill>
                  <a:schemeClr val="tx1"/>
                </a:solidFill>
                <a:latin typeface="Times New Roman"/>
                <a:ea typeface="&amp;quot"/>
                <a:cs typeface="Times New Roman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321" y="2473435"/>
            <a:ext cx="5250180" cy="7060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Декоративная штукатурка "Травертин Лайт" (4 кг)</a:t>
            </a:r>
            <a:r>
              <a:rPr lang="ru-RU" altLang="en-US"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 </a:t>
            </a:r>
            <a:r>
              <a:rPr lang="en-US" altLang="ru-RU"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-</a:t>
            </a:r>
            <a:r>
              <a:rPr lang="ru-RU" altLang="en-US"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 979 ₽ за 4 кг на 4 м²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246590" y="3259898"/>
            <a:ext cx="2516820" cy="2353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2393" y="1911367"/>
            <a:ext cx="5333173" cy="3936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z-Cyrl-AZ" altLang="en-US" sz="2000">
                <a:latin typeface="Times New Roman"/>
              </a:rPr>
              <a:t>Натуральный линолеум marmoleum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5634943" y="4719749"/>
            <a:ext cx="5038989" cy="19646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52394" y="2305050"/>
            <a:ext cx="5333173" cy="2247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z-Cyrl-AZ" altLang="en-US" sz="2000">
                <a:latin typeface="Times New Roman"/>
              </a:rPr>
              <a:t>полотно (лен или хлопок);</a:t>
            </a:r>
          </a:p>
          <a:p>
            <a:pPr>
              <a:defRPr/>
            </a:pPr>
            <a:r>
              <a:rPr lang="az-Cyrl-AZ" altLang="en-US" sz="2000">
                <a:latin typeface="Times New Roman"/>
              </a:rPr>
              <a:t>масло льна;</a:t>
            </a:r>
          </a:p>
          <a:p>
            <a:pPr>
              <a:defRPr/>
            </a:pPr>
            <a:r>
              <a:rPr lang="az-Cyrl-AZ" altLang="en-US" sz="2000">
                <a:latin typeface="Times New Roman"/>
              </a:rPr>
              <a:t>смола сосны;</a:t>
            </a:r>
          </a:p>
          <a:p>
            <a:pPr>
              <a:defRPr/>
            </a:pPr>
            <a:r>
              <a:rPr lang="az-Cyrl-AZ" altLang="en-US" sz="2000">
                <a:latin typeface="Times New Roman"/>
              </a:rPr>
              <a:t>мука из древесины;</a:t>
            </a:r>
          </a:p>
          <a:p>
            <a:pPr>
              <a:defRPr/>
            </a:pPr>
            <a:r>
              <a:rPr lang="az-Cyrl-AZ" altLang="en-US" sz="2000">
                <a:latin typeface="Times New Roman"/>
              </a:rPr>
              <a:t>пчелиный воск;</a:t>
            </a:r>
          </a:p>
          <a:p>
            <a:pPr>
              <a:defRPr/>
            </a:pPr>
            <a:r>
              <a:rPr lang="az-Cyrl-AZ" altLang="en-US" sz="2000">
                <a:latin typeface="Times New Roman"/>
              </a:rPr>
              <a:t>пигментный слой;</a:t>
            </a:r>
          </a:p>
          <a:p>
            <a:pPr>
              <a:defRPr/>
            </a:pPr>
            <a:r>
              <a:rPr lang="az-Cyrl-AZ" altLang="en-US" sz="2000">
                <a:latin typeface="Times New Roman"/>
              </a:rPr>
              <a:t>покрытие для защиты (восковое или лаковое).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78881" y="3179445"/>
            <a:ext cx="3073513" cy="10096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Натуральный мармолеум Marmoleum Real - бeжево-серый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/>
          <a:srcRect l="23480" t="31290" r="50000" b="26690"/>
          <a:stretch>
            <a:fillRect/>
          </a:stretch>
        </p:blipFill>
        <p:spPr>
          <a:xfrm>
            <a:off x="2763411" y="4124677"/>
            <a:ext cx="2871532" cy="2559677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763411" y="6307165"/>
            <a:ext cx="1287780" cy="3771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8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Gulim"/>
              </a:rPr>
              <a:t>3 169р./м²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321" y="157410"/>
            <a:ext cx="11317605" cy="7074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sz="2000" b="0" i="0" strike="noStrike">
                <a:solidFill>
                  <a:schemeClr val="tx1"/>
                </a:solidFill>
                <a:latin typeface="Times New Roman"/>
                <a:ea typeface="&amp;quot"/>
                <a:cs typeface="Times New Roman"/>
              </a:rPr>
              <a:t>Потолок из деревянных панелей или досок особенно популярен у поклонников экологичных и натуральных материалов в дизайне</a:t>
            </a:r>
            <a:r>
              <a:rPr sz="1400" b="0" i="0" strike="noStrike">
                <a:solidFill>
                  <a:srgbClr val="444F57">
                    <a:alpha val="100000"/>
                  </a:srgbClr>
                </a:solidFill>
                <a:latin typeface="Arial"/>
                <a:ea typeface="&amp;quo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4010" y="1161635"/>
            <a:ext cx="2221230" cy="6938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sz="2000" b="1" i="0" strike="noStrike">
              <a:solidFill>
                <a:schemeClr val="tx1"/>
              </a:solidFill>
              <a:latin typeface="Times New Roman"/>
              <a:ea typeface="Gulim"/>
              <a:cs typeface="Times New Roman"/>
            </a:endParaRPr>
          </a:p>
          <a:p>
            <a:pPr algn="just">
              <a:defRPr/>
            </a:pPr>
            <a:endParaRPr sz="2000" b="0" i="0" strike="noStrike">
              <a:solidFill>
                <a:schemeClr val="tx1"/>
              </a:solidFill>
              <a:latin typeface="Times New Roman"/>
              <a:ea typeface="Gulim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97791" y="1161635"/>
            <a:ext cx="4445110" cy="162728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Универсальные льняные шторы</a:t>
            </a: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 (набор из 2 шт.) Ширина каждой шторы 200 см. Натуральный меланж - 200см*295см - Натуральный</a:t>
            </a:r>
          </a:p>
          <a:p>
            <a:pPr algn="just">
              <a:defRPr/>
            </a:pPr>
            <a:r>
              <a:rPr lang="en-US" altLang="ru-RU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12</a:t>
            </a:r>
            <a:r>
              <a:rPr lang="ru-RU" altLang="en-US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 </a:t>
            </a:r>
            <a:r>
              <a:rPr lang="en-US" altLang="ru-RU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799</a:t>
            </a:r>
            <a:r>
              <a:rPr lang="ru-RU" altLang="en-US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 руб</a:t>
            </a:r>
            <a:r>
              <a:rPr lang="en-US" altLang="ru-RU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l="21570" t="21740" r="50020" b="41060"/>
          <a:stretch>
            <a:fillRect/>
          </a:stretch>
        </p:blipFill>
        <p:spPr>
          <a:xfrm>
            <a:off x="6096000" y="2913159"/>
            <a:ext cx="4846811" cy="3569193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138321" y="1605915"/>
            <a:ext cx="3500323" cy="3646170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712795" y="3924092"/>
            <a:ext cx="3084328" cy="132799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Вагонка «Штиль» Лиственница «Экстра» 14 х 115 х 3000 мм</a:t>
            </a:r>
          </a:p>
          <a:p>
            <a:pPr algn="just">
              <a:defRPr/>
            </a:pPr>
            <a:r>
              <a:rPr lang="en-US" altLang="ru-RU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1</a:t>
            </a:r>
            <a:r>
              <a:rPr lang="ru-RU" altLang="en-US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 </a:t>
            </a:r>
            <a:r>
              <a:rPr lang="en-US" altLang="ru-RU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180</a:t>
            </a:r>
            <a:r>
              <a:rPr lang="ru-RU" altLang="en-US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 руб</a:t>
            </a:r>
            <a:r>
              <a:rPr lang="en-US" altLang="ru-RU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/</a:t>
            </a:r>
            <a:r>
              <a:rPr lang="ru-RU" altLang="en-US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м²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7403" y="285252"/>
            <a:ext cx="5983607" cy="70344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Подвесной Светильник Punkto Натуральное Дерево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2590" t="14490" r="52190" b="37290"/>
          <a:stretch>
            <a:fillRect/>
          </a:stretch>
        </p:blipFill>
        <p:spPr>
          <a:xfrm>
            <a:off x="267403" y="988695"/>
            <a:ext cx="3075458" cy="3306831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82021" y="596015"/>
            <a:ext cx="1828014" cy="39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>
                <a:latin typeface="Times New Roman"/>
              </a:rPr>
              <a:t>17</a:t>
            </a:r>
            <a:r>
              <a:rPr lang="ru-RU" altLang="en-US" sz="2000" b="1">
                <a:latin typeface="Times New Roman"/>
              </a:rPr>
              <a:t> </a:t>
            </a:r>
            <a:r>
              <a:rPr lang="en-US" altLang="ru-RU" sz="2000" b="1">
                <a:latin typeface="Times New Roman"/>
              </a:rPr>
              <a:t>750</a:t>
            </a:r>
            <a:r>
              <a:rPr lang="ru-RU" altLang="en-US" sz="2000" b="1">
                <a:latin typeface="Times New Roman"/>
              </a:rPr>
              <a:t> руб</a:t>
            </a:r>
            <a:r>
              <a:rPr lang="en-US" altLang="ru-RU" sz="2000" b="1">
                <a:latin typeface="Times New Roman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0301" y="1271638"/>
            <a:ext cx="2295774" cy="6600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ru-RU" altLang="en-US" sz="1800" b="1" i="0" strike="noStrike">
                <a:solidFill>
                  <a:schemeClr val="tx1"/>
                </a:solidFill>
                <a:latin typeface="Times New Roman"/>
                <a:ea typeface="Gulim"/>
              </a:rPr>
              <a:t>Плетеный ковер из джута </a:t>
            </a:r>
            <a:r>
              <a:rPr lang="en-US" altLang="ru-RU" sz="1800" b="1" i="0" strike="noStrike">
                <a:solidFill>
                  <a:schemeClr val="tx1"/>
                </a:solidFill>
                <a:latin typeface="Times New Roman"/>
                <a:ea typeface="Gulim"/>
              </a:rPr>
              <a:t>-</a:t>
            </a:r>
            <a:r>
              <a:rPr lang="ru-RU" altLang="en-US" sz="1800" b="1" i="0" strike="noStrike">
                <a:solidFill>
                  <a:schemeClr val="tx1"/>
                </a:solidFill>
                <a:latin typeface="Times New Roman"/>
                <a:ea typeface="Gulim"/>
              </a:rPr>
              <a:t> </a:t>
            </a:r>
            <a:r>
              <a:rPr lang="en-US" altLang="ru-RU" sz="1800" b="1" i="0" strike="noStrike">
                <a:solidFill>
                  <a:schemeClr val="tx1"/>
                </a:solidFill>
                <a:latin typeface="Times New Roman"/>
                <a:ea typeface="Gulim"/>
              </a:rPr>
              <a:t>25</a:t>
            </a:r>
            <a:r>
              <a:rPr lang="ru-RU" altLang="en-US" sz="1800" b="1" i="0" strike="noStrike">
                <a:solidFill>
                  <a:schemeClr val="tx1"/>
                </a:solidFill>
                <a:latin typeface="Times New Roman"/>
                <a:ea typeface="Gulim"/>
              </a:rPr>
              <a:t> </a:t>
            </a:r>
            <a:r>
              <a:rPr lang="en-US" altLang="ru-RU" sz="1800" b="1" i="0" strike="noStrike">
                <a:solidFill>
                  <a:schemeClr val="tx1"/>
                </a:solidFill>
                <a:latin typeface="Times New Roman"/>
                <a:ea typeface="Gulim"/>
              </a:rPr>
              <a:t>000</a:t>
            </a:r>
            <a:r>
              <a:rPr lang="ru-RU" altLang="en-US" sz="1800" b="1" i="0" strike="noStrike">
                <a:solidFill>
                  <a:schemeClr val="tx1"/>
                </a:solidFill>
                <a:latin typeface="Times New Roman"/>
                <a:ea typeface="Gulim"/>
              </a:rPr>
              <a:t> руб</a:t>
            </a:r>
            <a:r>
              <a:rPr lang="en-US" altLang="ru-RU" sz="1800" b="1" i="0" strike="noStrike">
                <a:solidFill>
                  <a:schemeClr val="tx1"/>
                </a:solidFill>
                <a:latin typeface="Times New Roman"/>
                <a:ea typeface="Gulim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3549097" y="2091594"/>
            <a:ext cx="4613954" cy="32338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01658" y="1632336"/>
            <a:ext cx="3470248" cy="101370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</a:rPr>
              <a:t>Окно деревянное двустворчатое сосна</a:t>
            </a:r>
            <a:r>
              <a:rPr lang="ru-RU" altLang="en-US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</a:rPr>
              <a:t> </a:t>
            </a:r>
            <a:r>
              <a:rPr lang="en-US" altLang="ru-RU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</a:rPr>
              <a:t>-</a:t>
            </a:r>
            <a:r>
              <a:rPr lang="ru-RU" altLang="en-US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</a:rPr>
              <a:t> </a:t>
            </a:r>
            <a:endParaRPr lang="en-US" altLang="ru-RU" sz="2000" b="1" i="0" strike="noStrike">
              <a:solidFill>
                <a:srgbClr val="000000">
                  <a:alpha val="100000"/>
                </a:srgbClr>
              </a:solidFill>
              <a:latin typeface="Times New Roman"/>
              <a:ea typeface="&amp;quot"/>
            </a:endParaRPr>
          </a:p>
          <a:p>
            <a:pPr algn="l">
              <a:defRPr/>
            </a:pPr>
            <a:r>
              <a:rPr lang="en-US" altLang="ru-RU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</a:rPr>
              <a:t>14</a:t>
            </a:r>
            <a:r>
              <a:rPr lang="ru-RU" altLang="en-US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</a:rPr>
              <a:t> </a:t>
            </a:r>
            <a:r>
              <a:rPr lang="en-US" altLang="ru-RU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</a:rPr>
              <a:t>493</a:t>
            </a:r>
            <a:r>
              <a:rPr lang="ru-RU" altLang="en-US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</a:rPr>
              <a:t>руб</a:t>
            </a:r>
            <a:r>
              <a:rPr lang="en-US" altLang="ru-RU"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&amp;quot"/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/>
          <a:srcRect l="22760" t="15250" r="51250" b="33360"/>
          <a:stretch>
            <a:fillRect/>
          </a:stretch>
        </p:blipFill>
        <p:spPr>
          <a:xfrm>
            <a:off x="8452319" y="2833890"/>
            <a:ext cx="3168925" cy="3524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321" y="201308"/>
            <a:ext cx="4297680" cy="367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endParaRPr sz="1800" b="1" i="0" strike="noStrike">
              <a:solidFill>
                <a:srgbClr val="000000">
                  <a:alpha val="100000"/>
                </a:srgbClr>
              </a:solidFill>
              <a:latin typeface="Arial"/>
              <a:ea typeface="Guli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1268" y="568973"/>
            <a:ext cx="3669030" cy="2863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endParaRPr sz="1320" b="0" i="0" strike="noStrike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909" y="201308"/>
            <a:ext cx="3290514" cy="38733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sz="2000" b="1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Регулировка света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3909" y="712159"/>
            <a:ext cx="6020876" cy="13245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-apple-system"/>
                <a:cs typeface="Times New Roman"/>
              </a:rPr>
              <a:t>Система работает так же, как и регулировка температуры. Нажимаем кнопку - свет в номере становится приглушенным!) Нет необходимости вставать с кровати или тянуться до выключателя.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293909" y="2326646"/>
            <a:ext cx="5406887" cy="2992092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869554" y="2326646"/>
            <a:ext cx="5888354" cy="7104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sz="2000" b="0" i="0" strike="noStrike">
                <a:solidFill>
                  <a:schemeClr val="tx1"/>
                </a:solidFill>
                <a:latin typeface="Times New Roman"/>
                <a:ea typeface="&amp;quot"/>
                <a:cs typeface="Times New Roman"/>
              </a:rPr>
              <a:t>Специальные «переходники» помогут превратить любую лампочку или светильник в умный.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69554" y="3316915"/>
            <a:ext cx="5888354" cy="71025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en-US"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У</a:t>
            </a: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мный патрон для лампочки Koogeek</a:t>
            </a:r>
            <a:r>
              <a:rPr sz="2000" b="0" i="0" strike="noStrike">
                <a:solidFill>
                  <a:srgbClr val="444444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: </a:t>
            </a:r>
            <a:r>
              <a:rPr lang="en-US" altLang="ru-RU"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1431</a:t>
            </a:r>
            <a:r>
              <a:rPr lang="ru-RU" altLang="en-US"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руб</a:t>
            </a:r>
            <a:r>
              <a:rPr lang="en-US" altLang="ru-RU"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.</a:t>
            </a:r>
          </a:p>
          <a:p>
            <a:pPr algn="just">
              <a:defRPr/>
            </a:pPr>
            <a:r>
              <a:rPr lang="ru-RU" altLang="en-US"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У</a:t>
            </a:r>
            <a:r>
              <a:rPr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мный патрон Sonoff</a:t>
            </a:r>
            <a:r>
              <a:rPr sz="2000" b="0" i="0" strike="noStrike">
                <a:solidFill>
                  <a:srgbClr val="444444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: </a:t>
            </a:r>
            <a:r>
              <a:rPr lang="en-US" altLang="ru-RU"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808</a:t>
            </a:r>
            <a:r>
              <a:rPr lang="ru-RU" altLang="en-US"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руб</a:t>
            </a:r>
            <a:r>
              <a:rPr lang="en-US" altLang="ru-RU" sz="20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150" t="16970" r="16620" b="17650"/>
          <a:stretch>
            <a:fillRect/>
          </a:stretch>
        </p:blipFill>
        <p:spPr>
          <a:xfrm>
            <a:off x="138321" y="6012347"/>
            <a:ext cx="658979" cy="691533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873" y="255559"/>
            <a:ext cx="3116580" cy="39147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sz="2000" b="1" i="0" strike="noStrike">
                <a:solidFill>
                  <a:schemeClr val="tx1"/>
                </a:solidFill>
                <a:latin typeface="Times New Roman"/>
                <a:ea typeface="bork"/>
                <a:cs typeface="Times New Roman"/>
              </a:rPr>
              <a:t>Воздухоочиститель A</a:t>
            </a:r>
            <a:r>
              <a:rPr sz="2000" b="1" i="0" strike="noStrike">
                <a:solidFill>
                  <a:schemeClr val="tx1"/>
                </a:solidFill>
                <a:latin typeface="Times New Roman"/>
                <a:ea typeface="Gulim"/>
                <a:cs typeface="Times New Roman"/>
              </a:rPr>
              <a:t>806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873" y="647037"/>
            <a:ext cx="11357778" cy="3892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sz="2000" b="1" i="0" strike="noStrike">
                <a:solidFill>
                  <a:schemeClr val="tx1"/>
                </a:solidFill>
                <a:latin typeface="Times New Roman"/>
                <a:ea typeface="Akzidenz-Ext"/>
                <a:cs typeface="Times New Roman"/>
              </a:rPr>
              <a:t>Мощный воздухоочиститель с интеллектуальной системой замены фильтров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292873" y="1324483"/>
            <a:ext cx="4040671" cy="4209032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333544" y="1324483"/>
            <a:ext cx="7317107" cy="151206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sz="18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Очищение до 72 кв.м в 2 раза быстрее</a:t>
            </a:r>
            <a:r>
              <a:rPr lang="en-US" altLang="ru-RU" sz="18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.</a:t>
            </a:r>
            <a:r>
              <a:rPr lang="ru-RU" altLang="en-US" sz="18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sz="18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В очистителе BORK используется инновационная система забора воздуха сразу с двух сторон. Это ускоряет процесс и увеличивает площадь очищения до 72 кв.м. При этом с каждой стороны находится надёжная система из предварительного и комбинированного фильтров.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33544" y="2981573"/>
            <a:ext cx="7317107" cy="17989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2 комбинированных фильтра с антибактериальной пропиткой</a:t>
            </a:r>
            <a:r>
              <a:rPr lang="en-US" altLang="ru-RU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.</a:t>
            </a:r>
            <a:r>
              <a:rPr lang="ru-RU" altLang="en-US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С двух сторон прибора находятся комбинированные системы, сочетающие в себе угольный и GREEN HEPA фильтры. Угольный фильтр эффективно устраняет неприятные запахи и газы. Фильтр с антибактериальной пропиткой GREEN HEPA не просто задерживает, а убивает 99,97% вирусов, аллергенов и микроорганизмов.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9926212" y="4907589"/>
            <a:ext cx="1724439" cy="1796290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/>
          <a:srcRect l="10100" t="37160" r="50980" b="10910"/>
          <a:stretch>
            <a:fillRect/>
          </a:stretch>
        </p:blipFill>
        <p:spPr>
          <a:xfrm>
            <a:off x="1472465" y="4459800"/>
            <a:ext cx="2861078" cy="2147431"/>
          </a:xfrm>
          <a:prstGeom prst="rect">
            <a:avLst/>
          </a:prstGeom>
          <a:ln w="88900" cap="sq">
            <a:noFill/>
            <a:miter/>
          </a:ln>
          <a:effectLst>
            <a:outerShdw blurRad="127000" dist="127000" dir="27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Выгнутая влево стрелка 11"/>
          <p:cNvSpPr/>
          <p:nvPr/>
        </p:nvSpPr>
        <p:spPr>
          <a:xfrm rot="19245450">
            <a:off x="8710199" y="4907589"/>
            <a:ext cx="569429" cy="1570446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>
              <a:ln w="12700" cap="flat" cmpd="sng" algn="ctr">
                <a:gradFill flip="xy" rotWithShape="1">
                  <a:gsLst>
                    <a:gs pos="0">
                      <a:schemeClr val="tx1"/>
                    </a:gs>
                    <a:gs pos="100000">
                      <a:schemeClr val="accent3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1"/>
              </a:solidFill>
              <a:effectLst>
                <a:outerShdw blurRad="63500" dist="31750" dir="16200000" rotWithShape="0">
                  <a:schemeClr val="tx1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75570" y="0"/>
            <a:ext cx="1916430" cy="3771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8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  <a:hlinkClick r:id="rId7"/>
              </a:rPr>
              <a:t>8 800 500 88 99</a:t>
            </a:r>
            <a:endParaRPr sz="1800" b="0" i="0" strike="noStrike">
              <a:solidFill>
                <a:srgbClr val="000000">
                  <a:alpha val="100000"/>
                </a:srgbClr>
              </a:solidFill>
              <a:latin typeface="Times New Roman"/>
              <a:ea typeface="Gulim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73" y="1324483"/>
            <a:ext cx="1916430" cy="3771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ru-RU" sz="1800" b="0" i="0" strike="noStrike">
                <a:solidFill>
                  <a:schemeClr val="bg1"/>
                </a:solidFill>
                <a:latin typeface="Times New Roman"/>
                <a:ea typeface="Gulim"/>
                <a:cs typeface="Times New Roman"/>
              </a:rPr>
              <a:t>42</a:t>
            </a:r>
            <a:r>
              <a:rPr lang="ru-RU" altLang="en-US" sz="1800" b="0" i="0" strike="noStrike">
                <a:solidFill>
                  <a:schemeClr val="bg1"/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lang="en-US" altLang="ru-RU" sz="1800" b="0" i="0" strike="noStrike">
                <a:solidFill>
                  <a:schemeClr val="bg1"/>
                </a:solidFill>
                <a:latin typeface="Times New Roman"/>
                <a:ea typeface="Gulim"/>
                <a:cs typeface="Times New Roman"/>
              </a:rPr>
              <a:t>500</a:t>
            </a:r>
            <a:r>
              <a:rPr lang="ru-RU" altLang="en-US" sz="1800" b="0" i="0" strike="noStrike">
                <a:solidFill>
                  <a:schemeClr val="bg1"/>
                </a:solidFill>
                <a:latin typeface="Times New Roman"/>
                <a:ea typeface="Gulim"/>
                <a:cs typeface="Times New Roman"/>
              </a:rPr>
              <a:t> руб</a:t>
            </a:r>
            <a:r>
              <a:rPr lang="en-US" altLang="ru-RU" sz="18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Gulim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1164</Words>
  <Application>Microsoft Office PowerPoint</Application>
  <PresentationFormat>Широкоэкранный</PresentationFormat>
  <Paragraphs>145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&amp;quot</vt:lpstr>
      <vt:lpstr>Akzidenz-Ext</vt:lpstr>
      <vt:lpstr>-apple-system</vt:lpstr>
      <vt:lpstr>Arial</vt:lpstr>
      <vt:lpstr>bork</vt:lpstr>
      <vt:lpstr>Gulim</vt:lpstr>
      <vt:lpstr>HCR Dotum</vt:lpstr>
      <vt:lpstr>RalewayRegular</vt:lpstr>
      <vt:lpstr>roboto</vt:lpstr>
      <vt:lpstr>Times New Roman</vt:lpstr>
      <vt:lpstr>Thinkfree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79130</dc:creator>
  <cp:lastModifiedBy>AlexJev</cp:lastModifiedBy>
  <cp:revision>114</cp:revision>
  <dcterms:created xsi:type="dcterms:W3CDTF">2022-10-04T12:35:25Z</dcterms:created>
  <dcterms:modified xsi:type="dcterms:W3CDTF">2023-04-22T04:20:37Z</dcterms:modified>
  <cp:version>0906.0100.01</cp:version>
</cp:coreProperties>
</file>