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2" r:id="rId2"/>
    <p:sldId id="274" r:id="rId3"/>
    <p:sldId id="284" r:id="rId4"/>
    <p:sldId id="276" r:id="rId5"/>
    <p:sldId id="286" r:id="rId6"/>
    <p:sldId id="285" r:id="rId7"/>
    <p:sldId id="277" r:id="rId8"/>
    <p:sldId id="287" r:id="rId9"/>
    <p:sldId id="288" r:id="rId10"/>
    <p:sldId id="292" r:id="rId11"/>
    <p:sldId id="293" r:id="rId12"/>
    <p:sldId id="294" r:id="rId13"/>
    <p:sldId id="281" r:id="rId14"/>
    <p:sldId id="295" r:id="rId15"/>
    <p:sldId id="296" r:id="rId16"/>
    <p:sldId id="282" r:id="rId17"/>
    <p:sldId id="289" r:id="rId18"/>
    <p:sldId id="297" r:id="rId19"/>
    <p:sldId id="291" r:id="rId20"/>
    <p:sldId id="29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86371" autoAdjust="0"/>
  </p:normalViewPr>
  <p:slideViewPr>
    <p:cSldViewPr>
      <p:cViewPr varScale="1">
        <p:scale>
          <a:sx n="76" d="100"/>
          <a:sy n="76" d="100"/>
        </p:scale>
        <p:origin x="-1498" y="-77"/>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06.02.2025</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06.02.2025</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06.02.2025</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06.02.2025</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1691680" y="1412776"/>
            <a:ext cx="5760640" cy="3456384"/>
          </a:xfrm>
        </p:spPr>
        <p:txBody>
          <a:bodyPr>
            <a:noAutofit/>
          </a:bodyPr>
          <a:lstStyle/>
          <a:p>
            <a:pPr algn="ctr"/>
            <a:r>
              <a:rPr lang="ru-RU" sz="8800" b="1" spc="0"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rPr>
              <a:t>Женщины в науке</a:t>
            </a:r>
            <a:endParaRPr lang="ru-RU" sz="8800" b="1" spc="0"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flipV="1">
            <a:off x="457200" y="0"/>
            <a:ext cx="8229600" cy="152400"/>
          </a:xfrm>
        </p:spPr>
        <p:txBody>
          <a:bodyPr>
            <a:normAutofit fontScale="90000"/>
          </a:bodyPr>
          <a:lstStyle/>
          <a:p>
            <a:endParaRPr lang="ru-RU" dirty="0"/>
          </a:p>
        </p:txBody>
      </p:sp>
      <p:sp>
        <p:nvSpPr>
          <p:cNvPr id="5" name="Прямоугольник 4"/>
          <p:cNvSpPr/>
          <p:nvPr/>
        </p:nvSpPr>
        <p:spPr>
          <a:xfrm>
            <a:off x="3851920" y="836712"/>
            <a:ext cx="4320480" cy="646331"/>
          </a:xfrm>
          <a:prstGeom prst="rect">
            <a:avLst/>
          </a:prstGeom>
        </p:spPr>
        <p:txBody>
          <a:bodyPr wrap="square">
            <a:spAutoFit/>
          </a:bodyPr>
          <a:lstStyle/>
          <a:p>
            <a:pPr algn="just"/>
            <a:r>
              <a:rPr lang="ru-RU" b="1" i="1" dirty="0" smtClean="0">
                <a:solidFill>
                  <a:schemeClr val="accent5">
                    <a:lumMod val="50000"/>
                  </a:schemeClr>
                </a:solidFill>
                <a:latin typeface="+mj-lt"/>
              </a:rPr>
              <a:t>Юлия Всеволодовна Лермонтова</a:t>
            </a:r>
            <a:r>
              <a:rPr lang="ru-RU" b="1" i="1" dirty="0" smtClean="0">
                <a:solidFill>
                  <a:schemeClr val="accent5">
                    <a:lumMod val="50000"/>
                  </a:schemeClr>
                </a:solidFill>
                <a:latin typeface="+mj-lt"/>
                <a:cs typeface="Arial" pitchFamily="34" charset="0"/>
              </a:rPr>
              <a:t> </a:t>
            </a:r>
            <a:r>
              <a:rPr lang="ru-RU" b="1" i="1" dirty="0" smtClean="0"/>
              <a:t/>
            </a:r>
            <a:br>
              <a:rPr lang="ru-RU" b="1" i="1" dirty="0" smtClean="0"/>
            </a:br>
            <a:endParaRPr lang="ru-RU" dirty="0"/>
          </a:p>
        </p:txBody>
      </p:sp>
      <p:sp>
        <p:nvSpPr>
          <p:cNvPr id="7" name="TextBox 6"/>
          <p:cNvSpPr txBox="1"/>
          <p:nvPr/>
        </p:nvSpPr>
        <p:spPr>
          <a:xfrm>
            <a:off x="3563888" y="1412776"/>
            <a:ext cx="4608512" cy="1938992"/>
          </a:xfrm>
          <a:prstGeom prst="rect">
            <a:avLst/>
          </a:prstGeom>
          <a:noFill/>
        </p:spPr>
        <p:txBody>
          <a:bodyPr wrap="square" rtlCol="0">
            <a:spAutoFit/>
          </a:bodyPr>
          <a:lstStyle/>
          <a:p>
            <a:pPr algn="just"/>
            <a:r>
              <a:rPr lang="ru-RU" sz="1700" b="1" i="1" dirty="0" smtClean="0">
                <a:solidFill>
                  <a:srgbClr val="7030A0"/>
                </a:solidFill>
                <a:latin typeface="+mj-lt"/>
              </a:rPr>
              <a:t>Юлия Лермонтова родилась в Петербурге 2 января 1847 г. Ее отец (генерал, директор Московского кадетского корпуса) приходился троюродным братом великому русскому поэту М. Ю.Лермонтову.  </a:t>
            </a:r>
            <a:endParaRPr lang="ru-RU" sz="1700" b="1" i="1" dirty="0" smtClean="0">
              <a:solidFill>
                <a:srgbClr val="7030A0"/>
              </a:solidFill>
              <a:latin typeface="+mj-lt"/>
              <a:cs typeface="Arial" pitchFamily="34" charset="0"/>
            </a:endParaRPr>
          </a:p>
          <a:p>
            <a:endParaRPr lang="ru-RU" dirty="0">
              <a:latin typeface="+mj-lt"/>
            </a:endParaRPr>
          </a:p>
        </p:txBody>
      </p:sp>
      <p:sp>
        <p:nvSpPr>
          <p:cNvPr id="8" name="TextBox 7"/>
          <p:cNvSpPr txBox="1"/>
          <p:nvPr/>
        </p:nvSpPr>
        <p:spPr>
          <a:xfrm>
            <a:off x="1403648" y="3284984"/>
            <a:ext cx="6768752" cy="3231654"/>
          </a:xfrm>
          <a:prstGeom prst="rect">
            <a:avLst/>
          </a:prstGeom>
          <a:noFill/>
        </p:spPr>
        <p:txBody>
          <a:bodyPr wrap="square" rtlCol="0">
            <a:spAutoFit/>
          </a:bodyPr>
          <a:lstStyle/>
          <a:p>
            <a:pPr algn="just" fontAlgn="base"/>
            <a:r>
              <a:rPr lang="ru-RU" sz="1600" dirty="0" smtClean="0"/>
              <a:t>	</a:t>
            </a:r>
            <a:r>
              <a:rPr lang="ru-RU" sz="1700" b="1" i="1" dirty="0" smtClean="0">
                <a:solidFill>
                  <a:srgbClr val="7030A0"/>
                </a:solidFill>
                <a:latin typeface="+mj-lt"/>
              </a:rPr>
              <a:t>Начальное образование Юля получила дома. Прекрасно владела европейскими языками. Химией увлеклась рано, родители Юлии пригласили для частных уроков лучших преподавателей кадетского корпуса.</a:t>
            </a:r>
          </a:p>
          <a:p>
            <a:pPr algn="just" fontAlgn="base"/>
            <a:r>
              <a:rPr lang="ru-RU" sz="1700" b="1" i="1" dirty="0" smtClean="0">
                <a:solidFill>
                  <a:srgbClr val="7030A0"/>
                </a:solidFill>
                <a:latin typeface="+mj-lt"/>
              </a:rPr>
              <a:t>	В 1869 г. Юлия подает прошение о приеме в Петровскую земледельческую (ныне </a:t>
            </a:r>
            <a:r>
              <a:rPr lang="ru-RU" sz="1700" b="1" i="1" dirty="0" err="1" smtClean="0">
                <a:solidFill>
                  <a:srgbClr val="7030A0"/>
                </a:solidFill>
                <a:latin typeface="+mj-lt"/>
              </a:rPr>
              <a:t>Тимирязевскую</a:t>
            </a:r>
            <a:r>
              <a:rPr lang="ru-RU" sz="1700" b="1" i="1" dirty="0" smtClean="0">
                <a:solidFill>
                  <a:srgbClr val="7030A0"/>
                </a:solidFill>
                <a:latin typeface="+mj-lt"/>
              </a:rPr>
              <a:t>) академию. Но начальство не могло без ужаса представить себе «семинариста в желтой шали иль академика в чепце». </a:t>
            </a:r>
          </a:p>
          <a:p>
            <a:pPr algn="just" fontAlgn="base"/>
            <a:r>
              <a:rPr lang="ru-RU" sz="1700" b="1" i="1" dirty="0" smtClean="0">
                <a:solidFill>
                  <a:srgbClr val="7030A0"/>
                </a:solidFill>
                <a:latin typeface="+mj-lt"/>
              </a:rPr>
              <a:t>	Получив отказ, она вместе с Ковалевскими уезжает учиться за границу — в </a:t>
            </a:r>
            <a:r>
              <a:rPr lang="ru-RU" sz="1700" b="1" i="1" dirty="0" err="1" smtClean="0">
                <a:solidFill>
                  <a:srgbClr val="7030A0"/>
                </a:solidFill>
                <a:latin typeface="+mj-lt"/>
              </a:rPr>
              <a:t>Гейдельбергский</a:t>
            </a:r>
            <a:r>
              <a:rPr lang="ru-RU" sz="1700" b="1" i="1" dirty="0" smtClean="0">
                <a:solidFill>
                  <a:srgbClr val="7030A0"/>
                </a:solidFill>
                <a:latin typeface="+mj-lt"/>
              </a:rPr>
              <a:t> университет. </a:t>
            </a:r>
            <a:endParaRPr lang="ru-RU" sz="1700" dirty="0">
              <a:latin typeface="+mj-lt"/>
            </a:endParaRPr>
          </a:p>
        </p:txBody>
      </p:sp>
      <p:pic>
        <p:nvPicPr>
          <p:cNvPr id="10" name="Picture 2" descr="https://upload.wikimedia.org/wikipedia/commons/3/3e/Julia_Lermontova_%281846-1919%29.jpg"/>
          <p:cNvPicPr>
            <a:picLocks noChangeAspect="1" noChangeArrowheads="1"/>
          </p:cNvPicPr>
          <p:nvPr/>
        </p:nvPicPr>
        <p:blipFill>
          <a:blip r:embed="rId3" cstate="print"/>
          <a:srcRect/>
          <a:stretch>
            <a:fillRect/>
          </a:stretch>
        </p:blipFill>
        <p:spPr bwMode="auto">
          <a:xfrm>
            <a:off x="1475656" y="836712"/>
            <a:ext cx="1944216" cy="24482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8195" name="Rectangle 3"/>
          <p:cNvSpPr>
            <a:spLocks noChangeArrowheads="1"/>
          </p:cNvSpPr>
          <p:nvPr/>
        </p:nvSpPr>
        <p:spPr bwMode="auto">
          <a:xfrm>
            <a:off x="1475656" y="693286"/>
            <a:ext cx="6696744" cy="58631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ru-RU"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lang="ru-RU" sz="1700" b="1" i="1" dirty="0" smtClean="0">
                <a:solidFill>
                  <a:srgbClr val="7030A0"/>
                </a:solidFill>
                <a:latin typeface="+mj-lt"/>
              </a:rPr>
              <a:t>После длительных и энергичных хлопот им разрешили слушать некоторые курсы в университете и работать в химической лаборатории Бунзена. В Гейдельбергском университете Лермонтова по рекомендации Менделеева выполнила свое первое научное исследование – сложное разделение редких металлов, спутников платины.</a:t>
            </a:r>
          </a:p>
          <a:p>
            <a:pPr lvl="0" algn="just" fontAlgn="base">
              <a:spcBef>
                <a:spcPct val="0"/>
              </a:spcBef>
              <a:spcAft>
                <a:spcPct val="0"/>
              </a:spcAft>
            </a:pPr>
            <a:r>
              <a:rPr lang="ru-RU" sz="1700" b="1" i="1" dirty="0" smtClean="0">
                <a:solidFill>
                  <a:srgbClr val="7030A0"/>
                </a:solidFill>
                <a:latin typeface="+mj-lt"/>
              </a:rPr>
              <a:t>	В 1871 г. Юлия Всеволодовна переезжает в Берлин, где работает в лаборатории Гофмана и слушает его лекции. К берлинскому периоду относится одна из лучших работ Лермонтовой – «О составе </a:t>
            </a:r>
            <a:r>
              <a:rPr lang="ru-RU" sz="1700" b="1" i="1" dirty="0" err="1" smtClean="0">
                <a:solidFill>
                  <a:srgbClr val="7030A0"/>
                </a:solidFill>
                <a:latin typeface="+mj-lt"/>
              </a:rPr>
              <a:t>дифенина</a:t>
            </a:r>
            <a:r>
              <a:rPr lang="ru-RU" sz="1700" b="1" i="1" dirty="0" smtClean="0">
                <a:solidFill>
                  <a:srgbClr val="7030A0"/>
                </a:solidFill>
                <a:latin typeface="+mj-lt"/>
              </a:rPr>
              <a:t>». </a:t>
            </a:r>
          </a:p>
          <a:p>
            <a:pPr algn="just" fontAlgn="base">
              <a:spcBef>
                <a:spcPct val="0"/>
              </a:spcBef>
              <a:spcAft>
                <a:spcPct val="0"/>
              </a:spcAft>
            </a:pPr>
            <a:r>
              <a:rPr kumimoji="0" lang="ru-RU" sz="1700" b="1" i="1" u="none" strike="noStrike" cap="none" normalizeH="0" baseline="0" dirty="0" smtClean="0">
                <a:ln>
                  <a:noFill/>
                </a:ln>
                <a:solidFill>
                  <a:srgbClr val="7030A0"/>
                </a:solidFill>
                <a:effectLst/>
                <a:latin typeface="+mj-lt"/>
                <a:cs typeface="Arial" pitchFamily="34" charset="0"/>
              </a:rPr>
              <a:t>	</a:t>
            </a:r>
            <a:r>
              <a:rPr lang="ru-RU" sz="1700" b="1" i="1" dirty="0" smtClean="0">
                <a:solidFill>
                  <a:srgbClr val="7030A0"/>
                </a:solidFill>
                <a:latin typeface="+mj-lt"/>
              </a:rPr>
              <a:t>В 1874 г. ей была присуждена «докторская степень с высшей похвалой». 28-летний доктор химии возвращается в Москву. В Москве Юлия Всеволодовна познакомилась с Бутлеровым, который пригласил ее работать в своей лаборатории (Петербургский университет). С 1875 г. имя Лермонтовой официально занесено в список членов Русского химического общества (РХО). Активный член РХО, молодой доктор химии участвует в работе съездов русских естествоиспытателей и врачей. </a:t>
            </a:r>
          </a:p>
          <a:p>
            <a:pPr lvl="0" algn="just" fontAlgn="base">
              <a:spcBef>
                <a:spcPct val="0"/>
              </a:spcBef>
              <a:spcAft>
                <a:spcPct val="0"/>
              </a:spcAft>
            </a:pPr>
            <a:endParaRPr kumimoji="0" lang="ru-RU" sz="17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8195" name="Rectangle 3"/>
          <p:cNvSpPr>
            <a:spLocks noChangeArrowheads="1"/>
          </p:cNvSpPr>
          <p:nvPr/>
        </p:nvSpPr>
        <p:spPr bwMode="auto">
          <a:xfrm>
            <a:off x="1475656" y="674047"/>
            <a:ext cx="6696744"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ru-RU" sz="1700" b="1" i="1" dirty="0" smtClean="0">
                <a:solidFill>
                  <a:srgbClr val="7030A0"/>
                </a:solidFill>
              </a:rPr>
              <a:t>	</a:t>
            </a:r>
            <a:r>
              <a:rPr lang="ru-RU" sz="1700" b="1" i="1" dirty="0" smtClean="0">
                <a:solidFill>
                  <a:srgbClr val="7030A0"/>
                </a:solidFill>
                <a:latin typeface="+mj-lt"/>
              </a:rPr>
              <a:t>Работая в течение года в лаборатории профессора </a:t>
            </a:r>
            <a:r>
              <a:rPr lang="ru-RU" sz="1700" b="1" i="1" dirty="0" err="1" smtClean="0">
                <a:solidFill>
                  <a:srgbClr val="7030A0"/>
                </a:solidFill>
                <a:latin typeface="+mj-lt"/>
              </a:rPr>
              <a:t>Марковникова</a:t>
            </a:r>
            <a:r>
              <a:rPr lang="ru-RU" sz="1700" b="1" i="1" dirty="0" smtClean="0">
                <a:solidFill>
                  <a:srgbClr val="7030A0"/>
                </a:solidFill>
                <a:latin typeface="+mj-lt"/>
              </a:rPr>
              <a:t> (Московский университет), Лермонтова не только выполнила и опубликовала исследование «О получении нормального бромистого пропилена», но и участвовала в других работах, в частности в работе по синтезу кислот. </a:t>
            </a:r>
          </a:p>
          <a:p>
            <a:pPr algn="just" fontAlgn="base">
              <a:spcBef>
                <a:spcPct val="0"/>
              </a:spcBef>
              <a:spcAft>
                <a:spcPct val="0"/>
              </a:spcAft>
            </a:pPr>
            <a:r>
              <a:rPr lang="ru-RU" sz="1700" b="1" i="1" dirty="0" smtClean="0">
                <a:solidFill>
                  <a:srgbClr val="7030A0"/>
                </a:solidFill>
                <a:latin typeface="+mj-lt"/>
              </a:rPr>
              <a:t>	В 1877году Юлия Всеволодовна переезжает в Петербург и с увлечением занимается исследованиями в университетской лаборатории Бутлерова, выполняет несколько ценнейших научных работ синтез углеводородов — реакция Бутлерова–</a:t>
            </a:r>
            <a:r>
              <a:rPr lang="ru-RU" sz="1700" b="1" i="1" dirty="0" err="1" smtClean="0">
                <a:solidFill>
                  <a:srgbClr val="7030A0"/>
                </a:solidFill>
                <a:latin typeface="+mj-lt"/>
              </a:rPr>
              <a:t>Эльтекова</a:t>
            </a:r>
            <a:r>
              <a:rPr lang="ru-RU" sz="1700" b="1" i="1" dirty="0" smtClean="0">
                <a:solidFill>
                  <a:srgbClr val="7030A0"/>
                </a:solidFill>
                <a:latin typeface="+mj-lt"/>
              </a:rPr>
              <a:t>–Лермонтовой.</a:t>
            </a:r>
          </a:p>
          <a:p>
            <a:pPr algn="just" fontAlgn="base">
              <a:spcBef>
                <a:spcPct val="0"/>
              </a:spcBef>
              <a:spcAft>
                <a:spcPct val="0"/>
              </a:spcAft>
            </a:pPr>
            <a:r>
              <a:rPr lang="ru-RU" sz="1700" b="1" i="1" dirty="0" smtClean="0">
                <a:solidFill>
                  <a:srgbClr val="7030A0"/>
                </a:solidFill>
                <a:latin typeface="+mj-lt"/>
              </a:rPr>
              <a:t>	Лермонтова первая смогла доказать преимущество перегонки нефти с применением пара. Юлия Всеволодовна опытным путем доказала, что нефть более пригодна для получения светильного газа, нежели уголь. Своими исследованиями Юлия Всеволодовна определила наилучшие условия разложения нефти и нефтепродуктов для получения максимального выхода ароматических углеводородов.</a:t>
            </a:r>
          </a:p>
          <a:p>
            <a:pPr algn="just" fontAlgn="base">
              <a:spcBef>
                <a:spcPct val="0"/>
              </a:spcBef>
              <a:spcAft>
                <a:spcPct val="0"/>
              </a:spcAft>
            </a:pPr>
            <a:endParaRPr lang="ru-RU" sz="1700" b="1" i="1" dirty="0" smtClean="0">
              <a:solidFill>
                <a:srgbClr val="7030A0"/>
              </a:solidFill>
              <a:latin typeface="+mj-lt"/>
            </a:endParaRPr>
          </a:p>
          <a:p>
            <a:pPr algn="just" fontAlgn="base">
              <a:spcBef>
                <a:spcPct val="0"/>
              </a:spcBef>
              <a:spcAft>
                <a:spcPct val="0"/>
              </a:spcAft>
            </a:pPr>
            <a:r>
              <a:rPr lang="ru-RU" sz="1700" b="1" i="1" dirty="0" smtClean="0">
                <a:solidFill>
                  <a:srgbClr val="7030A0"/>
                </a:solidFill>
                <a:latin typeface="+mj-lt"/>
              </a:rPr>
              <a:t>	</a:t>
            </a:r>
          </a:p>
          <a:p>
            <a:pPr lvl="0" algn="just" fontAlgn="base">
              <a:spcBef>
                <a:spcPct val="0"/>
              </a:spcBef>
              <a:spcAft>
                <a:spcPct val="0"/>
              </a:spcAft>
            </a:pPr>
            <a:r>
              <a:rPr lang="ru-RU" sz="1700" b="1" i="1" dirty="0" smtClean="0">
                <a:solidFill>
                  <a:srgbClr val="7030A0"/>
                </a:solidFill>
                <a:latin typeface="+mj-lt"/>
              </a:rPr>
              <a:t> </a:t>
            </a:r>
          </a:p>
          <a:p>
            <a:pPr lvl="0" algn="just" fontAlgn="base">
              <a:spcBef>
                <a:spcPct val="0"/>
              </a:spcBef>
              <a:spcAft>
                <a:spcPct val="0"/>
              </a:spcAft>
            </a:pPr>
            <a:endParaRPr kumimoji="0" lang="ru-RU" sz="17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3491880" y="548680"/>
            <a:ext cx="45719" cy="72008"/>
          </a:xfrm>
        </p:spPr>
        <p:txBody>
          <a:bodyPr>
            <a:normAutofit fontScale="90000"/>
          </a:bodyPr>
          <a:lstStyle/>
          <a:p>
            <a:endParaRPr lang="ru-RU" dirty="0"/>
          </a:p>
        </p:txBody>
      </p:sp>
      <p:pic>
        <p:nvPicPr>
          <p:cNvPr id="5" name="Рисунок 4" descr="http://belinckij23.blogs.donlib.ru/wp-content/uploads/sites/44/2022/02/756241883925477-584x600.jpg"/>
          <p:cNvPicPr/>
          <p:nvPr/>
        </p:nvPicPr>
        <p:blipFill>
          <a:blip r:embed="rId3" cstate="print"/>
          <a:srcRect/>
          <a:stretch>
            <a:fillRect/>
          </a:stretch>
        </p:blipFill>
        <p:spPr bwMode="auto">
          <a:xfrm>
            <a:off x="1547664" y="836712"/>
            <a:ext cx="1705840" cy="1752575"/>
          </a:xfrm>
          <a:prstGeom prst="rect">
            <a:avLst/>
          </a:prstGeom>
          <a:noFill/>
          <a:ln w="9525">
            <a:noFill/>
            <a:miter lim="800000"/>
            <a:headEnd/>
            <a:tailEnd/>
          </a:ln>
        </p:spPr>
      </p:pic>
      <p:sp>
        <p:nvSpPr>
          <p:cNvPr id="6" name="TextBox 5"/>
          <p:cNvSpPr txBox="1"/>
          <p:nvPr/>
        </p:nvSpPr>
        <p:spPr>
          <a:xfrm>
            <a:off x="3707904" y="764704"/>
            <a:ext cx="4464496" cy="646331"/>
          </a:xfrm>
          <a:prstGeom prst="rect">
            <a:avLst/>
          </a:prstGeom>
          <a:noFill/>
        </p:spPr>
        <p:txBody>
          <a:bodyPr wrap="square" rtlCol="0">
            <a:spAutoFit/>
          </a:bodyPr>
          <a:lstStyle/>
          <a:p>
            <a:r>
              <a:rPr lang="ru-RU" b="1" i="1" dirty="0" smtClean="0">
                <a:solidFill>
                  <a:schemeClr val="accent5">
                    <a:lumMod val="50000"/>
                  </a:schemeClr>
                </a:solidFill>
                <a:latin typeface="+mj-lt"/>
              </a:rPr>
              <a:t>     Зинаида       Виссарионовна  </a:t>
            </a:r>
          </a:p>
          <a:p>
            <a:r>
              <a:rPr lang="ru-RU" b="1" i="1" dirty="0" smtClean="0">
                <a:solidFill>
                  <a:schemeClr val="accent5">
                    <a:lumMod val="50000"/>
                  </a:schemeClr>
                </a:solidFill>
                <a:latin typeface="+mj-lt"/>
              </a:rPr>
              <a:t>                    Ермольева</a:t>
            </a:r>
            <a:endParaRPr lang="ru-RU" b="1" i="1" dirty="0">
              <a:solidFill>
                <a:schemeClr val="accent5">
                  <a:lumMod val="50000"/>
                </a:schemeClr>
              </a:solidFill>
              <a:latin typeface="+mj-lt"/>
            </a:endParaRPr>
          </a:p>
        </p:txBody>
      </p:sp>
      <p:sp>
        <p:nvSpPr>
          <p:cNvPr id="7" name="TextBox 6"/>
          <p:cNvSpPr txBox="1"/>
          <p:nvPr/>
        </p:nvSpPr>
        <p:spPr>
          <a:xfrm>
            <a:off x="3347864" y="1412776"/>
            <a:ext cx="4824536" cy="1154162"/>
          </a:xfrm>
          <a:prstGeom prst="rect">
            <a:avLst/>
          </a:prstGeom>
          <a:noFill/>
        </p:spPr>
        <p:txBody>
          <a:bodyPr wrap="square" rtlCol="0">
            <a:spAutoFit/>
          </a:bodyPr>
          <a:lstStyle/>
          <a:p>
            <a:pPr algn="just"/>
            <a:r>
              <a:rPr lang="ru-RU" dirty="0" smtClean="0"/>
              <a:t>	</a:t>
            </a:r>
            <a:r>
              <a:rPr lang="ru-RU" sz="1700" b="1" i="1" dirty="0" smtClean="0">
                <a:solidFill>
                  <a:srgbClr val="7030A0"/>
                </a:solidFill>
                <a:latin typeface="+mj-lt"/>
              </a:rPr>
              <a:t>Родилась 24 октября 1898 г. в семье казака на хуторе Фролов Донской губернии. Окончила Мариинскую женскую гимназию в Новочеркасске с золотой </a:t>
            </a:r>
            <a:endParaRPr lang="ru-RU" sz="1700" b="1" i="1" dirty="0">
              <a:solidFill>
                <a:srgbClr val="7030A0"/>
              </a:solidFill>
              <a:latin typeface="+mj-lt"/>
            </a:endParaRPr>
          </a:p>
        </p:txBody>
      </p:sp>
      <p:sp>
        <p:nvSpPr>
          <p:cNvPr id="8" name="TextBox 7"/>
          <p:cNvSpPr txBox="1"/>
          <p:nvPr/>
        </p:nvSpPr>
        <p:spPr>
          <a:xfrm>
            <a:off x="1475656" y="2492896"/>
            <a:ext cx="6696744" cy="4699109"/>
          </a:xfrm>
          <a:prstGeom prst="rect">
            <a:avLst/>
          </a:prstGeom>
          <a:noFill/>
        </p:spPr>
        <p:txBody>
          <a:bodyPr wrap="square" rtlCol="0">
            <a:spAutoFit/>
          </a:bodyPr>
          <a:lstStyle/>
          <a:p>
            <a:pPr algn="just"/>
            <a:r>
              <a:rPr lang="ru-RU" sz="1700" b="1" i="1" dirty="0" smtClean="0">
                <a:solidFill>
                  <a:srgbClr val="7030A0"/>
                </a:solidFill>
                <a:latin typeface="+mj-lt"/>
              </a:rPr>
              <a:t>медалью и решила стать врачом. На выбор профессии повлиял любимый композитор Петр Чайковский, который скончался от холеры. Зинаида Ермольева решила, что изобретёт лекарство от этой страшной болезни. Ермольева со второго курса увлеклась микробиологией.	</a:t>
            </a:r>
          </a:p>
          <a:p>
            <a:pPr algn="just"/>
            <a:r>
              <a:rPr lang="ru-RU" sz="1700" b="1" i="1" dirty="0" smtClean="0">
                <a:solidFill>
                  <a:srgbClr val="7030A0"/>
                </a:solidFill>
                <a:latin typeface="+mj-lt"/>
              </a:rPr>
              <a:t>	В 1922 году на Дону вспыхнула эпидемия холеры, и Ермольеву назначили заведующей отделением бактериологического института. Зинаида Виссарионовна сумела выделить из водопроводной воды </a:t>
            </a:r>
            <a:r>
              <a:rPr lang="ru-RU" sz="1700" b="1" i="1" dirty="0" err="1" smtClean="0">
                <a:solidFill>
                  <a:srgbClr val="7030A0"/>
                </a:solidFill>
                <a:latin typeface="+mj-lt"/>
              </a:rPr>
              <a:t>холероподобные</a:t>
            </a:r>
            <a:r>
              <a:rPr lang="ru-RU" sz="1700" b="1" i="1" dirty="0" smtClean="0">
                <a:solidFill>
                  <a:srgbClr val="7030A0"/>
                </a:solidFill>
                <a:latin typeface="+mj-lt"/>
              </a:rPr>
              <a:t> вибрионы. Чтобы понять, способны ли они вызвать холеру, она провела опыт на себе. Ермольева выпила воду с растворёнными в ней микробами — спустя несколько часов она тяжело заболела и едва не умерла. </a:t>
            </a:r>
          </a:p>
          <a:p>
            <a:pPr algn="just"/>
            <a:endParaRPr lang="ru-RU" sz="1700" b="1" i="1" dirty="0" smtClean="0">
              <a:solidFill>
                <a:srgbClr val="7030A0"/>
              </a:solidFill>
              <a:latin typeface="+mj-lt"/>
            </a:endParaRP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3491880" y="548680"/>
            <a:ext cx="45719" cy="72008"/>
          </a:xfrm>
        </p:spPr>
        <p:txBody>
          <a:bodyPr>
            <a:normAutofit fontScale="90000"/>
          </a:bodyPr>
          <a:lstStyle/>
          <a:p>
            <a:endParaRPr lang="ru-RU" dirty="0"/>
          </a:p>
        </p:txBody>
      </p:sp>
      <p:sp>
        <p:nvSpPr>
          <p:cNvPr id="6" name="TextBox 5"/>
          <p:cNvSpPr txBox="1"/>
          <p:nvPr/>
        </p:nvSpPr>
        <p:spPr>
          <a:xfrm>
            <a:off x="2915816" y="764704"/>
            <a:ext cx="5256584" cy="646331"/>
          </a:xfrm>
          <a:prstGeom prst="rect">
            <a:avLst/>
          </a:prstGeom>
          <a:noFill/>
        </p:spPr>
        <p:txBody>
          <a:bodyPr wrap="square" rtlCol="0">
            <a:spAutoFit/>
          </a:bodyPr>
          <a:lstStyle/>
          <a:p>
            <a:r>
              <a:rPr lang="ru-RU" b="1" i="1" dirty="0" smtClean="0">
                <a:solidFill>
                  <a:schemeClr val="accent5">
                    <a:lumMod val="50000"/>
                  </a:schemeClr>
                </a:solidFill>
                <a:latin typeface="+mj-lt"/>
              </a:rPr>
              <a:t>  Зинаида       Виссарионовна  </a:t>
            </a:r>
          </a:p>
          <a:p>
            <a:r>
              <a:rPr lang="ru-RU" b="1" i="1" dirty="0" smtClean="0">
                <a:solidFill>
                  <a:schemeClr val="accent5">
                    <a:lumMod val="50000"/>
                  </a:schemeClr>
                </a:solidFill>
                <a:latin typeface="+mj-lt"/>
              </a:rPr>
              <a:t>                 Ермольева</a:t>
            </a:r>
            <a:endParaRPr lang="ru-RU" b="1" i="1" dirty="0">
              <a:solidFill>
                <a:schemeClr val="accent5">
                  <a:lumMod val="50000"/>
                </a:schemeClr>
              </a:solidFill>
              <a:latin typeface="+mj-lt"/>
            </a:endParaRPr>
          </a:p>
        </p:txBody>
      </p:sp>
      <p:sp>
        <p:nvSpPr>
          <p:cNvPr id="7" name="TextBox 6"/>
          <p:cNvSpPr txBox="1"/>
          <p:nvPr/>
        </p:nvSpPr>
        <p:spPr>
          <a:xfrm>
            <a:off x="1403648" y="1556792"/>
            <a:ext cx="6696744" cy="369332"/>
          </a:xfrm>
          <a:prstGeom prst="rect">
            <a:avLst/>
          </a:prstGeom>
          <a:noFill/>
        </p:spPr>
        <p:txBody>
          <a:bodyPr wrap="square" rtlCol="0">
            <a:spAutoFit/>
          </a:bodyPr>
          <a:lstStyle/>
          <a:p>
            <a:pPr algn="just"/>
            <a:r>
              <a:rPr lang="ru-RU" dirty="0" smtClean="0"/>
              <a:t>	</a:t>
            </a:r>
            <a:endParaRPr lang="ru-RU" sz="1700" b="1" i="1" dirty="0">
              <a:solidFill>
                <a:srgbClr val="7030A0"/>
              </a:solidFill>
              <a:latin typeface="+mj-lt"/>
            </a:endParaRPr>
          </a:p>
        </p:txBody>
      </p:sp>
      <p:sp>
        <p:nvSpPr>
          <p:cNvPr id="8" name="TextBox 7"/>
          <p:cNvSpPr txBox="1"/>
          <p:nvPr/>
        </p:nvSpPr>
        <p:spPr>
          <a:xfrm>
            <a:off x="1475656" y="1484784"/>
            <a:ext cx="6696744" cy="5863144"/>
          </a:xfrm>
          <a:prstGeom prst="rect">
            <a:avLst/>
          </a:prstGeom>
          <a:noFill/>
        </p:spPr>
        <p:txBody>
          <a:bodyPr wrap="square" rtlCol="0">
            <a:spAutoFit/>
          </a:bodyPr>
          <a:lstStyle/>
          <a:p>
            <a:pPr algn="just"/>
            <a:r>
              <a:rPr lang="ru-RU" sz="1600" dirty="0" smtClean="0"/>
              <a:t>	</a:t>
            </a:r>
            <a:r>
              <a:rPr lang="ru-RU" sz="1700" b="1" i="1" dirty="0" smtClean="0">
                <a:solidFill>
                  <a:srgbClr val="7030A0"/>
                </a:solidFill>
                <a:latin typeface="+mj-lt"/>
              </a:rPr>
              <a:t>Таким образом, 24-летняя девушка сделала открытие — </a:t>
            </a:r>
            <a:r>
              <a:rPr lang="ru-RU" sz="1700" b="1" i="1" dirty="0" err="1" smtClean="0">
                <a:solidFill>
                  <a:srgbClr val="7030A0"/>
                </a:solidFill>
                <a:latin typeface="+mj-lt"/>
              </a:rPr>
              <a:t>холероподобные</a:t>
            </a:r>
            <a:r>
              <a:rPr lang="ru-RU" sz="1700" b="1" i="1" dirty="0" smtClean="0">
                <a:solidFill>
                  <a:srgbClr val="7030A0"/>
                </a:solidFill>
                <a:latin typeface="+mj-lt"/>
              </a:rPr>
              <a:t> вибрионы впоследствии стали носить её имя.</a:t>
            </a:r>
          </a:p>
          <a:p>
            <a:pPr algn="just"/>
            <a:r>
              <a:rPr lang="ru-RU" sz="1600" dirty="0" smtClean="0"/>
              <a:t>	</a:t>
            </a:r>
            <a:r>
              <a:rPr lang="ru-RU" sz="1700" b="1" i="1" dirty="0" smtClean="0">
                <a:solidFill>
                  <a:srgbClr val="7030A0"/>
                </a:solidFill>
                <a:latin typeface="+mj-lt"/>
              </a:rPr>
              <a:t>Более 30 лет жизни Зинаида Виссарионовна посвятила изучению антибиотиков. В 1942 году во Всесоюзном институте микробиологии был выделен первый отечественный пенициллин — </a:t>
            </a:r>
            <a:r>
              <a:rPr lang="ru-RU" sz="1700" b="1" i="1" dirty="0" err="1" smtClean="0">
                <a:solidFill>
                  <a:srgbClr val="7030A0"/>
                </a:solidFill>
                <a:latin typeface="+mj-lt"/>
              </a:rPr>
              <a:t>крустозин</a:t>
            </a:r>
            <a:r>
              <a:rPr lang="ru-RU" sz="1700" b="1" i="1" dirty="0" smtClean="0">
                <a:solidFill>
                  <a:srgbClr val="7030A0"/>
                </a:solidFill>
                <a:latin typeface="+mj-lt"/>
              </a:rPr>
              <a:t>, благодаря которому смертность от ран и инфекций в армии во время Великой Отечественной войны снизилась на 80%, а количество ампутаций конечностей — на 20–30%, что позволило большему количеству солдат избежать инвалидности и вернуться в строй для продолжения службы. </a:t>
            </a:r>
          </a:p>
          <a:p>
            <a:pPr algn="just"/>
            <a:r>
              <a:rPr lang="ru-RU" sz="1600" dirty="0" smtClean="0"/>
              <a:t>	</a:t>
            </a:r>
            <a:r>
              <a:rPr lang="ru-RU" sz="1700" b="1" i="1" dirty="0" smtClean="0">
                <a:solidFill>
                  <a:srgbClr val="7030A0"/>
                </a:solidFill>
                <a:latin typeface="+mj-lt"/>
              </a:rPr>
              <a:t>В этом же году Зинаида Виссарионовна была направлена в осаждённый Сталинград, чтобы предотвратить распространение холеры среди жителей города и солдат. Ермольева развернула производство бактериофага, провела хлорирование колодцев и организовала массовые прививки. </a:t>
            </a:r>
          </a:p>
          <a:p>
            <a:pPr algn="just"/>
            <a:endParaRPr lang="ru-RU" sz="1700" b="1" i="1" dirty="0" smtClean="0">
              <a:solidFill>
                <a:srgbClr val="7030A0"/>
              </a:solidFill>
              <a:latin typeface="+mj-lt"/>
            </a:endParaRPr>
          </a:p>
          <a:p>
            <a:pPr algn="just"/>
            <a:endParaRPr lang="ru-RU" sz="1700" b="1" i="1" dirty="0" smtClean="0">
              <a:solidFill>
                <a:srgbClr val="7030A0"/>
              </a:solidFill>
              <a:latin typeface="+mj-lt"/>
            </a:endParaRP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3491880" y="548680"/>
            <a:ext cx="45719" cy="72008"/>
          </a:xfrm>
        </p:spPr>
        <p:txBody>
          <a:bodyPr>
            <a:normAutofit fontScale="90000"/>
          </a:bodyPr>
          <a:lstStyle/>
          <a:p>
            <a:endParaRPr lang="ru-RU" dirty="0"/>
          </a:p>
        </p:txBody>
      </p:sp>
      <p:sp>
        <p:nvSpPr>
          <p:cNvPr id="6" name="TextBox 5"/>
          <p:cNvSpPr txBox="1"/>
          <p:nvPr/>
        </p:nvSpPr>
        <p:spPr>
          <a:xfrm>
            <a:off x="2915816" y="764704"/>
            <a:ext cx="5256584" cy="646331"/>
          </a:xfrm>
          <a:prstGeom prst="rect">
            <a:avLst/>
          </a:prstGeom>
          <a:noFill/>
        </p:spPr>
        <p:txBody>
          <a:bodyPr wrap="square" rtlCol="0">
            <a:spAutoFit/>
          </a:bodyPr>
          <a:lstStyle/>
          <a:p>
            <a:r>
              <a:rPr lang="ru-RU" b="1" i="1" dirty="0" smtClean="0">
                <a:solidFill>
                  <a:schemeClr val="accent5">
                    <a:lumMod val="50000"/>
                  </a:schemeClr>
                </a:solidFill>
                <a:latin typeface="+mj-lt"/>
              </a:rPr>
              <a:t>  Зинаида       Виссарионовна  </a:t>
            </a:r>
          </a:p>
          <a:p>
            <a:r>
              <a:rPr lang="ru-RU" b="1" i="1" dirty="0" smtClean="0">
                <a:solidFill>
                  <a:schemeClr val="accent5">
                    <a:lumMod val="50000"/>
                  </a:schemeClr>
                </a:solidFill>
                <a:latin typeface="+mj-lt"/>
              </a:rPr>
              <a:t>                 Ермольева</a:t>
            </a:r>
            <a:endParaRPr lang="ru-RU" b="1" i="1" dirty="0">
              <a:solidFill>
                <a:schemeClr val="accent5">
                  <a:lumMod val="50000"/>
                </a:schemeClr>
              </a:solidFill>
              <a:latin typeface="+mj-lt"/>
            </a:endParaRPr>
          </a:p>
        </p:txBody>
      </p:sp>
      <p:sp>
        <p:nvSpPr>
          <p:cNvPr id="7" name="TextBox 6"/>
          <p:cNvSpPr txBox="1"/>
          <p:nvPr/>
        </p:nvSpPr>
        <p:spPr>
          <a:xfrm>
            <a:off x="1403648" y="1556792"/>
            <a:ext cx="6696744" cy="369332"/>
          </a:xfrm>
          <a:prstGeom prst="rect">
            <a:avLst/>
          </a:prstGeom>
          <a:noFill/>
        </p:spPr>
        <p:txBody>
          <a:bodyPr wrap="square" rtlCol="0">
            <a:spAutoFit/>
          </a:bodyPr>
          <a:lstStyle/>
          <a:p>
            <a:pPr algn="just"/>
            <a:r>
              <a:rPr lang="ru-RU" dirty="0" smtClean="0"/>
              <a:t>	</a:t>
            </a:r>
            <a:endParaRPr lang="ru-RU" sz="1700" b="1" i="1" dirty="0">
              <a:solidFill>
                <a:srgbClr val="7030A0"/>
              </a:solidFill>
              <a:latin typeface="+mj-lt"/>
            </a:endParaRPr>
          </a:p>
        </p:txBody>
      </p:sp>
      <p:sp>
        <p:nvSpPr>
          <p:cNvPr id="8" name="TextBox 7"/>
          <p:cNvSpPr txBox="1"/>
          <p:nvPr/>
        </p:nvSpPr>
        <p:spPr>
          <a:xfrm>
            <a:off x="1475656" y="1484784"/>
            <a:ext cx="6696744" cy="5863144"/>
          </a:xfrm>
          <a:prstGeom prst="rect">
            <a:avLst/>
          </a:prstGeom>
          <a:noFill/>
        </p:spPr>
        <p:txBody>
          <a:bodyPr wrap="square" rtlCol="0">
            <a:spAutoFit/>
          </a:bodyPr>
          <a:lstStyle/>
          <a:p>
            <a:pPr algn="just"/>
            <a:r>
              <a:rPr lang="ru-RU" sz="1600" dirty="0" smtClean="0"/>
              <a:t>	</a:t>
            </a:r>
            <a:r>
              <a:rPr lang="ru-RU" sz="1700" b="1" i="1" dirty="0" smtClean="0">
                <a:solidFill>
                  <a:srgbClr val="7030A0"/>
                </a:solidFill>
                <a:latin typeface="+mj-lt"/>
              </a:rPr>
              <a:t>За это она получила Сталинскую премию, которую пожертвовала на строительство истребителя, названного её именем.</a:t>
            </a:r>
          </a:p>
          <a:p>
            <a:pPr algn="just"/>
            <a:r>
              <a:rPr lang="ru-RU" sz="1700" b="1" i="1" dirty="0" smtClean="0">
                <a:solidFill>
                  <a:srgbClr val="7030A0"/>
                </a:solidFill>
                <a:latin typeface="+mj-lt"/>
              </a:rPr>
              <a:t>	В 1943 г. за проведение большой профилактической работы на фронтах Великой Отечественной войны, за разработку новых методов диагностики холеры ей была присуждена Государственная премия СССР.</a:t>
            </a:r>
          </a:p>
          <a:p>
            <a:pPr algn="just"/>
            <a:r>
              <a:rPr lang="ru-RU" sz="1700" b="1" i="1" dirty="0" smtClean="0">
                <a:solidFill>
                  <a:srgbClr val="7030A0"/>
                </a:solidFill>
                <a:latin typeface="+mj-lt"/>
              </a:rPr>
              <a:t>	Говард Флори – ученый, открывший пенициллин и получивший за это Нобелевскую премию, называл Ермольеву «Госпожой Пенициллин». Под её руководством были созданы и внедрены в производство новые антибиотики — бициллин, стрептомицин, тетрациклин, а также противовирусный препарат интерферон, применяемый для лечения тяжелой формы гриппа и других заболеваний. Профессор Ермольева — автор более пятисот научных работ. Заслуженный деятель науки РСФСР. </a:t>
            </a:r>
          </a:p>
          <a:p>
            <a:pPr algn="just"/>
            <a:endParaRPr lang="ru-RU" sz="1700" b="1" i="1" dirty="0" smtClean="0">
              <a:solidFill>
                <a:srgbClr val="7030A0"/>
              </a:solidFill>
              <a:latin typeface="+mj-lt"/>
            </a:endParaRPr>
          </a:p>
          <a:p>
            <a:pPr algn="just"/>
            <a:endParaRPr lang="ru-RU" sz="1700" b="1" i="1" dirty="0" smtClean="0">
              <a:solidFill>
                <a:srgbClr val="7030A0"/>
              </a:solidFill>
              <a:latin typeface="+mj-lt"/>
            </a:endParaRPr>
          </a:p>
          <a:p>
            <a:pPr algn="just"/>
            <a:endParaRPr lang="ru-RU" sz="1700" b="1" i="1" dirty="0" smtClean="0">
              <a:solidFill>
                <a:srgbClr val="7030A0"/>
              </a:solidFill>
              <a:latin typeface="+mj-lt"/>
            </a:endParaRPr>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t> </a:t>
            </a:r>
            <a:endParaRPr lang="ru-RU" dirty="0"/>
          </a:p>
        </p:txBody>
      </p:sp>
      <p:pic>
        <p:nvPicPr>
          <p:cNvPr id="5" name="Picture 2" descr="Picture background"/>
          <p:cNvPicPr>
            <a:picLocks noChangeAspect="1" noChangeArrowheads="1"/>
          </p:cNvPicPr>
          <p:nvPr/>
        </p:nvPicPr>
        <p:blipFill>
          <a:blip r:embed="rId3" cstate="print"/>
          <a:srcRect/>
          <a:stretch>
            <a:fillRect/>
          </a:stretch>
        </p:blipFill>
        <p:spPr bwMode="auto">
          <a:xfrm>
            <a:off x="1547664" y="764704"/>
            <a:ext cx="1944216" cy="2473046"/>
          </a:xfrm>
          <a:prstGeom prst="rect">
            <a:avLst/>
          </a:prstGeom>
          <a:noFill/>
        </p:spPr>
      </p:pic>
      <p:sp>
        <p:nvSpPr>
          <p:cNvPr id="6" name="TextBox 5"/>
          <p:cNvSpPr txBox="1"/>
          <p:nvPr/>
        </p:nvSpPr>
        <p:spPr>
          <a:xfrm>
            <a:off x="3635896" y="692696"/>
            <a:ext cx="4536504" cy="2631490"/>
          </a:xfrm>
          <a:prstGeom prst="rect">
            <a:avLst/>
          </a:prstGeom>
          <a:noFill/>
        </p:spPr>
        <p:txBody>
          <a:bodyPr wrap="square" rtlCol="0">
            <a:spAutoFit/>
          </a:bodyPr>
          <a:lstStyle/>
          <a:p>
            <a:pPr algn="just"/>
            <a:r>
              <a:rPr lang="ru-RU" b="1" i="1" dirty="0" smtClean="0">
                <a:solidFill>
                  <a:schemeClr val="accent6">
                    <a:lumMod val="50000"/>
                  </a:schemeClr>
                </a:solidFill>
                <a:latin typeface="+mj-lt"/>
              </a:rPr>
              <a:t>   Фатима </a:t>
            </a:r>
            <a:r>
              <a:rPr lang="ru-RU" b="1" i="1" dirty="0" err="1" smtClean="0">
                <a:solidFill>
                  <a:schemeClr val="accent6">
                    <a:lumMod val="50000"/>
                  </a:schemeClr>
                </a:solidFill>
                <a:latin typeface="+mj-lt"/>
              </a:rPr>
              <a:t>Асланбековна</a:t>
            </a:r>
            <a:r>
              <a:rPr lang="ru-RU" b="1" i="1" dirty="0" smtClean="0">
                <a:solidFill>
                  <a:schemeClr val="accent6">
                    <a:lumMod val="50000"/>
                  </a:schemeClr>
                </a:solidFill>
                <a:latin typeface="+mj-lt"/>
              </a:rPr>
              <a:t> </a:t>
            </a:r>
            <a:r>
              <a:rPr lang="ru-RU" b="1" i="1" dirty="0" err="1" smtClean="0">
                <a:solidFill>
                  <a:schemeClr val="accent6">
                    <a:lumMod val="50000"/>
                  </a:schemeClr>
                </a:solidFill>
                <a:latin typeface="+mj-lt"/>
              </a:rPr>
              <a:t>Бутаева</a:t>
            </a:r>
            <a:r>
              <a:rPr lang="ru-RU" b="1" i="1" dirty="0" smtClean="0">
                <a:solidFill>
                  <a:schemeClr val="accent6">
                    <a:lumMod val="50000"/>
                  </a:schemeClr>
                </a:solidFill>
                <a:latin typeface="+mj-lt"/>
              </a:rPr>
              <a:t> </a:t>
            </a:r>
          </a:p>
          <a:p>
            <a:pPr algn="just"/>
            <a:endParaRPr lang="ru-RU" sz="1000" dirty="0" smtClean="0"/>
          </a:p>
          <a:p>
            <a:pPr algn="just"/>
            <a:r>
              <a:rPr lang="ru-RU" dirty="0" smtClean="0"/>
              <a:t>	</a:t>
            </a:r>
            <a:r>
              <a:rPr lang="ru-RU" sz="1700" b="1" i="1" dirty="0" smtClean="0">
                <a:solidFill>
                  <a:srgbClr val="7030A0"/>
                </a:solidFill>
                <a:latin typeface="+mj-lt"/>
              </a:rPr>
              <a:t>Фатима </a:t>
            </a:r>
            <a:r>
              <a:rPr lang="ru-RU" sz="1700" b="1" i="1" dirty="0" err="1" smtClean="0">
                <a:solidFill>
                  <a:srgbClr val="7030A0"/>
                </a:solidFill>
                <a:latin typeface="+mj-lt"/>
              </a:rPr>
              <a:t>Асланбековна</a:t>
            </a:r>
            <a:r>
              <a:rPr lang="ru-RU" sz="1700" b="1" i="1" dirty="0" smtClean="0">
                <a:solidFill>
                  <a:srgbClr val="7030A0"/>
                </a:solidFill>
                <a:latin typeface="+mj-lt"/>
              </a:rPr>
              <a:t> </a:t>
            </a:r>
            <a:r>
              <a:rPr lang="ru-RU" sz="1700" b="1" i="1" dirty="0" err="1" smtClean="0">
                <a:solidFill>
                  <a:srgbClr val="7030A0"/>
                </a:solidFill>
                <a:latin typeface="+mj-lt"/>
              </a:rPr>
              <a:t>Бутаева</a:t>
            </a:r>
            <a:r>
              <a:rPr lang="ru-RU" sz="1700" b="1" i="1" dirty="0" smtClean="0">
                <a:solidFill>
                  <a:srgbClr val="7030A0"/>
                </a:solidFill>
                <a:latin typeface="+mj-lt"/>
              </a:rPr>
              <a:t> – советский физик, педагог. Лауреат Сталинской премии второй степени. Родилась в 1907 году в небольшом осетинском городке. Начала карьеру преподавателем математики в Куйбышеве, сразу после окончания Второго Московского </a:t>
            </a:r>
            <a:endParaRPr lang="ru-RU" sz="1700" b="1" i="1" dirty="0">
              <a:solidFill>
                <a:srgbClr val="7030A0"/>
              </a:solidFill>
              <a:latin typeface="+mj-lt"/>
            </a:endParaRPr>
          </a:p>
        </p:txBody>
      </p:sp>
      <p:sp>
        <p:nvSpPr>
          <p:cNvPr id="8" name="TextBox 7"/>
          <p:cNvSpPr txBox="1"/>
          <p:nvPr/>
        </p:nvSpPr>
        <p:spPr>
          <a:xfrm>
            <a:off x="1475656" y="3212976"/>
            <a:ext cx="6696744" cy="3493264"/>
          </a:xfrm>
          <a:prstGeom prst="rect">
            <a:avLst/>
          </a:prstGeom>
          <a:noFill/>
        </p:spPr>
        <p:txBody>
          <a:bodyPr wrap="square" rtlCol="0">
            <a:spAutoFit/>
          </a:bodyPr>
          <a:lstStyle/>
          <a:p>
            <a:pPr algn="just"/>
            <a:r>
              <a:rPr lang="ru-RU" sz="1700" b="1" i="1" dirty="0" smtClean="0">
                <a:solidFill>
                  <a:srgbClr val="7030A0"/>
                </a:solidFill>
                <a:latin typeface="+mj-lt"/>
              </a:rPr>
              <a:t>государственного университета в 1932 году. Далее возвращается в Москву и в 1934 году устраивается на работу во Всесоюзный электротехнический институт (ВЭИ) в лабораторию источников света в роли инженера, а чуть позже становится лаборантом. В эти годы Фатима </a:t>
            </a:r>
            <a:r>
              <a:rPr lang="ru-RU" sz="1700" b="1" i="1" dirty="0" err="1" smtClean="0">
                <a:solidFill>
                  <a:srgbClr val="7030A0"/>
                </a:solidFill>
                <a:latin typeface="+mj-lt"/>
              </a:rPr>
              <a:t>Асланбековна</a:t>
            </a:r>
            <a:r>
              <a:rPr lang="ru-RU" sz="1700" b="1" i="1" dirty="0" smtClean="0">
                <a:solidFill>
                  <a:srgbClr val="7030A0"/>
                </a:solidFill>
                <a:latin typeface="+mj-lt"/>
              </a:rPr>
              <a:t> начинает работу по изучению люминесценции. В 1946 году успешно защищает диссертацию и получает диплом кандидата технических наук. По итогу работы в ВЭИ становится руководителем лаборатории источников света.</a:t>
            </a:r>
            <a:r>
              <a:rPr lang="ru-RU" sz="1600" dirty="0" smtClean="0"/>
              <a:t> </a:t>
            </a:r>
            <a:r>
              <a:rPr lang="ru-RU" sz="1700" b="1" i="1" dirty="0" smtClean="0">
                <a:solidFill>
                  <a:srgbClr val="7030A0"/>
                </a:solidFill>
                <a:latin typeface="+mj-lt"/>
              </a:rPr>
              <a:t>Фатима </a:t>
            </a:r>
            <a:r>
              <a:rPr lang="ru-RU" sz="1700" b="1" i="1" dirty="0" err="1" smtClean="0">
                <a:solidFill>
                  <a:srgbClr val="7030A0"/>
                </a:solidFill>
                <a:latin typeface="+mj-lt"/>
              </a:rPr>
              <a:t>Бутаева</a:t>
            </a:r>
            <a:r>
              <a:rPr lang="ru-RU" sz="1700" b="1" i="1" dirty="0" smtClean="0">
                <a:solidFill>
                  <a:srgbClr val="7030A0"/>
                </a:solidFill>
                <a:latin typeface="+mj-lt"/>
              </a:rPr>
              <a:t> является одним из создателей ламп дневного света. </a:t>
            </a:r>
          </a:p>
          <a:p>
            <a:pPr algn="just"/>
            <a:endParaRPr lang="ru-RU" sz="1700" b="1" i="1" dirty="0">
              <a:solidFill>
                <a:srgbClr val="7030A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7" name="TextBox 6"/>
          <p:cNvSpPr txBox="1"/>
          <p:nvPr/>
        </p:nvSpPr>
        <p:spPr>
          <a:xfrm>
            <a:off x="4211960" y="908720"/>
            <a:ext cx="3960440" cy="369332"/>
          </a:xfrm>
          <a:prstGeom prst="rect">
            <a:avLst/>
          </a:prstGeom>
          <a:noFill/>
        </p:spPr>
        <p:txBody>
          <a:bodyPr wrap="square" rtlCol="0">
            <a:spAutoFit/>
          </a:bodyPr>
          <a:lstStyle/>
          <a:p>
            <a:r>
              <a:rPr lang="ru-RU" dirty="0" smtClean="0"/>
              <a:t>     </a:t>
            </a:r>
            <a:r>
              <a:rPr lang="ru-RU" b="1" i="1" dirty="0" smtClean="0">
                <a:solidFill>
                  <a:schemeClr val="accent6">
                    <a:lumMod val="50000"/>
                  </a:schemeClr>
                </a:solidFill>
                <a:latin typeface="+mj-lt"/>
              </a:rPr>
              <a:t>Анна  Ильинична  Межлумова</a:t>
            </a:r>
            <a:endParaRPr lang="ru-RU" b="1" i="1" dirty="0">
              <a:solidFill>
                <a:schemeClr val="accent6">
                  <a:lumMod val="50000"/>
                </a:schemeClr>
              </a:solidFill>
              <a:latin typeface="+mj-lt"/>
            </a:endParaRPr>
          </a:p>
        </p:txBody>
      </p:sp>
      <p:sp>
        <p:nvSpPr>
          <p:cNvPr id="8" name="TextBox 7"/>
          <p:cNvSpPr txBox="1"/>
          <p:nvPr/>
        </p:nvSpPr>
        <p:spPr>
          <a:xfrm>
            <a:off x="3851920" y="1412776"/>
            <a:ext cx="4320480" cy="1923604"/>
          </a:xfrm>
          <a:prstGeom prst="rect">
            <a:avLst/>
          </a:prstGeom>
          <a:noFill/>
        </p:spPr>
        <p:txBody>
          <a:bodyPr wrap="square" rtlCol="0">
            <a:spAutoFit/>
          </a:bodyPr>
          <a:lstStyle/>
          <a:p>
            <a:pPr algn="just"/>
            <a:r>
              <a:rPr lang="ru-RU" sz="1700" b="1" i="1" dirty="0" smtClean="0">
                <a:solidFill>
                  <a:srgbClr val="7030A0"/>
                </a:solidFill>
                <a:latin typeface="+mj-lt"/>
              </a:rPr>
              <a:t>	Анна родилась и выросла в кубанской станице Ильинской. Обучалась в Грозненском нефтяном институте. Первооткрыватель высокооктанового бензина. В годы войны работала в лаборатории при заводе по выпуску авиамасел. </a:t>
            </a:r>
            <a:endParaRPr lang="ru-RU" sz="1700" b="1" i="1" dirty="0">
              <a:solidFill>
                <a:srgbClr val="7030A0"/>
              </a:solidFill>
              <a:latin typeface="+mj-lt"/>
            </a:endParaRPr>
          </a:p>
        </p:txBody>
      </p:sp>
      <p:sp>
        <p:nvSpPr>
          <p:cNvPr id="9" name="TextBox 8"/>
          <p:cNvSpPr txBox="1"/>
          <p:nvPr/>
        </p:nvSpPr>
        <p:spPr>
          <a:xfrm>
            <a:off x="1547664" y="3356992"/>
            <a:ext cx="6624736" cy="2462213"/>
          </a:xfrm>
          <a:prstGeom prst="rect">
            <a:avLst/>
          </a:prstGeom>
          <a:noFill/>
        </p:spPr>
        <p:txBody>
          <a:bodyPr wrap="square" rtlCol="0">
            <a:spAutoFit/>
          </a:bodyPr>
          <a:lstStyle/>
          <a:p>
            <a:pPr algn="just"/>
            <a:r>
              <a:rPr lang="ru-RU" dirty="0" smtClean="0"/>
              <a:t>	</a:t>
            </a:r>
            <a:r>
              <a:rPr lang="ru-RU" sz="1700" b="1" i="1" dirty="0" smtClean="0">
                <a:solidFill>
                  <a:srgbClr val="7030A0"/>
                </a:solidFill>
                <a:latin typeface="+mj-lt"/>
              </a:rPr>
              <a:t>Весной 1945 года она возглавила центральную лабораторию крупного нефтеперерабатывающего предприятия для производства высокооктанового бензина на катализаторах. Приказ Сталина был однозначный «Пока не получится, в Москву не возвращайтесь!». Она круглыми сутками не снимала фартук в машинном масле. И в итоге СССР получил бензин с нужным октановым числом. «Королева бензина» — так звали её сослуживцы.</a:t>
            </a:r>
            <a:endParaRPr lang="ru-RU" sz="1700" b="1" i="1" dirty="0">
              <a:solidFill>
                <a:srgbClr val="7030A0"/>
              </a:solidFill>
              <a:latin typeface="+mj-lt"/>
            </a:endParaRPr>
          </a:p>
        </p:txBody>
      </p:sp>
      <p:pic>
        <p:nvPicPr>
          <p:cNvPr id="10" name="Рисунок 9" descr="Анна Межлумова"/>
          <p:cNvPicPr/>
          <p:nvPr/>
        </p:nvPicPr>
        <p:blipFill>
          <a:blip r:embed="rId3" cstate="print"/>
          <a:srcRect l="5315" t="24409" r="54921" b="35433"/>
          <a:stretch>
            <a:fillRect/>
          </a:stretch>
        </p:blipFill>
        <p:spPr bwMode="auto">
          <a:xfrm>
            <a:off x="1547664" y="1124744"/>
            <a:ext cx="2262984"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7" name="TextBox 6"/>
          <p:cNvSpPr txBox="1"/>
          <p:nvPr/>
        </p:nvSpPr>
        <p:spPr>
          <a:xfrm>
            <a:off x="2627784" y="908720"/>
            <a:ext cx="5544616" cy="369332"/>
          </a:xfrm>
          <a:prstGeom prst="rect">
            <a:avLst/>
          </a:prstGeom>
          <a:noFill/>
        </p:spPr>
        <p:txBody>
          <a:bodyPr wrap="square" rtlCol="0">
            <a:spAutoFit/>
          </a:bodyPr>
          <a:lstStyle/>
          <a:p>
            <a:r>
              <a:rPr lang="ru-RU" dirty="0" smtClean="0"/>
              <a:t>     </a:t>
            </a:r>
            <a:r>
              <a:rPr lang="ru-RU" b="1" i="1" dirty="0" smtClean="0">
                <a:solidFill>
                  <a:schemeClr val="accent6">
                    <a:lumMod val="50000"/>
                  </a:schemeClr>
                </a:solidFill>
                <a:latin typeface="+mj-lt"/>
              </a:rPr>
              <a:t>Анна  Ильинична  Межлумова</a:t>
            </a:r>
            <a:endParaRPr lang="ru-RU" b="1" i="1" dirty="0">
              <a:solidFill>
                <a:schemeClr val="accent6">
                  <a:lumMod val="50000"/>
                </a:schemeClr>
              </a:solidFill>
              <a:latin typeface="+mj-lt"/>
            </a:endParaRPr>
          </a:p>
        </p:txBody>
      </p:sp>
      <p:sp>
        <p:nvSpPr>
          <p:cNvPr id="8" name="TextBox 7"/>
          <p:cNvSpPr txBox="1"/>
          <p:nvPr/>
        </p:nvSpPr>
        <p:spPr>
          <a:xfrm>
            <a:off x="1547664" y="1484784"/>
            <a:ext cx="6624736" cy="3493264"/>
          </a:xfrm>
          <a:prstGeom prst="rect">
            <a:avLst/>
          </a:prstGeom>
          <a:noFill/>
        </p:spPr>
        <p:txBody>
          <a:bodyPr wrap="square" rtlCol="0">
            <a:spAutoFit/>
          </a:bodyPr>
          <a:lstStyle/>
          <a:p>
            <a:pPr algn="just" fontAlgn="base"/>
            <a:r>
              <a:rPr lang="ru-RU" sz="1700" b="1" i="1" dirty="0" smtClean="0">
                <a:solidFill>
                  <a:srgbClr val="7030A0"/>
                </a:solidFill>
                <a:latin typeface="+mj-lt"/>
              </a:rPr>
              <a:t>	</a:t>
            </a:r>
            <a:r>
              <a:rPr lang="ru-RU" sz="1600" dirty="0" smtClean="0"/>
              <a:t> </a:t>
            </a:r>
            <a:r>
              <a:rPr lang="ru-RU" sz="1700" b="1" i="1" dirty="0" smtClean="0">
                <a:solidFill>
                  <a:srgbClr val="7030A0"/>
                </a:solidFill>
                <a:latin typeface="+mj-lt"/>
              </a:rPr>
              <a:t>В сорок лет защитила диссертацию </a:t>
            </a:r>
            <a:r>
              <a:rPr lang="ru-RU" sz="1600" dirty="0" smtClean="0"/>
              <a:t> </a:t>
            </a:r>
            <a:r>
              <a:rPr lang="ru-RU" sz="1700" b="1" i="1" dirty="0" smtClean="0">
                <a:solidFill>
                  <a:srgbClr val="7030A0"/>
                </a:solidFill>
                <a:latin typeface="+mj-lt"/>
              </a:rPr>
              <a:t>на соискание учёной степени кандидата химических наук</a:t>
            </a:r>
            <a:r>
              <a:rPr lang="ru-RU" sz="1600" dirty="0" smtClean="0"/>
              <a:t> </a:t>
            </a:r>
            <a:r>
              <a:rPr lang="ru-RU" sz="1700" b="1" i="1" dirty="0" smtClean="0">
                <a:solidFill>
                  <a:srgbClr val="7030A0"/>
                </a:solidFill>
                <a:latin typeface="+mj-lt"/>
              </a:rPr>
              <a:t> и до 80 лет работала в Грозненском нефтяном институте. Студенты с трепетом относились к «живой легенде». </a:t>
            </a:r>
          </a:p>
          <a:p>
            <a:pPr algn="just" fontAlgn="base"/>
            <a:r>
              <a:rPr lang="ru-RU" sz="1700" b="1" i="1" dirty="0" smtClean="0">
                <a:solidFill>
                  <a:srgbClr val="7030A0"/>
                </a:solidFill>
                <a:latin typeface="+mj-lt"/>
              </a:rPr>
              <a:t>	У Анны </a:t>
            </a:r>
            <a:r>
              <a:rPr lang="ru-RU" sz="1700" b="1" i="1" dirty="0" err="1" smtClean="0">
                <a:solidFill>
                  <a:srgbClr val="7030A0"/>
                </a:solidFill>
                <a:latin typeface="+mj-lt"/>
              </a:rPr>
              <a:t>Межлумовой</a:t>
            </a:r>
            <a:r>
              <a:rPr lang="ru-RU" sz="1700" b="1" i="1" dirty="0" smtClean="0">
                <a:solidFill>
                  <a:srgbClr val="7030A0"/>
                </a:solidFill>
                <a:latin typeface="+mj-lt"/>
              </a:rPr>
              <a:t> 24 патента на изобретения в области нефтехимии, часть авторских свидетельств пропали во время чеченской войны. </a:t>
            </a:r>
          </a:p>
          <a:p>
            <a:pPr algn="just" fontAlgn="base"/>
            <a:r>
              <a:rPr lang="ru-RU" sz="1700" b="1" i="1" dirty="0" smtClean="0">
                <a:solidFill>
                  <a:srgbClr val="7030A0"/>
                </a:solidFill>
                <a:latin typeface="+mj-lt"/>
              </a:rPr>
              <a:t>	Награждена золотой медалью «За успехи в народном хозяйстве СССР» и золотой медалью ВДНХ за изобретение высокооктанового бензина (с октановым числом 76).</a:t>
            </a:r>
          </a:p>
          <a:p>
            <a:pPr algn="just" fontAlgn="base"/>
            <a:endParaRPr lang="ru-RU" sz="1700" b="1" i="1" dirty="0">
              <a:solidFill>
                <a:srgbClr val="7030A0"/>
              </a:solidFill>
              <a:latin typeface="+mj-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6" name="TextBox 5"/>
          <p:cNvSpPr txBox="1"/>
          <p:nvPr/>
        </p:nvSpPr>
        <p:spPr>
          <a:xfrm>
            <a:off x="1403648" y="908720"/>
            <a:ext cx="6768752" cy="5616922"/>
          </a:xfrm>
          <a:prstGeom prst="rect">
            <a:avLst/>
          </a:prstGeom>
          <a:noFill/>
        </p:spPr>
        <p:txBody>
          <a:bodyPr wrap="square" rtlCol="0">
            <a:spAutoFit/>
          </a:bodyPr>
          <a:lstStyle/>
          <a:p>
            <a:pPr algn="just"/>
            <a:r>
              <a:rPr lang="ru-RU" dirty="0" smtClean="0"/>
              <a:t>	</a:t>
            </a:r>
            <a:r>
              <a:rPr lang="ru-RU" sz="1700" b="1" i="1" dirty="0" smtClean="0">
                <a:solidFill>
                  <a:srgbClr val="7030A0"/>
                </a:solidFill>
                <a:latin typeface="+mj-lt"/>
              </a:rPr>
              <a:t>Путь </a:t>
            </a:r>
            <a:r>
              <a:rPr lang="ru-RU" sz="1700" b="1" i="1" dirty="0" smtClean="0">
                <a:solidFill>
                  <a:srgbClr val="7030A0"/>
                </a:solidFill>
                <a:latin typeface="+mj-lt"/>
              </a:rPr>
              <a:t>к профессиональной реализации для женщины до сих пор осложняется соперничеством  с  мужчинами.  Пилоты,  инженеры,  врачи,  ученые  –  это традиционно мужчины. Представьте, сколько стойкости и упорства потребовалось женщинам,  которые  впервые  отважились  соревноваться  с  мужчинами  в  «их» профессиональной сфере.  </a:t>
            </a:r>
            <a:endParaRPr lang="ru-RU" sz="1700" b="1" i="1" dirty="0" smtClean="0">
              <a:solidFill>
                <a:srgbClr val="7030A0"/>
              </a:solidFill>
              <a:latin typeface="+mj-lt"/>
            </a:endParaRPr>
          </a:p>
          <a:p>
            <a:pPr algn="just"/>
            <a:r>
              <a:rPr lang="ru-RU" sz="1700" b="1" i="1" dirty="0" smtClean="0">
                <a:solidFill>
                  <a:srgbClr val="7030A0"/>
                </a:solidFill>
                <a:latin typeface="+mj-lt"/>
              </a:rPr>
              <a:t>	</a:t>
            </a:r>
            <a:r>
              <a:rPr lang="ru-RU" sz="1700" b="1" i="1" dirty="0" smtClean="0">
                <a:solidFill>
                  <a:srgbClr val="7030A0"/>
                </a:solidFill>
                <a:latin typeface="+mj-lt"/>
              </a:rPr>
              <a:t>За</a:t>
            </a:r>
            <a:r>
              <a:rPr lang="ru-RU" sz="1700" b="1" i="1" dirty="0" smtClean="0">
                <a:solidFill>
                  <a:srgbClr val="7030A0"/>
                </a:solidFill>
                <a:latin typeface="+mj-lt"/>
              </a:rPr>
              <a:t>  каждым  именем  стоит  нелегкая  судьба. Многие из  женщин-ученых  ради открытий  в  науке  и  будущего  всего  человечества  </a:t>
            </a:r>
            <a:r>
              <a:rPr lang="ru-RU" sz="1700" b="1" i="1" dirty="0" smtClean="0">
                <a:solidFill>
                  <a:srgbClr val="7030A0"/>
                </a:solidFill>
                <a:latin typeface="+mj-lt"/>
              </a:rPr>
              <a:t>      пожертвовали</a:t>
            </a:r>
            <a:r>
              <a:rPr lang="ru-RU" sz="1700" b="1" i="1" dirty="0" smtClean="0">
                <a:solidFill>
                  <a:srgbClr val="7030A0"/>
                </a:solidFill>
                <a:latin typeface="+mj-lt"/>
              </a:rPr>
              <a:t>  своим  личным счастьем и семейным благополучием. Тем не менее, сегодня их знают и уважают не только на родине, но и во всем мире.</a:t>
            </a:r>
          </a:p>
          <a:p>
            <a:pPr algn="just"/>
            <a:r>
              <a:rPr lang="ru-RU" sz="1700" b="1" i="1" dirty="0" smtClean="0">
                <a:solidFill>
                  <a:srgbClr val="7030A0"/>
                </a:solidFill>
                <a:latin typeface="+mj-lt"/>
              </a:rPr>
              <a:t>	Международный </a:t>
            </a:r>
            <a:r>
              <a:rPr lang="ru-RU" sz="1700" b="1" i="1" dirty="0" smtClean="0">
                <a:solidFill>
                  <a:srgbClr val="7030A0"/>
                </a:solidFill>
                <a:latin typeface="+mj-lt"/>
              </a:rPr>
              <a:t>день женщин и девочек в науке является напоминанием о том, что женщины и девочки играют важную роль в научном и технологическом сообществе, и что их участие должно быть расширено. Он призван помочь женской половине человечества идти в ногу с прогрессом и выбирать себе наиболее востребованные специальности.</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1403648" y="908720"/>
            <a:ext cx="6768752" cy="5184576"/>
          </a:xfrm>
        </p:spPr>
        <p:txBody>
          <a:bodyPr>
            <a:normAutofit fontScale="90000"/>
          </a:bodyPr>
          <a:lstStyle/>
          <a:p>
            <a:pPr algn="just"/>
            <a:r>
              <a:rPr lang="ru-RU" sz="1800" spc="0" dirty="0" smtClean="0">
                <a:ln>
                  <a:noFill/>
                </a:ln>
                <a:solidFill>
                  <a:schemeClr val="tx1"/>
                </a:solidFill>
                <a:effectLst/>
              </a:rPr>
              <a:t>	</a:t>
            </a:r>
            <a:r>
              <a:rPr lang="ru-RU" sz="2000" b="1" i="1" spc="0" dirty="0" smtClean="0">
                <a:ln>
                  <a:noFill/>
                </a:ln>
                <a:solidFill>
                  <a:srgbClr val="7030A0"/>
                </a:solidFill>
                <a:effectLst/>
              </a:rPr>
              <a:t>Всемирный день женщины в науке начал свою жизнь совсем недавно – в декабре 2015 года Генеральная ассамблея ООН приняла резолюцию, в которой 11 февраля было признано «Международным днем женщин и девушек в науке». 	В этот день ООН призывает все государства мира, всех людей и организации способствовать равному участию мужчин и женщин в образовании, продвижении науки и других областях, связанных с развитием научных знаний.</a:t>
            </a:r>
            <a:br>
              <a:rPr lang="ru-RU" sz="2000" b="1" i="1" spc="0" dirty="0" smtClean="0">
                <a:ln>
                  <a:noFill/>
                </a:ln>
                <a:solidFill>
                  <a:srgbClr val="7030A0"/>
                </a:solidFill>
                <a:effectLst/>
              </a:rPr>
            </a:br>
            <a:r>
              <a:rPr lang="ru-RU" sz="2000" b="1" i="1" spc="0" dirty="0" smtClean="0">
                <a:ln>
                  <a:noFill/>
                </a:ln>
                <a:solidFill>
                  <a:srgbClr val="7030A0"/>
                </a:solidFill>
                <a:effectLst/>
              </a:rPr>
              <a:t>	Сегодня женщина с высшим образованием — довольно обыденное явление. До середины 19 века в России женщинам доступ к науке и образованию был полностью закрыт. Некоторое время женщинам разрешалось посещать лекции Петербургского университета в качестве вольнослушателей. Однако вскоре эту практику прекратили.</a:t>
            </a:r>
            <a:r>
              <a:rPr lang="ru-RU" sz="1800" spc="0" dirty="0" smtClean="0">
                <a:ln>
                  <a:noFill/>
                </a:ln>
                <a:solidFill>
                  <a:srgbClr val="7030A0"/>
                </a:solidFill>
                <a:effectLst/>
              </a:rPr>
              <a:t/>
            </a:r>
            <a:br>
              <a:rPr lang="ru-RU" sz="1800" spc="0" dirty="0" smtClean="0">
                <a:ln>
                  <a:noFill/>
                </a:ln>
                <a:solidFill>
                  <a:srgbClr val="7030A0"/>
                </a:solidFill>
                <a:effectLst/>
              </a:rPr>
            </a:br>
            <a:endParaRPr lang="ru-RU" sz="1800" spc="0" dirty="0">
              <a:ln>
                <a:noFill/>
              </a:ln>
              <a:solidFill>
                <a:srgbClr val="7030A0"/>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6" name="TextBox 5"/>
          <p:cNvSpPr txBox="1"/>
          <p:nvPr/>
        </p:nvSpPr>
        <p:spPr>
          <a:xfrm>
            <a:off x="1403648" y="1340768"/>
            <a:ext cx="6768752" cy="1446550"/>
          </a:xfrm>
          <a:prstGeom prst="rect">
            <a:avLst/>
          </a:prstGeom>
          <a:noFill/>
        </p:spPr>
        <p:txBody>
          <a:bodyPr wrap="square" rtlCol="0">
            <a:spAutoFit/>
          </a:bodyPr>
          <a:lstStyle/>
          <a:p>
            <a:pPr algn="just"/>
            <a:r>
              <a:rPr lang="ru-RU" dirty="0" smtClean="0"/>
              <a:t>	</a:t>
            </a:r>
            <a:r>
              <a:rPr lang="ru-RU" sz="3600" b="1" i="1" dirty="0" smtClean="0">
                <a:solidFill>
                  <a:schemeClr val="accent6">
                    <a:lumMod val="50000"/>
                  </a:schemeClr>
                </a:solidFill>
                <a:latin typeface="+mj-lt"/>
              </a:rPr>
              <a:t>Спасибо за просмотр!</a:t>
            </a:r>
          </a:p>
          <a:p>
            <a:pPr algn="just"/>
            <a:endParaRPr lang="ru-RU" sz="1700" b="1" i="1" dirty="0" smtClean="0">
              <a:solidFill>
                <a:srgbClr val="7030A0"/>
              </a:solidFill>
              <a:latin typeface="+mj-lt"/>
            </a:endParaRPr>
          </a:p>
          <a:p>
            <a:pPr algn="just"/>
            <a:r>
              <a:rPr lang="ru-RU" sz="1700" b="1" i="1" dirty="0" smtClean="0">
                <a:solidFill>
                  <a:srgbClr val="7030A0"/>
                </a:solidFill>
                <a:latin typeface="+mj-lt"/>
              </a:rPr>
              <a:t>	</a:t>
            </a:r>
          </a:p>
          <a:p>
            <a:endParaRPr lang="ru-RU" dirty="0"/>
          </a:p>
        </p:txBody>
      </p:sp>
      <p:pic>
        <p:nvPicPr>
          <p:cNvPr id="5" name="Picture 2" descr="C:\Users\Ngeorgievna\Desktop\iStock_000016250546Small.jpg"/>
          <p:cNvPicPr>
            <a:picLocks noChangeAspect="1" noChangeArrowheads="1"/>
          </p:cNvPicPr>
          <p:nvPr/>
        </p:nvPicPr>
        <p:blipFill>
          <a:blip r:embed="rId3" cstate="print"/>
          <a:srcRect/>
          <a:stretch>
            <a:fillRect/>
          </a:stretch>
        </p:blipFill>
        <p:spPr bwMode="auto">
          <a:xfrm>
            <a:off x="1331640" y="3429000"/>
            <a:ext cx="3242208" cy="2158156"/>
          </a:xfrm>
          <a:prstGeom prst="rect">
            <a:avLst/>
          </a:prstGeom>
          <a:noFill/>
        </p:spPr>
      </p:pic>
      <p:pic>
        <p:nvPicPr>
          <p:cNvPr id="2050" name="Picture 2" descr="C:\Users\Ngeorgievna\Desktop\7Ktp9QM338Y.jpg"/>
          <p:cNvPicPr>
            <a:picLocks noChangeAspect="1" noChangeArrowheads="1"/>
          </p:cNvPicPr>
          <p:nvPr/>
        </p:nvPicPr>
        <p:blipFill>
          <a:blip r:embed="rId4" cstate="print"/>
          <a:srcRect/>
          <a:stretch>
            <a:fillRect/>
          </a:stretch>
        </p:blipFill>
        <p:spPr bwMode="auto">
          <a:xfrm>
            <a:off x="5004048" y="2276872"/>
            <a:ext cx="3168352" cy="21770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a:off x="1403648" y="1268760"/>
            <a:ext cx="6768752" cy="4536504"/>
          </a:xfrm>
        </p:spPr>
        <p:txBody>
          <a:bodyPr>
            <a:normAutofit fontScale="90000"/>
          </a:bodyPr>
          <a:lstStyle/>
          <a:p>
            <a:pPr algn="just"/>
            <a:r>
              <a:rPr lang="ru-RU" sz="1800" spc="0" dirty="0" smtClean="0">
                <a:ln>
                  <a:noFill/>
                </a:ln>
                <a:solidFill>
                  <a:schemeClr val="tx1"/>
                </a:solidFill>
                <a:effectLst/>
              </a:rPr>
              <a:t>	</a:t>
            </a:r>
            <a:br>
              <a:rPr lang="ru-RU" sz="1800" spc="0" dirty="0" smtClean="0">
                <a:ln>
                  <a:noFill/>
                </a:ln>
                <a:solidFill>
                  <a:schemeClr val="tx1"/>
                </a:solidFill>
                <a:effectLst/>
              </a:rPr>
            </a:br>
            <a:r>
              <a:rPr lang="ru-RU" sz="1800" spc="0" dirty="0" smtClean="0">
                <a:ln>
                  <a:noFill/>
                </a:ln>
                <a:solidFill>
                  <a:schemeClr val="tx1"/>
                </a:solidFill>
                <a:effectLst/>
              </a:rPr>
              <a:t>	</a:t>
            </a:r>
            <a:r>
              <a:rPr lang="ru-RU" sz="2000" b="1" i="1" spc="0" dirty="0" smtClean="0">
                <a:ln>
                  <a:noFill/>
                </a:ln>
                <a:solidFill>
                  <a:srgbClr val="7030A0"/>
                </a:solidFill>
                <a:effectLst/>
              </a:rPr>
              <a:t>В 1878 году были открыты Высшие женские курсы — частное учебное заведение в Петербурге. Директором курсов был назначен известный ученый-историк Константин Николаевич Бестужев-Рюмин. По имени первого директора Высшие женские курсы получили название </a:t>
            </a:r>
            <a:r>
              <a:rPr lang="ru-RU" sz="2000" b="1" i="1" spc="0" dirty="0" err="1" smtClean="0">
                <a:ln>
                  <a:noFill/>
                </a:ln>
                <a:solidFill>
                  <a:srgbClr val="7030A0"/>
                </a:solidFill>
                <a:effectLst/>
              </a:rPr>
              <a:t>Бестужевских</a:t>
            </a:r>
            <a:r>
              <a:rPr lang="ru-RU" sz="2000" b="1" i="1" spc="0" dirty="0" smtClean="0">
                <a:ln>
                  <a:noFill/>
                </a:ln>
                <a:solidFill>
                  <a:srgbClr val="7030A0"/>
                </a:solidFill>
                <a:effectLst/>
              </a:rPr>
              <a:t>. На курсы принимались девушки не моложе 21 года. 	Обучение проходило на трех факультетах (историко-филологическом, юридическом и физико-математическом) и продолжалось четыре года. Обучение было платным.</a:t>
            </a:r>
            <a:br>
              <a:rPr lang="ru-RU" sz="2000" b="1" i="1" spc="0" dirty="0" smtClean="0">
                <a:ln>
                  <a:noFill/>
                </a:ln>
                <a:solidFill>
                  <a:srgbClr val="7030A0"/>
                </a:solidFill>
                <a:effectLst/>
              </a:rPr>
            </a:br>
            <a:r>
              <a:rPr lang="ru-RU" sz="2000" b="1" i="1" spc="0" dirty="0" smtClean="0">
                <a:ln>
                  <a:noFill/>
                </a:ln>
                <a:solidFill>
                  <a:srgbClr val="7030A0"/>
                </a:solidFill>
                <a:effectLst/>
              </a:rPr>
              <a:t>	Студенткам физико-математического отделения читали лекции по математике, физике, химии, ботанике, зоологии, минералогии, кристаллографии, физической географии.</a:t>
            </a:r>
            <a:br>
              <a:rPr lang="ru-RU" sz="2000" b="1" i="1" spc="0" dirty="0" smtClean="0">
                <a:ln>
                  <a:noFill/>
                </a:ln>
                <a:solidFill>
                  <a:srgbClr val="7030A0"/>
                </a:solidFill>
                <a:effectLst/>
              </a:rPr>
            </a:br>
            <a:r>
              <a:rPr lang="ru-RU" sz="2000" b="1" i="1" spc="0" dirty="0" smtClean="0">
                <a:ln>
                  <a:noFill/>
                </a:ln>
                <a:solidFill>
                  <a:srgbClr val="7030A0"/>
                </a:solidFill>
                <a:effectLst/>
              </a:rPr>
              <a:t/>
            </a:r>
            <a:br>
              <a:rPr lang="ru-RU" sz="2000" b="1" i="1" spc="0" dirty="0" smtClean="0">
                <a:ln>
                  <a:noFill/>
                </a:ln>
                <a:solidFill>
                  <a:srgbClr val="7030A0"/>
                </a:solidFill>
                <a:effectLst/>
              </a:rPr>
            </a:br>
            <a:endParaRPr lang="ru-RU" sz="1800" spc="0" dirty="0">
              <a:ln>
                <a:noFill/>
              </a:ln>
              <a:solidFill>
                <a:srgbClr val="7030A0"/>
              </a:solidFill>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1403648" y="1052736"/>
            <a:ext cx="6768752" cy="5499328"/>
          </a:xfrm>
          <a:prstGeom prst="rect">
            <a:avLst/>
          </a:prstGeom>
        </p:spPr>
        <p:txBody>
          <a:bodyPr wrap="square">
            <a:spAutoFit/>
          </a:bodyPr>
          <a:lstStyle/>
          <a:p>
            <a:pPr algn="just"/>
            <a:r>
              <a:rPr lang="ru-RU" b="1" i="1" dirty="0" smtClean="0">
                <a:solidFill>
                  <a:srgbClr val="7030A0"/>
                </a:solidFill>
              </a:rPr>
              <a:t>	</a:t>
            </a:r>
            <a:r>
              <a:rPr lang="ru-RU" b="1" i="1" dirty="0" smtClean="0">
                <a:solidFill>
                  <a:srgbClr val="7030A0"/>
                </a:solidFill>
                <a:latin typeface="Arial" pitchFamily="34" charset="0"/>
                <a:cs typeface="Arial" pitchFamily="34" charset="0"/>
              </a:rPr>
              <a:t>Окончившие Высшие женские курсы получали право преподавать в женских средних учебных заведениях и младших классах мужских учебных заведений. Закончилась история этого уникального учебного заведения в 1918 году, когда его закрыли большевики. Многие «</a:t>
            </a:r>
            <a:r>
              <a:rPr lang="ru-RU" b="1" i="1" dirty="0" err="1" smtClean="0">
                <a:solidFill>
                  <a:srgbClr val="7030A0"/>
                </a:solidFill>
                <a:latin typeface="Arial" pitchFamily="34" charset="0"/>
                <a:cs typeface="Arial" pitchFamily="34" charset="0"/>
              </a:rPr>
              <a:t>бестужевки</a:t>
            </a:r>
            <a:r>
              <a:rPr lang="ru-RU" b="1" i="1" dirty="0" smtClean="0">
                <a:solidFill>
                  <a:srgbClr val="7030A0"/>
                </a:solidFill>
                <a:latin typeface="Arial" pitchFamily="34" charset="0"/>
                <a:cs typeface="Arial" pitchFamily="34" charset="0"/>
              </a:rPr>
              <a:t>» оставили значительный след в науке, литературе и общественной жизни России.</a:t>
            </a:r>
          </a:p>
          <a:p>
            <a:pPr algn="just"/>
            <a:r>
              <a:rPr lang="ru-RU" b="1" i="1" dirty="0" smtClean="0">
                <a:solidFill>
                  <a:srgbClr val="7030A0"/>
                </a:solidFill>
                <a:latin typeface="Arial" pitchFamily="34" charset="0"/>
                <a:cs typeface="Arial" pitchFamily="34" charset="0"/>
              </a:rPr>
              <a:t>	Мир науки всегда был мужским, попасть в него женщине было крайне сложно: из-за дискриминации, запретов на получение высшего образования, финансовых сложностей, традиционных обязанностей (деторождения) и многих других причин. 	Сейчас  вы  познакомитесь  с  биографиями      выдающихся  женщин-ученых, которым удалось сломать стереотипы и донести свои открытия и изобретения до всего мира.</a:t>
            </a:r>
          </a:p>
          <a:p>
            <a:pPr algn="just"/>
            <a:r>
              <a:rPr lang="ru-RU" b="1" i="1" dirty="0" smtClean="0"/>
              <a:t/>
            </a:r>
            <a:br>
              <a:rPr lang="ru-RU" b="1" i="1" dirty="0" smtClean="0"/>
            </a:b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flipV="1">
            <a:off x="457200" y="0"/>
            <a:ext cx="8229600" cy="152400"/>
          </a:xfrm>
        </p:spPr>
        <p:txBody>
          <a:bodyPr>
            <a:normAutofit fontScale="90000"/>
          </a:bodyPr>
          <a:lstStyle/>
          <a:p>
            <a:endParaRPr lang="ru-RU" dirty="0"/>
          </a:p>
        </p:txBody>
      </p:sp>
      <p:sp>
        <p:nvSpPr>
          <p:cNvPr id="5" name="Прямоугольник 4"/>
          <p:cNvSpPr/>
          <p:nvPr/>
        </p:nvSpPr>
        <p:spPr>
          <a:xfrm>
            <a:off x="4932040" y="908720"/>
            <a:ext cx="3240360" cy="1231106"/>
          </a:xfrm>
          <a:prstGeom prst="rect">
            <a:avLst/>
          </a:prstGeom>
        </p:spPr>
        <p:txBody>
          <a:bodyPr wrap="square">
            <a:spAutoFit/>
          </a:bodyPr>
          <a:lstStyle/>
          <a:p>
            <a:pPr algn="just"/>
            <a:r>
              <a:rPr lang="ru-RU" b="1" i="1" dirty="0" smtClean="0">
                <a:solidFill>
                  <a:srgbClr val="7030A0"/>
                </a:solidFill>
              </a:rPr>
              <a:t>	</a:t>
            </a:r>
            <a:r>
              <a:rPr lang="ru-RU" b="1" dirty="0" smtClean="0"/>
              <a:t> </a:t>
            </a:r>
            <a:r>
              <a:rPr lang="ru-RU" sz="1900" b="1" i="1" dirty="0" smtClean="0">
                <a:solidFill>
                  <a:schemeClr val="accent5">
                    <a:lumMod val="50000"/>
                  </a:schemeClr>
                </a:solidFill>
                <a:latin typeface="Arial" pitchFamily="34" charset="0"/>
                <a:cs typeface="Arial" pitchFamily="34" charset="0"/>
              </a:rPr>
              <a:t>Софья Васильевна Ковалевская</a:t>
            </a:r>
            <a:endParaRPr lang="ru-RU" sz="1900" i="1" dirty="0" smtClean="0">
              <a:solidFill>
                <a:schemeClr val="accent5">
                  <a:lumMod val="50000"/>
                </a:schemeClr>
              </a:solidFill>
              <a:latin typeface="Arial" pitchFamily="34" charset="0"/>
              <a:cs typeface="Arial" pitchFamily="34" charset="0"/>
            </a:endParaRPr>
          </a:p>
          <a:p>
            <a:pPr algn="just"/>
            <a:r>
              <a:rPr lang="ru-RU" b="1" i="1" dirty="0" smtClean="0"/>
              <a:t/>
            </a:r>
            <a:br>
              <a:rPr lang="ru-RU" b="1" i="1" dirty="0" smtClean="0"/>
            </a:br>
            <a:endParaRPr lang="ru-RU" dirty="0"/>
          </a:p>
        </p:txBody>
      </p:sp>
      <p:sp>
        <p:nvSpPr>
          <p:cNvPr id="7" name="TextBox 6"/>
          <p:cNvSpPr txBox="1"/>
          <p:nvPr/>
        </p:nvSpPr>
        <p:spPr>
          <a:xfrm>
            <a:off x="4572000" y="1772816"/>
            <a:ext cx="3600400" cy="1677382"/>
          </a:xfrm>
          <a:prstGeom prst="rect">
            <a:avLst/>
          </a:prstGeom>
          <a:noFill/>
        </p:spPr>
        <p:txBody>
          <a:bodyPr wrap="square" rtlCol="0">
            <a:spAutoFit/>
          </a:bodyPr>
          <a:lstStyle/>
          <a:p>
            <a:pPr algn="just"/>
            <a:r>
              <a:rPr lang="ru-RU" sz="1700" b="1" i="1" dirty="0" smtClean="0">
                <a:solidFill>
                  <a:srgbClr val="7030A0"/>
                </a:solidFill>
                <a:latin typeface="Arial" pitchFamily="34" charset="0"/>
                <a:cs typeface="Arial" pitchFamily="34" charset="0"/>
              </a:rPr>
              <a:t>Первая в мире женщина, ставшая профессором математики.  В 1869 году она начала обучение в Гейдельбергском</a:t>
            </a:r>
          </a:p>
          <a:p>
            <a:endParaRPr lang="ru-RU" dirty="0"/>
          </a:p>
        </p:txBody>
      </p:sp>
      <p:sp>
        <p:nvSpPr>
          <p:cNvPr id="8" name="TextBox 7"/>
          <p:cNvSpPr txBox="1"/>
          <p:nvPr/>
        </p:nvSpPr>
        <p:spPr>
          <a:xfrm>
            <a:off x="1403648" y="3140968"/>
            <a:ext cx="6768752" cy="3231654"/>
          </a:xfrm>
          <a:prstGeom prst="rect">
            <a:avLst/>
          </a:prstGeom>
          <a:noFill/>
        </p:spPr>
        <p:txBody>
          <a:bodyPr wrap="square" rtlCol="0">
            <a:spAutoFit/>
          </a:bodyPr>
          <a:lstStyle/>
          <a:p>
            <a:pPr algn="just"/>
            <a:r>
              <a:rPr lang="ru-RU" sz="1700" b="1" i="1" dirty="0" smtClean="0">
                <a:solidFill>
                  <a:srgbClr val="7030A0"/>
                </a:solidFill>
                <a:latin typeface="Arial" pitchFamily="34" charset="0"/>
                <a:cs typeface="Arial" pitchFamily="34" charset="0"/>
              </a:rPr>
              <a:t>университете, а в 1874 году окончила Берлинский университет. В том же году защитила диссертацию «К теории дифференциальных уравнений в частных производных» и получила степень доктора философии. В 1888 году Парижская академия наук наградила С.В.Ковалевскую за открытие третьего классического случая разрешимости задачи о вращении твердого тела вокруг неподвижной точки. Вторая работа на ту же тему в 1889 году была отмечена премией Шведской академии наук, и Ковалевская была избрана членом-корреспондентом на физико-математическом отделении Российской академии наук.</a:t>
            </a:r>
            <a:endParaRPr lang="ru-RU" sz="1700" dirty="0"/>
          </a:p>
        </p:txBody>
      </p:sp>
      <p:pic>
        <p:nvPicPr>
          <p:cNvPr id="1026" name="Picture 2" descr="https://avatars.mds.yandex.net/get-entity_search/2115661/992963906/S600xU_2x"/>
          <p:cNvPicPr>
            <a:picLocks noChangeAspect="1" noChangeArrowheads="1"/>
          </p:cNvPicPr>
          <p:nvPr/>
        </p:nvPicPr>
        <p:blipFill>
          <a:blip r:embed="rId3" cstate="print"/>
          <a:srcRect/>
          <a:stretch>
            <a:fillRect/>
          </a:stretch>
        </p:blipFill>
        <p:spPr bwMode="auto">
          <a:xfrm>
            <a:off x="1403648" y="1052736"/>
            <a:ext cx="3132348" cy="208823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flipV="1">
            <a:off x="457200" y="0"/>
            <a:ext cx="8229600" cy="152400"/>
          </a:xfrm>
        </p:spPr>
        <p:txBody>
          <a:bodyPr>
            <a:normAutofit fontScale="90000"/>
          </a:bodyPr>
          <a:lstStyle/>
          <a:p>
            <a:endParaRPr lang="ru-RU" dirty="0"/>
          </a:p>
        </p:txBody>
      </p:sp>
      <p:sp>
        <p:nvSpPr>
          <p:cNvPr id="5" name="Прямоугольник 4"/>
          <p:cNvSpPr/>
          <p:nvPr/>
        </p:nvSpPr>
        <p:spPr>
          <a:xfrm>
            <a:off x="5220072" y="908720"/>
            <a:ext cx="2952328" cy="1231106"/>
          </a:xfrm>
          <a:prstGeom prst="rect">
            <a:avLst/>
          </a:prstGeom>
        </p:spPr>
        <p:txBody>
          <a:bodyPr wrap="square">
            <a:spAutoFit/>
          </a:bodyPr>
          <a:lstStyle/>
          <a:p>
            <a:pPr algn="just"/>
            <a:r>
              <a:rPr lang="ru-RU" b="1" i="1" dirty="0" smtClean="0">
                <a:solidFill>
                  <a:srgbClr val="7030A0"/>
                </a:solidFill>
              </a:rPr>
              <a:t>             </a:t>
            </a:r>
            <a:r>
              <a:rPr lang="ru-RU" sz="1900" b="1" i="1" dirty="0" smtClean="0">
                <a:solidFill>
                  <a:schemeClr val="accent5">
                    <a:lumMod val="50000"/>
                  </a:schemeClr>
                </a:solidFill>
                <a:latin typeface="Arial" pitchFamily="34" charset="0"/>
                <a:cs typeface="Arial" pitchFamily="34" charset="0"/>
              </a:rPr>
              <a:t>Мария Склодовская-Кюри</a:t>
            </a:r>
            <a:endParaRPr lang="ru-RU" sz="1900" i="1" dirty="0" smtClean="0">
              <a:solidFill>
                <a:schemeClr val="accent5">
                  <a:lumMod val="50000"/>
                </a:schemeClr>
              </a:solidFill>
              <a:latin typeface="Arial" pitchFamily="34" charset="0"/>
              <a:cs typeface="Arial" pitchFamily="34" charset="0"/>
            </a:endParaRPr>
          </a:p>
          <a:p>
            <a:pPr algn="just"/>
            <a:r>
              <a:rPr lang="ru-RU" b="1" i="1" dirty="0" smtClean="0"/>
              <a:t/>
            </a:r>
            <a:br>
              <a:rPr lang="ru-RU" b="1" i="1" dirty="0" smtClean="0"/>
            </a:br>
            <a:endParaRPr lang="ru-RU" dirty="0"/>
          </a:p>
        </p:txBody>
      </p:sp>
      <p:pic>
        <p:nvPicPr>
          <p:cNvPr id="6" name="Рисунок 5" descr="http://belinckij23.blogs.donlib.ru/wp-content/uploads/sites/44/2022/02/kuri3-800x534.jpg"/>
          <p:cNvPicPr/>
          <p:nvPr/>
        </p:nvPicPr>
        <p:blipFill>
          <a:blip r:embed="rId3" cstate="print"/>
          <a:srcRect/>
          <a:stretch>
            <a:fillRect/>
          </a:stretch>
        </p:blipFill>
        <p:spPr bwMode="auto">
          <a:xfrm>
            <a:off x="1547664" y="1052736"/>
            <a:ext cx="2808312" cy="2088232"/>
          </a:xfrm>
          <a:prstGeom prst="rect">
            <a:avLst/>
          </a:prstGeom>
          <a:noFill/>
          <a:ln w="9525">
            <a:noFill/>
            <a:miter lim="800000"/>
            <a:headEnd/>
            <a:tailEnd/>
          </a:ln>
        </p:spPr>
      </p:pic>
      <p:sp>
        <p:nvSpPr>
          <p:cNvPr id="7" name="TextBox 6"/>
          <p:cNvSpPr txBox="1"/>
          <p:nvPr/>
        </p:nvSpPr>
        <p:spPr>
          <a:xfrm>
            <a:off x="4572000" y="1700808"/>
            <a:ext cx="3600400" cy="1400383"/>
          </a:xfrm>
          <a:prstGeom prst="rect">
            <a:avLst/>
          </a:prstGeom>
          <a:noFill/>
        </p:spPr>
        <p:txBody>
          <a:bodyPr wrap="square" rtlCol="0">
            <a:spAutoFit/>
          </a:bodyPr>
          <a:lstStyle/>
          <a:p>
            <a:pPr algn="just"/>
            <a:r>
              <a:rPr lang="ru-RU" sz="1700" b="1" i="1" dirty="0" smtClean="0">
                <a:solidFill>
                  <a:srgbClr val="7030A0"/>
                </a:solidFill>
                <a:latin typeface="Arial" pitchFamily="34" charset="0"/>
                <a:cs typeface="Arial" pitchFamily="34" charset="0"/>
              </a:rPr>
              <a:t>Польско-французский физик, химик, педагог и общественный деятель, пионер в области радиологии. </a:t>
            </a:r>
          </a:p>
          <a:p>
            <a:endParaRPr lang="ru-RU" sz="1700" dirty="0"/>
          </a:p>
        </p:txBody>
      </p:sp>
      <p:sp>
        <p:nvSpPr>
          <p:cNvPr id="8" name="TextBox 7"/>
          <p:cNvSpPr txBox="1"/>
          <p:nvPr/>
        </p:nvSpPr>
        <p:spPr>
          <a:xfrm>
            <a:off x="1403648" y="3284984"/>
            <a:ext cx="6768752" cy="2200602"/>
          </a:xfrm>
          <a:prstGeom prst="rect">
            <a:avLst/>
          </a:prstGeom>
          <a:noFill/>
        </p:spPr>
        <p:txBody>
          <a:bodyPr wrap="square" rtlCol="0">
            <a:spAutoFit/>
          </a:bodyPr>
          <a:lstStyle/>
          <a:p>
            <a:pPr algn="just"/>
            <a:r>
              <a:rPr lang="ru-RU" b="1" i="1" dirty="0" smtClean="0">
                <a:solidFill>
                  <a:srgbClr val="7030A0"/>
                </a:solidFill>
                <a:latin typeface="Arial" pitchFamily="34" charset="0"/>
                <a:cs typeface="Arial" pitchFamily="34" charset="0"/>
              </a:rPr>
              <a:t>	</a:t>
            </a:r>
            <a:r>
              <a:rPr lang="ru-RU" sz="1700" b="1" i="1" dirty="0" smtClean="0">
                <a:solidFill>
                  <a:srgbClr val="7030A0"/>
                </a:solidFill>
                <a:latin typeface="Arial" pitchFamily="34" charset="0"/>
                <a:cs typeface="Arial" pitchFamily="34" charset="0"/>
              </a:rPr>
              <a:t>Стала первым обладателем двух Нобелевских премий и единственная женщина обладатель Нобелевской премии в двух различных областях науки — физики в 1903 году «за выдающиеся заслуги в совместных исследованиях явлений радиации» и химии в 1911 году «за открытие элементов радия и полония, выделение радия и изучение природы и соединений этого замечательного элемента».</a:t>
            </a:r>
            <a:endParaRPr lang="ru-RU" sz="1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8195" name="Rectangle 3"/>
          <p:cNvSpPr>
            <a:spLocks noChangeArrowheads="1"/>
          </p:cNvSpPr>
          <p:nvPr/>
        </p:nvSpPr>
        <p:spPr bwMode="auto">
          <a:xfrm>
            <a:off x="1331640" y="1085701"/>
            <a:ext cx="68407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a:t>
            </a:r>
            <a:r>
              <a:rPr kumimoji="0" lang="ru-RU" sz="17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Мария Склодовская родилась в Варшаве. Её детские годы были омрачены ранней потерей одной из сестер и вскоре — матери. Ещё школьницей она отличалась необычайным прилежанием и трудолюбием. Она стремилась выполнить работу самым тщательным образом, не допуская неточностей, часто за счёт сна и регулярного питания. Она занималась настолько интенсивно, что, закончив школу, вынуждена была сделать перерыв для поправки здоровья. Мария стремилась продолжить образование. Однако в Российской империи, в то время включавшей часть Польши вместе с Варшавой, возможности женщин получить высшее научное образование были ограничены.</a:t>
            </a:r>
            <a:endParaRPr kumimoji="0" lang="ru-RU" sz="1700" b="1" i="1" u="none" strike="noStrike" cap="none" normalizeH="0" baseline="0" dirty="0" smtClean="0">
              <a:ln>
                <a:noFill/>
              </a:ln>
              <a:solidFill>
                <a:srgbClr val="7030A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700" b="1" i="1" u="none" strike="noStrike" cap="none" normalizeH="0" baseline="0" dirty="0" smtClean="0">
                <a:ln>
                  <a:noFill/>
                </a:ln>
                <a:solidFill>
                  <a:srgbClr val="7030A0"/>
                </a:solidFill>
                <a:effectLst/>
                <a:latin typeface="Arial" pitchFamily="34" charset="0"/>
                <a:ea typeface="Times New Roman" pitchFamily="18" charset="0"/>
                <a:cs typeface="Arial" pitchFamily="34" charset="0"/>
              </a:rPr>
              <a:t>	Мария проработала несколько лет воспитателем-гувернанткой. В возрасте 24 лет, при поддержке старшей сестры, она смогла поехать в Сорбонну, в Париж, где изучала химию и физику. Мария Склодовская стала первой в истории этого известнейшего университета женщиной-преподавателем.</a:t>
            </a:r>
            <a:endParaRPr kumimoji="0" lang="ru-RU" sz="1700" b="1" i="1"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2" name="Заголовок 1"/>
          <p:cNvSpPr>
            <a:spLocks noGrp="1"/>
          </p:cNvSpPr>
          <p:nvPr>
            <p:ph type="title"/>
          </p:nvPr>
        </p:nvSpPr>
        <p:spPr>
          <a:xfrm flipV="1">
            <a:off x="457200" y="0"/>
            <a:ext cx="8229600" cy="152400"/>
          </a:xfrm>
        </p:spPr>
        <p:txBody>
          <a:bodyPr>
            <a:normAutofit fontScale="90000"/>
          </a:bodyPr>
          <a:lstStyle/>
          <a:p>
            <a:endParaRPr lang="ru-RU" dirty="0"/>
          </a:p>
        </p:txBody>
      </p:sp>
      <p:sp>
        <p:nvSpPr>
          <p:cNvPr id="5" name="Прямоугольник 4"/>
          <p:cNvSpPr/>
          <p:nvPr/>
        </p:nvSpPr>
        <p:spPr>
          <a:xfrm>
            <a:off x="4932040" y="908720"/>
            <a:ext cx="3240360" cy="1231106"/>
          </a:xfrm>
          <a:prstGeom prst="rect">
            <a:avLst/>
          </a:prstGeom>
        </p:spPr>
        <p:txBody>
          <a:bodyPr wrap="square">
            <a:spAutoFit/>
          </a:bodyPr>
          <a:lstStyle/>
          <a:p>
            <a:pPr algn="just"/>
            <a:r>
              <a:rPr lang="ru-RU" b="1" i="1" dirty="0" smtClean="0">
                <a:solidFill>
                  <a:srgbClr val="7030A0"/>
                </a:solidFill>
              </a:rPr>
              <a:t>	</a:t>
            </a:r>
            <a:r>
              <a:rPr lang="ru-RU" b="1" dirty="0" smtClean="0"/>
              <a:t> </a:t>
            </a:r>
            <a:r>
              <a:rPr lang="ru-RU" sz="1900" b="1" i="1" dirty="0" smtClean="0">
                <a:solidFill>
                  <a:schemeClr val="accent5">
                    <a:lumMod val="50000"/>
                  </a:schemeClr>
                </a:solidFill>
                <a:latin typeface="Arial" pitchFamily="34" charset="0"/>
                <a:cs typeface="Arial" pitchFamily="34" charset="0"/>
              </a:rPr>
              <a:t>Ирен </a:t>
            </a:r>
          </a:p>
          <a:p>
            <a:pPr algn="just"/>
            <a:r>
              <a:rPr lang="ru-RU" sz="1900" b="1" i="1" dirty="0" smtClean="0">
                <a:solidFill>
                  <a:schemeClr val="accent5">
                    <a:lumMod val="50000"/>
                  </a:schemeClr>
                </a:solidFill>
                <a:latin typeface="Arial" pitchFamily="34" charset="0"/>
                <a:cs typeface="Arial" pitchFamily="34" charset="0"/>
              </a:rPr>
              <a:t>      </a:t>
            </a:r>
            <a:r>
              <a:rPr lang="ru-RU" sz="1900" b="1" i="1" dirty="0" err="1" smtClean="0">
                <a:solidFill>
                  <a:schemeClr val="accent5">
                    <a:lumMod val="50000"/>
                  </a:schemeClr>
                </a:solidFill>
                <a:latin typeface="Arial" pitchFamily="34" charset="0"/>
                <a:cs typeface="Arial" pitchFamily="34" charset="0"/>
              </a:rPr>
              <a:t>Жолио-Кюри</a:t>
            </a:r>
            <a:endParaRPr lang="ru-RU" sz="1900" i="1" dirty="0" smtClean="0">
              <a:solidFill>
                <a:schemeClr val="accent5">
                  <a:lumMod val="50000"/>
                </a:schemeClr>
              </a:solidFill>
              <a:latin typeface="Arial" pitchFamily="34" charset="0"/>
              <a:cs typeface="Arial" pitchFamily="34" charset="0"/>
            </a:endParaRPr>
          </a:p>
          <a:p>
            <a:pPr algn="just"/>
            <a:r>
              <a:rPr lang="ru-RU" b="1" i="1" dirty="0" smtClean="0"/>
              <a:t/>
            </a:r>
            <a:br>
              <a:rPr lang="ru-RU" b="1" i="1" dirty="0" smtClean="0"/>
            </a:br>
            <a:endParaRPr lang="ru-RU" dirty="0"/>
          </a:p>
        </p:txBody>
      </p:sp>
      <p:sp>
        <p:nvSpPr>
          <p:cNvPr id="7" name="TextBox 6"/>
          <p:cNvSpPr txBox="1"/>
          <p:nvPr/>
        </p:nvSpPr>
        <p:spPr>
          <a:xfrm>
            <a:off x="4067944" y="1772816"/>
            <a:ext cx="4104456" cy="1677382"/>
          </a:xfrm>
          <a:prstGeom prst="rect">
            <a:avLst/>
          </a:prstGeom>
          <a:noFill/>
        </p:spPr>
        <p:txBody>
          <a:bodyPr wrap="square" rtlCol="0">
            <a:spAutoFit/>
          </a:bodyPr>
          <a:lstStyle/>
          <a:p>
            <a:pPr algn="just"/>
            <a:r>
              <a:rPr lang="ru-RU" sz="1700" b="1" i="1" dirty="0" smtClean="0">
                <a:solidFill>
                  <a:srgbClr val="7030A0"/>
                </a:solidFill>
                <a:latin typeface="Arial" pitchFamily="34" charset="0"/>
                <a:cs typeface="Arial" pitchFamily="34" charset="0"/>
              </a:rPr>
              <a:t>              </a:t>
            </a:r>
            <a:r>
              <a:rPr lang="ru-RU" sz="1700" b="1" i="1" dirty="0" smtClean="0">
                <a:solidFill>
                  <a:srgbClr val="7030A0"/>
                </a:solidFill>
                <a:latin typeface="+mj-lt"/>
              </a:rPr>
              <a:t>Дочь известных французских ученых Пьера и Марии Кюри-Склодовской, Ирен </a:t>
            </a:r>
            <a:r>
              <a:rPr lang="ru-RU" sz="1700" b="1" i="1" dirty="0" err="1" smtClean="0">
                <a:solidFill>
                  <a:srgbClr val="7030A0"/>
                </a:solidFill>
                <a:latin typeface="+mj-lt"/>
              </a:rPr>
              <a:t>Жолио-Кюри</a:t>
            </a:r>
            <a:r>
              <a:rPr lang="ru-RU" sz="1700" b="1" i="1" dirty="0" smtClean="0">
                <a:solidFill>
                  <a:srgbClr val="7030A0"/>
                </a:solidFill>
                <a:latin typeface="+mj-lt"/>
              </a:rPr>
              <a:t>, пошла по стопам родителей</a:t>
            </a:r>
            <a:r>
              <a:rPr lang="ru-RU" sz="1600" b="1" i="1" dirty="0" smtClean="0">
                <a:solidFill>
                  <a:srgbClr val="7030A0"/>
                </a:solidFill>
              </a:rPr>
              <a:t>. </a:t>
            </a:r>
            <a:endParaRPr lang="ru-RU" sz="1700" b="1" i="1" dirty="0" smtClean="0">
              <a:solidFill>
                <a:srgbClr val="7030A0"/>
              </a:solidFill>
              <a:latin typeface="Arial" pitchFamily="34" charset="0"/>
              <a:cs typeface="Arial" pitchFamily="34" charset="0"/>
            </a:endParaRPr>
          </a:p>
          <a:p>
            <a:endParaRPr lang="ru-RU" dirty="0"/>
          </a:p>
        </p:txBody>
      </p:sp>
      <p:sp>
        <p:nvSpPr>
          <p:cNvPr id="8" name="TextBox 7"/>
          <p:cNvSpPr txBox="1"/>
          <p:nvPr/>
        </p:nvSpPr>
        <p:spPr>
          <a:xfrm>
            <a:off x="1403648" y="3140968"/>
            <a:ext cx="6768752" cy="3539430"/>
          </a:xfrm>
          <a:prstGeom prst="rect">
            <a:avLst/>
          </a:prstGeom>
          <a:noFill/>
        </p:spPr>
        <p:txBody>
          <a:bodyPr wrap="square" rtlCol="0">
            <a:spAutoFit/>
          </a:bodyPr>
          <a:lstStyle/>
          <a:p>
            <a:pPr algn="just"/>
            <a:r>
              <a:rPr lang="ru-RU" sz="1600" dirty="0" smtClean="0"/>
              <a:t>	</a:t>
            </a:r>
            <a:r>
              <a:rPr lang="ru-RU" sz="1700" b="1" i="1" dirty="0" smtClean="0">
                <a:solidFill>
                  <a:srgbClr val="7030A0"/>
                </a:solidFill>
                <a:latin typeface="+mj-lt"/>
              </a:rPr>
              <a:t>На протяжении всей своей жизни она осталась верна радиохимии. Ее исследования были посвящены вопросам касательно новой науки – ядерной химии. Она стала автором более 50 научных трудов, которые пользовались широкой известностью во Франции и других странах. Свою Нобелевскую премию, также связанную с изучением радиоактивности, Ирен, как и ее выдающаяся мать, разделила с мужем Фредериком.</a:t>
            </a:r>
          </a:p>
          <a:p>
            <a:pPr algn="just"/>
            <a:r>
              <a:rPr lang="ru-RU" sz="1700" b="1" i="1" dirty="0" smtClean="0">
                <a:solidFill>
                  <a:srgbClr val="7030A0"/>
                </a:solidFill>
                <a:latin typeface="+mj-lt"/>
              </a:rPr>
              <a:t>	До самой своей смерти Ирен занималась также и социальными проблемами, для нее был важен вопрос интеллектуального развития женщин.</a:t>
            </a:r>
          </a:p>
          <a:p>
            <a:pPr algn="just"/>
            <a:endParaRPr lang="ru-RU" sz="1700" b="1" i="1" dirty="0" smtClean="0">
              <a:solidFill>
                <a:srgbClr val="7030A0"/>
              </a:solidFill>
              <a:latin typeface="+mj-lt"/>
            </a:endParaRPr>
          </a:p>
          <a:p>
            <a:pPr algn="just"/>
            <a:endParaRPr lang="ru-RU" sz="1700" dirty="0"/>
          </a:p>
        </p:txBody>
      </p:sp>
      <p:pic>
        <p:nvPicPr>
          <p:cNvPr id="9" name="Рисунок 8" descr="http://belinckij23.blogs.donlib.ru/wp-content/uploads/sites/44/2022/02/486180-599x600.jpg"/>
          <p:cNvPicPr/>
          <p:nvPr/>
        </p:nvPicPr>
        <p:blipFill>
          <a:blip r:embed="rId3" cstate="print"/>
          <a:srcRect/>
          <a:stretch>
            <a:fillRect/>
          </a:stretch>
        </p:blipFill>
        <p:spPr bwMode="auto">
          <a:xfrm>
            <a:off x="1475656" y="980728"/>
            <a:ext cx="2304256" cy="2025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rostim.com/wp-content/uploads/2021/03/image031-34-scaled.jpg"/>
          <p:cNvPicPr>
            <a:picLocks noGrp="1"/>
          </p:cNvPicPr>
          <p:nvPr>
            <p:ph idx="1"/>
          </p:nvPr>
        </p:nvPicPr>
        <p:blipFill>
          <a:blip r:embed="rId2" cstate="print"/>
          <a:srcRect/>
          <a:stretch>
            <a:fillRect/>
          </a:stretch>
        </p:blipFill>
        <p:spPr bwMode="auto">
          <a:xfrm>
            <a:off x="0" y="1"/>
            <a:ext cx="9144000" cy="6857999"/>
          </a:xfrm>
          <a:prstGeom prst="rect">
            <a:avLst/>
          </a:prstGeom>
          <a:noFill/>
          <a:ln w="9525">
            <a:noFill/>
            <a:miter lim="800000"/>
            <a:headEnd/>
            <a:tailEnd/>
          </a:ln>
        </p:spPr>
      </p:pic>
      <p:sp>
        <p:nvSpPr>
          <p:cNvPr id="2" name="Заголовок 1"/>
          <p:cNvSpPr>
            <a:spLocks noGrp="1"/>
          </p:cNvSpPr>
          <p:nvPr>
            <p:ph type="title"/>
          </p:nvPr>
        </p:nvSpPr>
        <p:spPr>
          <a:xfrm flipV="1">
            <a:off x="457200" y="0"/>
            <a:ext cx="8229600" cy="152400"/>
          </a:xfrm>
        </p:spPr>
        <p:txBody>
          <a:bodyPr>
            <a:normAutofit fontScale="90000"/>
          </a:bodyPr>
          <a:lstStyle/>
          <a:p>
            <a:endParaRPr lang="ru-RU" dirty="0"/>
          </a:p>
        </p:txBody>
      </p:sp>
      <p:sp>
        <p:nvSpPr>
          <p:cNvPr id="5" name="Прямоугольник 4"/>
          <p:cNvSpPr/>
          <p:nvPr/>
        </p:nvSpPr>
        <p:spPr>
          <a:xfrm>
            <a:off x="3059832" y="764704"/>
            <a:ext cx="2808312" cy="1231106"/>
          </a:xfrm>
          <a:prstGeom prst="rect">
            <a:avLst/>
          </a:prstGeom>
        </p:spPr>
        <p:txBody>
          <a:bodyPr wrap="square">
            <a:spAutoFit/>
          </a:bodyPr>
          <a:lstStyle/>
          <a:p>
            <a:pPr algn="just"/>
            <a:r>
              <a:rPr lang="ru-RU" b="1" dirty="0" smtClean="0">
                <a:solidFill>
                  <a:schemeClr val="accent5">
                    <a:lumMod val="50000"/>
                  </a:schemeClr>
                </a:solidFill>
              </a:rPr>
              <a:t>                   </a:t>
            </a:r>
            <a:r>
              <a:rPr lang="ru-RU" sz="1900" b="1" i="1" dirty="0" smtClean="0">
                <a:solidFill>
                  <a:schemeClr val="accent5">
                    <a:lumMod val="50000"/>
                  </a:schemeClr>
                </a:solidFill>
                <a:latin typeface="+mj-lt"/>
              </a:rPr>
              <a:t>Анна</a:t>
            </a:r>
            <a:r>
              <a:rPr lang="ru-RU" sz="1900" b="1" i="1" dirty="0" smtClean="0">
                <a:solidFill>
                  <a:schemeClr val="accent5">
                    <a:lumMod val="50000"/>
                  </a:schemeClr>
                </a:solidFill>
                <a:latin typeface="Arial" pitchFamily="34" charset="0"/>
                <a:cs typeface="Arial" pitchFamily="34" charset="0"/>
              </a:rPr>
              <a:t> </a:t>
            </a:r>
          </a:p>
          <a:p>
            <a:pPr algn="just"/>
            <a:r>
              <a:rPr lang="ru-RU" sz="1900" b="1" i="1" dirty="0" smtClean="0">
                <a:solidFill>
                  <a:schemeClr val="accent5">
                    <a:lumMod val="50000"/>
                  </a:schemeClr>
                </a:solidFill>
                <a:latin typeface="Arial" pitchFamily="34" charset="0"/>
                <a:cs typeface="Arial" pitchFamily="34" charset="0"/>
              </a:rPr>
              <a:t>Фёдоровна   Волкова</a:t>
            </a:r>
            <a:endParaRPr lang="ru-RU" sz="1900" i="1" dirty="0" smtClean="0">
              <a:solidFill>
                <a:schemeClr val="accent5">
                  <a:lumMod val="50000"/>
                </a:schemeClr>
              </a:solidFill>
              <a:latin typeface="Arial" pitchFamily="34" charset="0"/>
              <a:cs typeface="Arial" pitchFamily="34" charset="0"/>
            </a:endParaRPr>
          </a:p>
          <a:p>
            <a:pPr algn="just"/>
            <a:r>
              <a:rPr lang="ru-RU" b="1" i="1" dirty="0" smtClean="0"/>
              <a:t/>
            </a:r>
            <a:br>
              <a:rPr lang="ru-RU" b="1" i="1" dirty="0" smtClean="0"/>
            </a:br>
            <a:endParaRPr lang="ru-RU" dirty="0"/>
          </a:p>
        </p:txBody>
      </p:sp>
      <p:sp>
        <p:nvSpPr>
          <p:cNvPr id="7" name="TextBox 6"/>
          <p:cNvSpPr txBox="1"/>
          <p:nvPr/>
        </p:nvSpPr>
        <p:spPr>
          <a:xfrm>
            <a:off x="1475656" y="1484784"/>
            <a:ext cx="6696744" cy="1677382"/>
          </a:xfrm>
          <a:prstGeom prst="rect">
            <a:avLst/>
          </a:prstGeom>
          <a:noFill/>
        </p:spPr>
        <p:txBody>
          <a:bodyPr wrap="square" rtlCol="0">
            <a:spAutoFit/>
          </a:bodyPr>
          <a:lstStyle/>
          <a:p>
            <a:pPr algn="just"/>
            <a:r>
              <a:rPr lang="ru-RU" sz="1700" b="1" i="1" dirty="0" smtClean="0">
                <a:solidFill>
                  <a:srgbClr val="7030A0"/>
                </a:solidFill>
                <a:latin typeface="Arial" pitchFamily="34" charset="0"/>
                <a:cs typeface="Arial" pitchFamily="34" charset="0"/>
              </a:rPr>
              <a:t>              </a:t>
            </a:r>
            <a:r>
              <a:rPr lang="ru-RU" sz="1700" b="1" i="1" dirty="0" smtClean="0">
                <a:solidFill>
                  <a:srgbClr val="7030A0"/>
                </a:solidFill>
                <a:latin typeface="+mj-lt"/>
              </a:rPr>
              <a:t>Первая в мире женщина, получившая диплом химика (1870), первая в мире женщина, опубликовавшая научную работу по химии, первая женщина — член Русского Химического общества.</a:t>
            </a:r>
          </a:p>
          <a:p>
            <a:pPr algn="just"/>
            <a:endParaRPr lang="ru-RU" sz="1700" b="1" i="1" dirty="0" smtClean="0">
              <a:solidFill>
                <a:srgbClr val="7030A0"/>
              </a:solidFill>
              <a:latin typeface="Arial" pitchFamily="34" charset="0"/>
              <a:cs typeface="Arial" pitchFamily="34" charset="0"/>
            </a:endParaRPr>
          </a:p>
          <a:p>
            <a:endParaRPr lang="ru-RU" dirty="0"/>
          </a:p>
        </p:txBody>
      </p:sp>
      <p:sp>
        <p:nvSpPr>
          <p:cNvPr id="8" name="TextBox 7"/>
          <p:cNvSpPr txBox="1"/>
          <p:nvPr/>
        </p:nvSpPr>
        <p:spPr>
          <a:xfrm>
            <a:off x="1403648" y="2492896"/>
            <a:ext cx="6768752" cy="4801314"/>
          </a:xfrm>
          <a:prstGeom prst="rect">
            <a:avLst/>
          </a:prstGeom>
          <a:noFill/>
        </p:spPr>
        <p:txBody>
          <a:bodyPr wrap="square" rtlCol="0">
            <a:spAutoFit/>
          </a:bodyPr>
          <a:lstStyle/>
          <a:p>
            <a:pPr algn="just"/>
            <a:r>
              <a:rPr lang="ru-RU" sz="1600" dirty="0" smtClean="0"/>
              <a:t>	</a:t>
            </a:r>
            <a:r>
              <a:rPr lang="ru-RU" sz="1700" b="1" i="1" dirty="0" smtClean="0">
                <a:solidFill>
                  <a:srgbClr val="7030A0"/>
                </a:solidFill>
                <a:latin typeface="+mj-lt"/>
              </a:rPr>
              <a:t>А.Ф.Волкова была одним из крупнейших специалистов в области изучения толуол-сульфокислот. Она впервые синтезировала в чистом виде орто-толуолсульфокислоту, получила её хлорангидрид и амид. Впоследствии эти два соединения оказались основными продуктами производства сахарина. Исходя из сульфокислот, она приготовила пара-трикрезолфосфат, который потом стал употребляться как пластификатор в производстве пластмасс. Волкова некоторое время работала в химической лаборатории Лесного института в Петербурге у известного химика и агронома А.Н. Энгельгардта, а с 1870 г — в лаборатории председателя Русского технического общества П.А. Кочубея. В её честь назван кратер Волкова на Венере.</a:t>
            </a:r>
          </a:p>
          <a:p>
            <a:pPr algn="just"/>
            <a:endParaRPr lang="ru-RU" sz="1700" b="1" i="1" dirty="0" smtClean="0">
              <a:solidFill>
                <a:srgbClr val="7030A0"/>
              </a:solidFill>
              <a:latin typeface="+mj-lt"/>
            </a:endParaRPr>
          </a:p>
          <a:p>
            <a:pPr algn="just"/>
            <a:endParaRPr lang="ru-RU" sz="1700" b="1" i="1" dirty="0" smtClean="0">
              <a:solidFill>
                <a:srgbClr val="7030A0"/>
              </a:solidFill>
              <a:latin typeface="+mj-lt"/>
            </a:endParaRPr>
          </a:p>
          <a:p>
            <a:pPr algn="just"/>
            <a:endParaRPr lang="ru-RU" sz="1700" b="1" i="1" dirty="0" smtClean="0">
              <a:solidFill>
                <a:srgbClr val="7030A0"/>
              </a:solidFill>
              <a:latin typeface="+mj-lt"/>
            </a:endParaRPr>
          </a:p>
          <a:p>
            <a:pPr algn="just"/>
            <a:endParaRPr lang="ru-RU" sz="17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897</TotalTime>
  <Words>356</Words>
  <Application>Microsoft Office PowerPoint</Application>
  <PresentationFormat>Экран (4:3)</PresentationFormat>
  <Paragraphs>81</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Женщины в науке</vt:lpstr>
      <vt:lpstr> Всемирный день женщины в науке начал свою жизнь совсем недавно – в декабре 2015 года Генеральная ассамблея ООН приняла резолюцию, в которой 11 февраля было признано «Международным днем женщин и девушек в науке».  В этот день ООН призывает все государства мира, всех людей и организации способствовать равному участию мужчин и женщин в образовании, продвижении науки и других областях, связанных с развитием научных знаний.  Сегодня женщина с высшим образованием — довольно обыденное явление. До середины 19 века в России женщинам доступ к науке и образованию был полностью закрыт. Некоторое время женщинам разрешалось посещать лекции Петербургского университета в качестве вольнослушателей. Однако вскоре эту практику прекратили. </vt:lpstr>
      <vt:lpstr>   В 1878 году были открыты Высшие женские курсы — частное учебное заведение в Петербурге. Директором курсов был назначен известный ученый-историк Константин Николаевич Бестужев-Рюмин. По имени первого директора Высшие женские курсы получили название Бестужевских. На курсы принимались девушки не моложе 21 года.  Обучение проходило на трех факультетах (историко-филологическом, юридическом и физико-математическом) и продолжалось четыре года. Обучение было платным.  Студенткам физико-математического отделения читали лекции по математике, физике, химии, ботанике, зоологии, минералогии, кристаллографии, физической географии.  </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 </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 Г.. Малышева</dc:creator>
  <cp:lastModifiedBy>NGeorgievna</cp:lastModifiedBy>
  <cp:revision>101</cp:revision>
  <dcterms:created xsi:type="dcterms:W3CDTF">2025-01-21T05:00:00Z</dcterms:created>
  <dcterms:modified xsi:type="dcterms:W3CDTF">2025-02-06T02:47:41Z</dcterms:modified>
</cp:coreProperties>
</file>