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4" r:id="rId5"/>
    <p:sldId id="265" r:id="rId6"/>
    <p:sldId id="266" r:id="rId7"/>
    <p:sldId id="259" r:id="rId8"/>
    <p:sldId id="267" r:id="rId9"/>
    <p:sldId id="260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9" autoAdjust="0"/>
  </p:normalViewPr>
  <p:slideViewPr>
    <p:cSldViewPr snapToGrid="0">
      <p:cViewPr varScale="1">
        <p:scale>
          <a:sx n="68" d="100"/>
          <a:sy n="68" d="100"/>
        </p:scale>
        <p:origin x="-79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24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38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36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12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69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96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76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55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93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27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9FBB7-C3B1-4059-9D44-40E4EF72AB1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5383-E2F6-4C3B-9C05-09312DFAD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7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EC80EA-CD4C-2CEA-11C6-B256AEAFC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876" t="-1953"/>
          <a:stretch/>
        </p:blipFill>
        <p:spPr>
          <a:xfrm>
            <a:off x="-69574" y="-148687"/>
            <a:ext cx="6049750" cy="7374616"/>
          </a:xfrm>
          <a:prstGeom prst="rect">
            <a:avLst/>
          </a:prstGeom>
          <a:effectLst>
            <a:glow rad="38100">
              <a:schemeClr val="accent1">
                <a:alpha val="0"/>
              </a:schemeClr>
            </a:glow>
            <a:reflection blurRad="1270000" stA="99000" endPos="65000" dist="50800" dir="5400000" sy="-100000" algn="bl" rotWithShape="0"/>
            <a:softEdge rad="1270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A76A6-F6A1-278A-7391-C540AF61C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4608" y="2001477"/>
            <a:ext cx="7486252" cy="110723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“Сельский оазис”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B24AA4-BE9B-2FB9-CD86-2AB138BC0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1888" y="5157216"/>
            <a:ext cx="6230112" cy="1571575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/>
              <a:t>Студент группы ИТ23-03БГР </a:t>
            </a:r>
            <a:r>
              <a:rPr lang="ru-RU" b="1" dirty="0" smtClean="0"/>
              <a:t>                                    </a:t>
            </a:r>
            <a:r>
              <a:rPr lang="ru-RU" b="1" dirty="0" err="1" smtClean="0"/>
              <a:t>Багишева</a:t>
            </a:r>
            <a:r>
              <a:rPr lang="ru-RU" b="1" dirty="0"/>
              <a:t> </a:t>
            </a:r>
            <a:r>
              <a:rPr lang="ru-RU" b="1" dirty="0" smtClean="0"/>
              <a:t>Виктория </a:t>
            </a:r>
            <a:r>
              <a:rPr lang="ru-RU" b="1" dirty="0"/>
              <a:t>Романовна</a:t>
            </a:r>
          </a:p>
          <a:p>
            <a:pPr algn="l"/>
            <a:r>
              <a:rPr lang="ru-RU" b="1" dirty="0"/>
              <a:t>Научный </a:t>
            </a:r>
            <a:r>
              <a:rPr lang="ru-RU" b="1" dirty="0" smtClean="0"/>
              <a:t>руководитель:  канд. </a:t>
            </a:r>
            <a:r>
              <a:rPr lang="ru-RU" b="1" dirty="0" err="1" smtClean="0"/>
              <a:t>техн</a:t>
            </a:r>
            <a:r>
              <a:rPr lang="ru-RU" b="1" dirty="0" smtClean="0"/>
              <a:t>. наук, доцент                Тимофеева </a:t>
            </a:r>
            <a:r>
              <a:rPr lang="ru-RU" b="1" dirty="0"/>
              <a:t>Анастасия Михайловна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841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417308"/>
            <a:ext cx="6228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Основные финансово-экономические показатели по проекту: </a:t>
            </a:r>
            <a:endParaRPr lang="ru-RU" sz="2400" b="1" dirty="0" smtClean="0"/>
          </a:p>
          <a:p>
            <a:r>
              <a:rPr lang="ru-RU" sz="2400" dirty="0" smtClean="0"/>
              <a:t>Планируемая </a:t>
            </a:r>
            <a:r>
              <a:rPr lang="ru-RU" sz="2400" dirty="0">
                <a:solidFill>
                  <a:prstClr val="black"/>
                </a:solidFill>
              </a:rPr>
              <a:t>прибыль</a:t>
            </a:r>
            <a:r>
              <a:rPr lang="ru-RU" sz="2400" dirty="0" smtClean="0"/>
              <a:t> </a:t>
            </a:r>
            <a:r>
              <a:rPr lang="ru-RU" sz="2400" dirty="0"/>
              <a:t>- 1 500 000 </a:t>
            </a:r>
            <a:r>
              <a:rPr lang="ru-RU" sz="2400" dirty="0" smtClean="0"/>
              <a:t>руб. </a:t>
            </a:r>
            <a:r>
              <a:rPr lang="ru-RU" sz="2400" dirty="0"/>
              <a:t>в </a:t>
            </a:r>
            <a:r>
              <a:rPr lang="ru-RU" sz="2400" dirty="0" smtClean="0"/>
              <a:t>год.                             </a:t>
            </a:r>
          </a:p>
          <a:p>
            <a:r>
              <a:rPr lang="ru-RU" sz="2400" dirty="0" smtClean="0"/>
              <a:t>Срок </a:t>
            </a:r>
            <a:r>
              <a:rPr lang="ru-RU" sz="2400" dirty="0"/>
              <a:t>окупаемости </a:t>
            </a:r>
            <a:r>
              <a:rPr lang="ru-RU" sz="2400" dirty="0" smtClean="0"/>
              <a:t>– 5 </a:t>
            </a:r>
            <a:r>
              <a:rPr lang="ru-RU" sz="2400" dirty="0"/>
              <a:t>лет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Примерное расположение гостиницы</a:t>
            </a:r>
            <a:r>
              <a:rPr lang="ru-RU" sz="2400" dirty="0"/>
              <a:t>: Конный клуб «</a:t>
            </a:r>
            <a:r>
              <a:rPr lang="ru-RU" sz="2400" dirty="0" smtClean="0"/>
              <a:t>Золотая Грива» или другие </a:t>
            </a:r>
            <a:r>
              <a:rPr lang="ru-RU" sz="2400" dirty="0"/>
              <a:t>фермы на территории Красноярского края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B74EAA-02FA-5B13-8E3A-15002EAA6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639" y="1325881"/>
            <a:ext cx="5760721" cy="38404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2789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7ABD55-B29F-5B56-E903-E4C72536E28A}"/>
              </a:ext>
            </a:extLst>
          </p:cNvPr>
          <p:cNvSpPr txBox="1"/>
          <p:nvPr/>
        </p:nvSpPr>
        <p:spPr>
          <a:xfrm>
            <a:off x="137160" y="639782"/>
            <a:ext cx="5943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Финансовые риски:</a:t>
            </a:r>
          </a:p>
          <a:p>
            <a:r>
              <a:rPr lang="ru-RU" sz="1400" dirty="0"/>
              <a:t>   — Высокие затраты на строительство и обслуживание объекта.</a:t>
            </a:r>
          </a:p>
          <a:p>
            <a:r>
              <a:rPr lang="ru-RU" sz="1400" dirty="0"/>
              <a:t>   — Недостаток финансирования.</a:t>
            </a:r>
          </a:p>
          <a:p>
            <a:r>
              <a:rPr lang="ru-RU" sz="1400" dirty="0"/>
              <a:t>   — Падение спроса на услуги гостиницы и фермы.</a:t>
            </a:r>
          </a:p>
          <a:p>
            <a:r>
              <a:rPr lang="ru-RU" sz="1400" dirty="0"/>
              <a:t>   — Рост цен на сырьё и материалы.</a:t>
            </a:r>
          </a:p>
          <a:p>
            <a:endParaRPr lang="ru-RU" sz="1400" dirty="0"/>
          </a:p>
          <a:p>
            <a:r>
              <a:rPr lang="ru-RU" sz="1400" u="sng" dirty="0"/>
              <a:t>Меры нейтрализации:</a:t>
            </a:r>
          </a:p>
          <a:p>
            <a:r>
              <a:rPr lang="ru-RU" sz="1400" dirty="0"/>
              <a:t>— Заключение договора о сотрудничестве с банком для получения кредита на выгодных условиях.</a:t>
            </a:r>
          </a:p>
          <a:p>
            <a:r>
              <a:rPr lang="ru-RU" sz="1400" dirty="0"/>
              <a:t>— Разработка бизнес-плана с учётом возможных рисков и формирование резервного фонда.</a:t>
            </a:r>
          </a:p>
          <a:p>
            <a:r>
              <a:rPr lang="ru-RU" sz="1400" dirty="0"/>
              <a:t>— Анализ рынка и определение целевой аудитории для оптимизации затрат на рекламу.</a:t>
            </a:r>
          </a:p>
          <a:p>
            <a:endParaRPr lang="ru-RU" sz="1400" dirty="0"/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Риски, связанные с экологией:</a:t>
            </a:r>
          </a:p>
          <a:p>
            <a:r>
              <a:rPr lang="ru-RU" sz="1400" dirty="0"/>
              <a:t>   — Возможность загрязнения окружающей среды отходами производства.</a:t>
            </a:r>
          </a:p>
          <a:p>
            <a:r>
              <a:rPr lang="ru-RU" sz="1400" dirty="0"/>
              <a:t>   — Несоблюдение санитарных норм при содержании животных.</a:t>
            </a:r>
          </a:p>
          <a:p>
            <a:r>
              <a:rPr lang="ru-RU" sz="1400" dirty="0"/>
              <a:t>   — Нарушение правил утилизации отходов.</a:t>
            </a:r>
          </a:p>
          <a:p>
            <a:endParaRPr lang="ru-RU" sz="1400" dirty="0"/>
          </a:p>
          <a:p>
            <a:r>
              <a:rPr lang="ru-RU" sz="1400" u="sng" dirty="0"/>
              <a:t>Меры нейтрализации:</a:t>
            </a:r>
          </a:p>
          <a:p>
            <a:r>
              <a:rPr lang="ru-RU" sz="1400" dirty="0"/>
              <a:t>— Использование современных технологий очистки сточных вод и переработки отходов.</a:t>
            </a:r>
          </a:p>
          <a:p>
            <a:r>
              <a:rPr lang="ru-RU" sz="1400" dirty="0"/>
              <a:t>— Соблюдение всех требований законодательства в области экологии и ветеринарии.</a:t>
            </a:r>
          </a:p>
          <a:p>
            <a:r>
              <a:rPr lang="ru-RU" sz="1400" dirty="0"/>
              <a:t>— Организация регулярного контроля качества продукции со стороны независимых лабораторий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6D94CD-09F9-93DE-7E30-6A1D2E6DDE52}"/>
              </a:ext>
            </a:extLst>
          </p:cNvPr>
          <p:cNvSpPr txBox="1"/>
          <p:nvPr/>
        </p:nvSpPr>
        <p:spPr>
          <a:xfrm>
            <a:off x="6248400" y="639782"/>
            <a:ext cx="57607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Риски, связанные с персоналом:</a:t>
            </a:r>
          </a:p>
          <a:p>
            <a:r>
              <a:rPr lang="ru-RU" sz="1400" dirty="0"/>
              <a:t>   — Отсутствие квалифицированных специалистов в данной отрасли.</a:t>
            </a:r>
          </a:p>
          <a:p>
            <a:r>
              <a:rPr lang="ru-RU" sz="1400" dirty="0"/>
              <a:t>   — Низкая мотивация персонала к работе на ферме.</a:t>
            </a:r>
          </a:p>
          <a:p>
            <a:r>
              <a:rPr lang="ru-RU" sz="1400" dirty="0"/>
              <a:t>   — Высокий уровень текучести кадров.</a:t>
            </a:r>
          </a:p>
          <a:p>
            <a:endParaRPr lang="ru-RU" sz="1400" dirty="0"/>
          </a:p>
          <a:p>
            <a:r>
              <a:rPr lang="ru-RU" sz="1400" u="sng" dirty="0"/>
              <a:t>Меры нейтрализации:</a:t>
            </a:r>
          </a:p>
          <a:p>
            <a:r>
              <a:rPr lang="ru-RU" sz="1400" dirty="0"/>
              <a:t>— Проведение обучения и повышения квалификации сотрудников.</a:t>
            </a:r>
          </a:p>
          <a:p>
            <a:r>
              <a:rPr lang="ru-RU" sz="1400" dirty="0"/>
              <a:t>— Создание комфортных условий труда и системы поощрений для работников.</a:t>
            </a:r>
          </a:p>
          <a:p>
            <a:r>
              <a:rPr lang="ru-RU" sz="1400" dirty="0"/>
              <a:t>— Привлечение молодых специалистов через программы стажировок и практики.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D1EE78-0069-F404-CCCD-1BDCFDC56DAF}"/>
              </a:ext>
            </a:extLst>
          </p:cNvPr>
          <p:cNvSpPr txBox="1"/>
          <p:nvPr/>
        </p:nvSpPr>
        <p:spPr>
          <a:xfrm>
            <a:off x="4284134" y="121436"/>
            <a:ext cx="32850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253F09-BDD3-110E-C83D-E4BCB9FC2F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7789" y="3530621"/>
            <a:ext cx="4294262" cy="320317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1823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733" y="2058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567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051" y="1526234"/>
            <a:ext cx="6740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Описание проблемы, на решение которой направлен новый </a:t>
            </a:r>
            <a:r>
              <a:rPr lang="ru-RU" sz="2000" b="1" i="1" dirty="0" smtClean="0"/>
              <a:t>продукт</a:t>
            </a:r>
          </a:p>
          <a:p>
            <a:r>
              <a:rPr lang="ru-RU" sz="2000" dirty="0" smtClean="0"/>
              <a:t>Жители крупных городов постоянно </a:t>
            </a:r>
            <a:r>
              <a:rPr lang="ru-RU" sz="2000" dirty="0"/>
              <a:t>сталкиваются с городской суетой. Но ежедневная рутина должна </a:t>
            </a:r>
            <a:r>
              <a:rPr lang="ru-RU" sz="2000" dirty="0" smtClean="0"/>
              <a:t>сменяться качественным </a:t>
            </a:r>
            <a:r>
              <a:rPr lang="ru-RU" sz="2000" dirty="0"/>
              <a:t>отдыхом. Именно сельский отель - это место, где люди могут отдохнуть и насладиться природой, сельской атмосферой и тишиной.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5050" y="4268482"/>
            <a:ext cx="6618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Цель работы:</a:t>
            </a:r>
            <a:endParaRPr lang="ru-RU" sz="2000" b="1" i="1" dirty="0"/>
          </a:p>
          <a:p>
            <a:r>
              <a:rPr lang="ru-RU" sz="2000" dirty="0" smtClean="0"/>
              <a:t>Организовать «Сельский оазис» - место</a:t>
            </a:r>
            <a:r>
              <a:rPr lang="ru-RU" sz="2000" dirty="0"/>
              <a:t>, где можно расслабиться, заняться активным отдыхом или просто насладиться тишиной и спокойствием. Также есть возможность принять участие в фермерстве.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1463" y="532139"/>
            <a:ext cx="6841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Проблема, основная идея и цель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0AD4E7-6E41-904E-8823-098CEFA010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637" y="1263371"/>
            <a:ext cx="4024523" cy="536603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5585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E0F1-7C57-FB3F-7508-02C3D3C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5770"/>
            <a:ext cx="1070186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Актуальность, новизна продукта и задачи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проекта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76435C-68DB-EAE1-BCC3-80B513D5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32" y="1584960"/>
            <a:ext cx="11723427" cy="50312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dirty="0"/>
              <a:t>1. Уникальность и оригинальность концепции: сельский отель с фермой предлагает гостям возможность насладиться красотой природы, сельской атмосферой и свежими продуктами, которые производятся на ферме. Это уникальное место, где гости могут отдохнуть от городской суеты и насладиться тишиной и спокойствием.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2. Комфорт и уют: отель предлагает различные номера, от стандартных до люксовых, с видом на природу. В ресторане отеля </a:t>
            </a:r>
            <a:r>
              <a:rPr lang="ru-RU" sz="2900" dirty="0" smtClean="0"/>
              <a:t>будут подавать </a:t>
            </a:r>
            <a:r>
              <a:rPr lang="ru-RU" sz="2900" dirty="0"/>
              <a:t>блюда из местных продуктов, приготовленные </a:t>
            </a:r>
            <a:r>
              <a:rPr lang="ru-RU" sz="2900" dirty="0" smtClean="0"/>
              <a:t>по традиционным рецептам.</a:t>
            </a:r>
            <a:endParaRPr lang="ru-RU" sz="2900" dirty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3. Уникальный опыт, связанный с сельской жизнью: гости могут принять участие в сельскохозяйственных работах, таких как сбор урожая или уход за животными. Это позволяет гостям получить уникальный опыт и ближе познакомиться с сельской жизнью.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4. </a:t>
            </a:r>
            <a:r>
              <a:rPr lang="ru-RU" sz="2900" dirty="0" err="1"/>
              <a:t>Экологичность</a:t>
            </a:r>
            <a:r>
              <a:rPr lang="ru-RU" sz="2900" dirty="0"/>
              <a:t>: отель расположен в живописном месте, окруженном зелеными полями и лесами, что способствует сохранению природы и экологической чистоте.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70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3093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 Определить ферму, с которой будет организовано сотрудничество.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 Определить перечень дополнительных гостиничных услуг.</a:t>
            </a:r>
          </a:p>
          <a:p>
            <a:pPr marL="0" indent="0">
              <a:buNone/>
            </a:pPr>
            <a:r>
              <a:rPr lang="ru-RU" dirty="0" smtClean="0"/>
              <a:t>3) Проектирование и строительство гостиницы.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 Организация досуга гостей.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) Определить способы продвижения новой гостиницы.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) Привлечение потребителей.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74FEC3-6E27-C4C7-C002-3AB188E876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0306" y="1874520"/>
            <a:ext cx="5551694" cy="41605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774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881"/>
            <a:ext cx="10515600" cy="1325563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Результаты анализа рынка: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706880"/>
            <a:ext cx="5281849" cy="44553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Аналогичные проекты в регионе отсутствуют, конкуренты - </a:t>
            </a:r>
            <a:r>
              <a:rPr lang="ru-RU" dirty="0" smtClean="0"/>
              <a:t>существующие </a:t>
            </a:r>
            <a:r>
              <a:rPr lang="ru-RU" dirty="0"/>
              <a:t>гостиницы и базы отдыха.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Потребители </a:t>
            </a:r>
            <a:r>
              <a:rPr lang="ru-RU" dirty="0"/>
              <a:t>- люди, желающие отдохнуть на природе, познакомиться с животными и попробовать натуральные продукты.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539" y="2886759"/>
            <a:ext cx="5370369" cy="358024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42BEEF-CB0F-05AE-FBC0-CF4C11BBE5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8247" y="464481"/>
            <a:ext cx="2276661" cy="22766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57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345989"/>
            <a:ext cx="11277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Этапы разработки нового продукта - “Сельский оазис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008" y="1268571"/>
            <a:ext cx="1037103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Определение потребностей и ожиданий целевой аудитории.</a:t>
            </a:r>
          </a:p>
          <a:p>
            <a:pPr marL="0" indent="0">
              <a:buNone/>
            </a:pPr>
            <a:r>
              <a:rPr lang="ru-RU" dirty="0"/>
              <a:t>2. Разработка концепции </a:t>
            </a:r>
            <a:r>
              <a:rPr lang="ru-RU" dirty="0" smtClean="0"/>
              <a:t>гостиницы.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Выбор места </a:t>
            </a:r>
            <a:r>
              <a:rPr lang="ru-RU" dirty="0" smtClean="0"/>
              <a:t>расположения.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Проектирование и строительство здания </a:t>
            </a:r>
            <a:r>
              <a:rPr lang="ru-RU" dirty="0" smtClean="0"/>
              <a:t>гостиницы.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Подбор персонала и обучение </a:t>
            </a:r>
            <a:r>
              <a:rPr lang="ru-RU" dirty="0" smtClean="0"/>
              <a:t>сотрудников.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6. Рекламная кампания и продвижение </a:t>
            </a:r>
            <a:r>
              <a:rPr lang="ru-RU" dirty="0" smtClean="0"/>
              <a:t>гостиницы.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7. Открытие </a:t>
            </a:r>
            <a:r>
              <a:rPr lang="ru-RU" dirty="0" smtClean="0"/>
              <a:t>гостиницы </a:t>
            </a:r>
            <a:r>
              <a:rPr lang="ru-RU" dirty="0"/>
              <a:t>и </a:t>
            </a:r>
            <a:r>
              <a:rPr lang="ru-RU" dirty="0" smtClean="0"/>
              <a:t>встреча </a:t>
            </a:r>
            <a:r>
              <a:rPr lang="ru-RU" dirty="0"/>
              <a:t>первых </a:t>
            </a:r>
            <a:r>
              <a:rPr lang="ru-RU" dirty="0" smtClean="0"/>
              <a:t>гостей.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8. Мониторинг и анализ </a:t>
            </a:r>
            <a:r>
              <a:rPr lang="ru-RU" dirty="0" smtClean="0"/>
              <a:t>результатов.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C7655E-524D-8E0F-BCCE-034E0BE5DF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162" y="3558209"/>
            <a:ext cx="4454718" cy="329979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7747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02418-3EA3-D2A8-4257-C8D780D8C044}"/>
              </a:ext>
            </a:extLst>
          </p:cNvPr>
          <p:cNvSpPr txBox="1"/>
          <p:nvPr/>
        </p:nvSpPr>
        <p:spPr>
          <a:xfrm>
            <a:off x="295092" y="1009638"/>
            <a:ext cx="66512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+mj-lt"/>
              </a:rPr>
              <a:t>"</a:t>
            </a:r>
            <a:r>
              <a:rPr lang="ru-RU" sz="2400" b="1" i="1" u="sng" dirty="0">
                <a:latin typeface="+mj-lt"/>
              </a:rPr>
              <a:t>Сельский </a:t>
            </a:r>
            <a:r>
              <a:rPr lang="ru-RU" sz="2400" b="1" i="1" u="sng" dirty="0" smtClean="0">
                <a:latin typeface="+mj-lt"/>
              </a:rPr>
              <a:t>оазис"</a:t>
            </a:r>
            <a:r>
              <a:rPr lang="ru-RU" sz="2400" b="1" i="1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- уникальное место, где гости могут насладиться красотой природы, сельской атмосферой и свежими продуктами, которые производятся на ферме. </a:t>
            </a:r>
            <a:r>
              <a:rPr lang="ru-RU" sz="2400" dirty="0" smtClean="0">
                <a:latin typeface="+mj-lt"/>
              </a:rPr>
              <a:t>Гостиница будет расположена </a:t>
            </a:r>
            <a:r>
              <a:rPr lang="ru-RU" sz="2400" dirty="0">
                <a:latin typeface="+mj-lt"/>
              </a:rPr>
              <a:t>в живописном месте, окруженном зелеными полями и лесами, а также такими же деревянными домиками, как и сам отель. Гостям </a:t>
            </a:r>
            <a:r>
              <a:rPr lang="ru-RU" sz="2400" dirty="0" err="1" smtClean="0">
                <a:latin typeface="+mj-lt"/>
              </a:rPr>
              <a:t>предоставится</a:t>
            </a:r>
            <a:r>
              <a:rPr lang="ru-RU" sz="2400" dirty="0" smtClean="0">
                <a:latin typeface="+mj-lt"/>
              </a:rPr>
              <a:t> выбор: </a:t>
            </a:r>
            <a:r>
              <a:rPr lang="ru-RU" sz="2400" dirty="0">
                <a:latin typeface="+mj-lt"/>
              </a:rPr>
              <a:t>они могут проводить время на ферме, вместе с животными, собирать урожай на участках, второй вариант - это провести время в тишине, не углубляясь в фермерское хозяйство, гуляя вдоль деревенских домиков или в поле.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8A6389-AF7C-0144-AADA-87EC40CB6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-164" r="21604"/>
          <a:stretch/>
        </p:blipFill>
        <p:spPr>
          <a:xfrm>
            <a:off x="6614583" y="1021654"/>
            <a:ext cx="5464576" cy="50444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5779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9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Услуги, предоставляемые на территории гостиницы: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1" y="2185844"/>
            <a:ext cx="643543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1) Возможность принять участие в уходе за животными, которые находятся на ферме.</a:t>
            </a:r>
          </a:p>
          <a:p>
            <a:pPr marL="0" indent="0">
              <a:buNone/>
            </a:pPr>
            <a:r>
              <a:rPr lang="ru-RU" dirty="0"/>
              <a:t>2) Конная прогулка с опытным гидом.</a:t>
            </a:r>
          </a:p>
          <a:p>
            <a:pPr marL="0" indent="0">
              <a:buNone/>
            </a:pPr>
            <a:r>
              <a:rPr lang="ru-RU" dirty="0"/>
              <a:t>3) Экскурсия по территории фермы.</a:t>
            </a:r>
          </a:p>
          <a:p>
            <a:pPr marL="0" indent="0">
              <a:buNone/>
            </a:pPr>
            <a:r>
              <a:rPr lang="ru-RU" dirty="0"/>
              <a:t>4) Практические занятия по сбору урожая, </a:t>
            </a:r>
            <a:r>
              <a:rPr lang="ru-RU" dirty="0" smtClean="0"/>
              <a:t>введение </a:t>
            </a:r>
            <a:r>
              <a:rPr lang="ru-RU" dirty="0"/>
              <a:t>в сельскохозяйственную жизнь.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4575" y="2316480"/>
            <a:ext cx="4850279" cy="3411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4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9BD3E1-0D8D-1D08-6CC1-3E74C4F20D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6893" y="1593272"/>
            <a:ext cx="3816552" cy="25550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1060" y="156060"/>
            <a:ext cx="1034467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расходов на услуги предоставляемые на территории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гостиницы: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  <a:p>
            <a:r>
              <a:rPr lang="ru-RU" dirty="0"/>
              <a:t>1. Возможность принять участие в уходе за животными, которые находятся на ферме:</a:t>
            </a:r>
          </a:p>
          <a:p>
            <a:r>
              <a:rPr lang="ru-RU" dirty="0"/>
              <a:t>   - Зарплата персонала, который будет ухаживать за животными.</a:t>
            </a:r>
          </a:p>
          <a:p>
            <a:r>
              <a:rPr lang="ru-RU" dirty="0"/>
              <a:t>   - Расходы на кормление животных.</a:t>
            </a:r>
          </a:p>
          <a:p>
            <a:r>
              <a:rPr lang="ru-RU" dirty="0"/>
              <a:t>   - Расходы на ветеринарное обслуживание.</a:t>
            </a:r>
          </a:p>
          <a:p>
            <a:r>
              <a:rPr lang="ru-RU" dirty="0"/>
              <a:t>   - Расходы на содержание и ремонт помещений для животных.</a:t>
            </a:r>
          </a:p>
          <a:p>
            <a:endParaRPr lang="ru-RU" dirty="0"/>
          </a:p>
          <a:p>
            <a:r>
              <a:rPr lang="ru-RU" dirty="0"/>
              <a:t>2. Конная прогулка с опытным гидом:</a:t>
            </a:r>
          </a:p>
          <a:p>
            <a:r>
              <a:rPr lang="ru-RU" dirty="0"/>
              <a:t>   - Зарплата гида.</a:t>
            </a:r>
          </a:p>
          <a:p>
            <a:r>
              <a:rPr lang="ru-RU" dirty="0"/>
              <a:t>   - Расходы на содержание и уход за лошадьми.</a:t>
            </a:r>
          </a:p>
          <a:p>
            <a:r>
              <a:rPr lang="ru-RU" dirty="0"/>
              <a:t>   - Расходы на аренду или покупку оборудования для верховой езды.</a:t>
            </a:r>
          </a:p>
          <a:p>
            <a:endParaRPr lang="ru-RU" dirty="0"/>
          </a:p>
          <a:p>
            <a:r>
              <a:rPr lang="ru-RU" dirty="0"/>
              <a:t>3. Экскурсия по территории фермы:</a:t>
            </a:r>
          </a:p>
          <a:p>
            <a:r>
              <a:rPr lang="ru-RU" dirty="0"/>
              <a:t>   - Зарплата гида.</a:t>
            </a:r>
          </a:p>
          <a:p>
            <a:r>
              <a:rPr lang="ru-RU" dirty="0"/>
              <a:t>   - Расходы на содержание и уход за животными, которые будут показаны во время экскурсии.</a:t>
            </a:r>
          </a:p>
          <a:p>
            <a:r>
              <a:rPr lang="ru-RU" dirty="0"/>
              <a:t>   - Расходы на аренду или покупку оборудования для экскурсии.</a:t>
            </a:r>
          </a:p>
          <a:p>
            <a:endParaRPr lang="ru-RU" dirty="0"/>
          </a:p>
          <a:p>
            <a:r>
              <a:rPr lang="ru-RU" dirty="0"/>
              <a:t>4. Практические занятия по сбору урожая, введение в сельскохозяйственную жизнь:</a:t>
            </a:r>
          </a:p>
          <a:p>
            <a:r>
              <a:rPr lang="ru-RU" dirty="0"/>
              <a:t>   - Зарплата персонала, который будет проводить занятия.</a:t>
            </a:r>
          </a:p>
          <a:p>
            <a:r>
              <a:rPr lang="ru-RU" dirty="0"/>
              <a:t>   - Расходы на аренду или покупку оборудования для сбора урожая.</a:t>
            </a:r>
          </a:p>
          <a:p>
            <a:r>
              <a:rPr lang="ru-RU" dirty="0"/>
              <a:t>   - Расходы на содержание и уход за сельскохозяйственными культурами.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5384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998</Words>
  <Application>Microsoft Office PowerPoint</Application>
  <PresentationFormat>Произвольный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“Сельский оазис”</vt:lpstr>
      <vt:lpstr>Слайд 2</vt:lpstr>
      <vt:lpstr>Актуальность, новизна продукта и задачи проекта</vt:lpstr>
      <vt:lpstr>Задачи проекта:</vt:lpstr>
      <vt:lpstr>Результаты анализа рынка: </vt:lpstr>
      <vt:lpstr>Этапы разработки нового продукта - “Сельский оазис” </vt:lpstr>
      <vt:lpstr>Слайд 7</vt:lpstr>
      <vt:lpstr>Услуги, предоставляемые на территории гостиницы: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“Сельский оазис”</dc:title>
  <dc:creator>vika.bagisheva@mail.ru</dc:creator>
  <cp:lastModifiedBy>Пользователь2</cp:lastModifiedBy>
  <cp:revision>18</cp:revision>
  <dcterms:created xsi:type="dcterms:W3CDTF">2024-03-24T09:25:06Z</dcterms:created>
  <dcterms:modified xsi:type="dcterms:W3CDTF">2024-04-22T13:41:30Z</dcterms:modified>
</cp:coreProperties>
</file>