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62" r:id="rId5"/>
    <p:sldId id="260" r:id="rId6"/>
    <p:sldId id="257" r:id="rId7"/>
    <p:sldId id="259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3366FF"/>
    <a:srgbClr val="8A7C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1F7015-587E-457C-AF0F-7690A7601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4DC01B-EC44-42C8-A955-D713400C1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0CF813-9AA7-44A9-A184-0F711F14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C1948E-C13B-4683-A511-00690DDC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89485A-3F80-43D0-B509-87300696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39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6D9B5-679A-4D9A-8D53-AC2FEEFB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F477BAC-B87E-4E84-826D-76E2D1493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3829BC-7E65-4C53-ABE7-9C2BF18B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A1E64-6531-4ACE-A4C5-8F2EFB6C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1E84FA-F733-4CC7-97C6-8ED0D15C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218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B090C66-6D42-4AB4-A2C2-E68A5D754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86ECF8D-9796-4C5D-9846-8370D15BB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1F40A0-CB9A-4B4B-B943-449067AF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46F81A-C838-4AC4-8B0A-04A5CA13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639CE8-C351-4408-A81D-1687A3C4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21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34A490-63EF-46B6-A86B-40DEFBAC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5294F8-51E1-4D22-B6C3-6D81CE130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5FC1E2-FAF6-4D89-B6EE-CE4153D9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171FE1-5116-49F4-B658-47ABC381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F77FE8-2E70-4745-B75D-1688D2C2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3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DC4D53-B5F5-4494-85FA-9AD63B1B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4D24FF4-88AB-4C5B-8680-8B3376A2B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ECD173-DC17-4F92-BDB8-0CEE9ABA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DD672E-4D2F-4F9B-8301-AE553515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E41AD4-ED63-4FAA-BDB2-EE567F88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718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4B6463-F04D-44F7-9F02-E01A91EC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7761E9-7E70-4FF9-88E2-CAB8688F0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5DDA2A-27AD-4A4F-843A-D494ABE87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B6E513-F31F-4ABF-BB49-4FA756F4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A848F1-644C-470C-BCBA-0A1F9CCA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402469-C7CA-4337-ACE9-696129E1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2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7C1E8-3F0F-4D64-A5F0-5F851757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AC7F60-BCEC-4631-A56E-F2428D1E9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C19DD4-7475-4C08-9D0E-58AFC8D56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E4E2447-D18D-494D-A42B-8D934EC68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2269E53-18B0-40DD-BD7B-02EA88573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F7789F6-BE33-471C-851E-01BF7339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741DAC7-6430-45C4-94FD-14784A7B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E138C8A-1588-46A6-9013-A3CC9862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372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8EDDEE-3DE4-4274-B513-330C3F77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96C73C-72E6-4FFB-9B09-081BDBBA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B30A65C-82DF-4E95-815D-B68C2DC6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B10971-271A-44B6-BFF5-83022FBB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97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9A0538D-0ED5-4925-837D-461226C0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52332B2-75FB-43DB-A26E-B735D0B3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02C6609-6A90-4774-BE16-6C9C089F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29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B518A9-8085-4758-954B-8F2A1F29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72752E-6FC4-46FE-949F-D161FE86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F20057-CF87-4947-818E-D63E9D1F9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28E153-54B2-46A9-8132-D247061E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4A28D3-4E7F-4555-AC96-3E896F37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FDE520B-7299-4300-A66D-DC20B9ED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63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C50DED-2293-4BD1-84A8-6F16C055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83248A3-E9C7-4284-B320-74EA8C6D7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A1342ED-F5B6-415E-9008-7FD2650EA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9444D0F-43B7-4AA1-89A4-6A7DCC8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0D6A83-7B10-4CF5-81E5-F876216B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3E6934-47E2-4E5E-B883-917204CE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13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2E9D49-6927-4681-9C4F-94F81CDA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EADE6D-0DA3-46DD-83FF-B299C23DD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CF4B81-7505-43CE-AD77-B4819D186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CB11-C8ED-4888-AE44-E046CB474303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523680-CD1A-409B-9B6D-DD454D265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304E35-2A88-4651-876C-8220BCDE7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6E1E-5A3D-4B61-A0B2-821404D92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74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hotel-p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576942" y="4048146"/>
            <a:ext cx="4865915" cy="2408072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0DEDBCC-BFF8-49A5-AF83-12C313C4F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51" y="-253218"/>
            <a:ext cx="4853354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14D384-93E5-4E6E-A76F-140406AF63E5}"/>
              </a:ext>
            </a:extLst>
          </p:cNvPr>
          <p:cNvSpPr txBox="1"/>
          <p:nvPr/>
        </p:nvSpPr>
        <p:spPr>
          <a:xfrm>
            <a:off x="391465" y="363031"/>
            <a:ext cx="50513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Аудио аффирмации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9FD119-E54F-42F7-96F7-5B22FDE90655}"/>
              </a:ext>
            </a:extLst>
          </p:cNvPr>
          <p:cNvSpPr txBox="1"/>
          <p:nvPr/>
        </p:nvSpPr>
        <p:spPr>
          <a:xfrm>
            <a:off x="566390" y="4048146"/>
            <a:ext cx="48659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Выполняли: ст. гр. ИТ23-03БГР Карьков Андрей </a:t>
            </a:r>
          </a:p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Дрогунов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39ECC9-66F5-4B60-97BA-932464D1A9E3}"/>
              </a:ext>
            </a:extLst>
          </p:cNvPr>
          <p:cNvSpPr txBox="1"/>
          <p:nvPr/>
        </p:nvSpPr>
        <p:spPr>
          <a:xfrm>
            <a:off x="568311" y="4912439"/>
            <a:ext cx="5397133" cy="1627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канд. техн. наук, доцент Балябина Татьяна Анатольевна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2703173" y="2232966"/>
            <a:ext cx="2739684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967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574156" y="3812771"/>
            <a:ext cx="4801408" cy="244948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14D384-93E5-4E6E-A76F-140406AF63E5}"/>
              </a:ext>
            </a:extLst>
          </p:cNvPr>
          <p:cNvSpPr txBox="1"/>
          <p:nvPr/>
        </p:nvSpPr>
        <p:spPr>
          <a:xfrm>
            <a:off x="1739900" y="1462825"/>
            <a:ext cx="871219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2453560" y="2779806"/>
            <a:ext cx="2739684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25457" y="2047301"/>
            <a:ext cx="5383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E9FD119-E54F-42F7-96F7-5B22FDE90655}"/>
              </a:ext>
            </a:extLst>
          </p:cNvPr>
          <p:cNvSpPr txBox="1"/>
          <p:nvPr/>
        </p:nvSpPr>
        <p:spPr>
          <a:xfrm>
            <a:off x="588558" y="3832015"/>
            <a:ext cx="48659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Выполняли: ст. гр. ИТ23-03БГР Карьков Андрей </a:t>
            </a:r>
          </a:p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Дрогунов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39ECC9-66F5-4B60-97BA-932464D1A9E3}"/>
              </a:ext>
            </a:extLst>
          </p:cNvPr>
          <p:cNvSpPr txBox="1"/>
          <p:nvPr/>
        </p:nvSpPr>
        <p:spPr>
          <a:xfrm>
            <a:off x="590479" y="4696308"/>
            <a:ext cx="5397133" cy="1627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канд. техн. наук, доцент Балябина Татьяна Анатольевна</a:t>
            </a:r>
          </a:p>
        </p:txBody>
      </p:sp>
      <p:pic>
        <p:nvPicPr>
          <p:cNvPr id="14" name="Рисунок 13" descr="6c4530b9e79f2140270f53714c9992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160" y="429493"/>
            <a:ext cx="5642957" cy="5642957"/>
          </a:xfrm>
          <a:prstGeom prst="rect">
            <a:avLst/>
          </a:prstGeom>
        </p:spPr>
      </p:pic>
      <p:pic>
        <p:nvPicPr>
          <p:cNvPr id="15" name="Рисунок 14" descr="5c0e5def-no-bg-HD (carve.photos)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7175273" y="-487680"/>
            <a:ext cx="4030284" cy="7167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149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графическая вставка, Графика, зарисовка, бел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43CC5DC-6D6D-95C3-9BCC-B1DD32B5F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9061" t="7678" r="22965" b="7265"/>
          <a:stretch/>
        </p:blipFill>
        <p:spPr>
          <a:xfrm>
            <a:off x="9609513" y="1913650"/>
            <a:ext cx="2582487" cy="44372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576942" y="1632757"/>
            <a:ext cx="9076905" cy="49670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14D384-93E5-4E6E-A76F-140406AF63E5}"/>
              </a:ext>
            </a:extLst>
          </p:cNvPr>
          <p:cNvSpPr txBox="1"/>
          <p:nvPr/>
        </p:nvSpPr>
        <p:spPr>
          <a:xfrm>
            <a:off x="473651" y="258243"/>
            <a:ext cx="5051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9FD119-E54F-42F7-96F7-5B22FDE90655}"/>
              </a:ext>
            </a:extLst>
          </p:cNvPr>
          <p:cNvSpPr txBox="1"/>
          <p:nvPr/>
        </p:nvSpPr>
        <p:spPr>
          <a:xfrm>
            <a:off x="747456" y="1684227"/>
            <a:ext cx="8818571" cy="491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Часто люди сталкиваются с трудностями в достижении своих целей и полноценной самореализации из-за наличия ограничивающих убеждений, низкой самооценки и неуверенности в себе. Эти негативные установки могут мешать человеку видеть свои истинные желания и возможности, заставляя его сомневаться в себе и своих способностях.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Аффирмации способствуют и помогают замене этих негативных убеждений, заменяя их на положительные и вдохновляющие утверждения. Они могут способствовать повышению самооценки человека, развитию уверенности в себе и своих силах, а также научить видеть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вои истинные желания и стремиться к их реализации.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2170553" y="1217439"/>
            <a:ext cx="2739684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324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576941" y="1659324"/>
            <a:ext cx="6151629" cy="5024505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14D384-93E5-4E6E-A76F-140406AF63E5}"/>
              </a:ext>
            </a:extLst>
          </p:cNvPr>
          <p:cNvSpPr txBox="1"/>
          <p:nvPr/>
        </p:nvSpPr>
        <p:spPr>
          <a:xfrm>
            <a:off x="576942" y="367997"/>
            <a:ext cx="5051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9FD119-E54F-42F7-96F7-5B22FDE90655}"/>
              </a:ext>
            </a:extLst>
          </p:cNvPr>
          <p:cNvSpPr txBox="1"/>
          <p:nvPr/>
        </p:nvSpPr>
        <p:spPr>
          <a:xfrm>
            <a:off x="566390" y="4144722"/>
            <a:ext cx="4865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2692621" y="1291327"/>
            <a:ext cx="2739684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FD196D2-93EF-4952-8E8E-5B1132676D64}"/>
              </a:ext>
            </a:extLst>
          </p:cNvPr>
          <p:cNvSpPr txBox="1"/>
          <p:nvPr/>
        </p:nvSpPr>
        <p:spPr>
          <a:xfrm>
            <a:off x="519511" y="1659324"/>
            <a:ext cx="620905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Актуальность продукта, связанного с аффирмациями, обусловлена необходимостью преодоления негативных установок, сформированных в детстве и юности, которые могут существенно влиять на способность человека достигать своих целей и быть счастливым. Эти установки часто проявляются в виде страхов, тревожных расстройств и ограничивающих убеждений, которые мешают человеку видеть свои истинные желания и возможности.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 по Фрейду - «свобода — это хотеть того, чего хочешь на самом деле»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И самым простым способом решения проблем такого рода могут послужить – 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аффирмации.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                                                                     </a:t>
            </a:r>
            <a:r>
              <a:rPr lang="ru-RU" sz="2400" dirty="0">
                <a:solidFill>
                  <a:schemeClr val="bg1"/>
                </a:solidFill>
              </a:rPr>
              <a:t>           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0544852-FEF7-4B42-BA45-F03F36E2C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63"/>
          <a:stretch/>
        </p:blipFill>
        <p:spPr>
          <a:xfrm>
            <a:off x="7483032" y="1291327"/>
            <a:ext cx="3776988" cy="4372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341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6975069" y="261257"/>
            <a:ext cx="4946715" cy="634642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14D384-93E5-4E6E-A76F-140406AF63E5}"/>
              </a:ext>
            </a:extLst>
          </p:cNvPr>
          <p:cNvSpPr txBox="1"/>
          <p:nvPr/>
        </p:nvSpPr>
        <p:spPr>
          <a:xfrm>
            <a:off x="576942" y="367997"/>
            <a:ext cx="50513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Аффирмации?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39ECC9-66F5-4B60-97BA-932464D1A9E3}"/>
              </a:ext>
            </a:extLst>
          </p:cNvPr>
          <p:cNvSpPr txBox="1"/>
          <p:nvPr/>
        </p:nvSpPr>
        <p:spPr>
          <a:xfrm>
            <a:off x="7055869" y="261257"/>
            <a:ext cx="4851847" cy="6286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30000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Аудио-аффирмации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это позитивные фразы и утверждения, которые требуют прослушивания их тогда, когда фильтры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сознания отключаются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вся поступающая информация воздействует напрямую на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подсознание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оставаясь там. </a:t>
            </a:r>
          </a:p>
          <a:p>
            <a:pPr marL="0" lvl="0" indent="0" algn="just">
              <a:lnSpc>
                <a:spcPct val="130000"/>
              </a:lnSpc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3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Поэтому их рекомендовано слушать в момент прямо перед тем, как уснуть, или во время медитации.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2703173" y="2232966"/>
            <a:ext cx="2739684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73EA49-8289-45A1-B049-5619BB514D67}"/>
              </a:ext>
            </a:extLst>
          </p:cNvPr>
          <p:cNvSpPr/>
          <p:nvPr/>
        </p:nvSpPr>
        <p:spPr>
          <a:xfrm>
            <a:off x="1245676" y="2732314"/>
            <a:ext cx="4191000" cy="3757689"/>
          </a:xfrm>
          <a:prstGeom prst="rect">
            <a:avLst/>
          </a:prstGeom>
          <a:solidFill>
            <a:srgbClr val="8A7C72"/>
          </a:solidFill>
          <a:ln w="19050">
            <a:solidFill>
              <a:schemeClr val="tx1">
                <a:lumMod val="85000"/>
                <a:lumOff val="15000"/>
                <a:alpha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E746E3B-1FB7-4431-8FD1-64B7A5AF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8" t="11181" r="8517" b="17783"/>
          <a:stretch/>
        </p:blipFill>
        <p:spPr>
          <a:xfrm>
            <a:off x="1346737" y="2797994"/>
            <a:ext cx="3988877" cy="3875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12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9FD119-E54F-42F7-96F7-5B22FDE90655}"/>
              </a:ext>
            </a:extLst>
          </p:cNvPr>
          <p:cNvSpPr txBox="1"/>
          <p:nvPr/>
        </p:nvSpPr>
        <p:spPr>
          <a:xfrm>
            <a:off x="566390" y="4144722"/>
            <a:ext cx="4865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2692621" y="1177205"/>
            <a:ext cx="3047779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6256746" y="2113397"/>
            <a:ext cx="5344887" cy="325870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D65F6A-8490-4D86-8F85-67A8AF07D360}"/>
              </a:ext>
            </a:extLst>
          </p:cNvPr>
          <p:cNvSpPr txBox="1"/>
          <p:nvPr/>
        </p:nvSpPr>
        <p:spPr>
          <a:xfrm>
            <a:off x="779306" y="211221"/>
            <a:ext cx="5051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идеи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18771E-6695-4294-99F0-25D760BC7479}"/>
              </a:ext>
            </a:extLst>
          </p:cNvPr>
          <p:cNvSpPr txBox="1"/>
          <p:nvPr/>
        </p:nvSpPr>
        <p:spPr>
          <a:xfrm>
            <a:off x="6350701" y="2113396"/>
            <a:ext cx="53288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Помочь гостям преодолеть проблемы лежащие вне видимости нашего сознания безопасной и довольно простой и эффективной техникой.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оздав у гостей ощущение заботы и внимания, что способствует повышению их лояльности к отелю.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 descr="Три способа повысить свою самооценку">
            <a:extLst>
              <a:ext uri="{FF2B5EF4-FFF2-40B4-BE49-F238E27FC236}">
                <a16:creationId xmlns="" xmlns:a16="http://schemas.microsoft.com/office/drawing/2014/main" id="{7BD1E3BE-A728-C8CB-093C-3114196A01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091" y="1581964"/>
            <a:ext cx="4924425" cy="4924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567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576941" y="1623092"/>
            <a:ext cx="9448207" cy="4765008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14D384-93E5-4E6E-A76F-140406AF63E5}"/>
              </a:ext>
            </a:extLst>
          </p:cNvPr>
          <p:cNvSpPr txBox="1"/>
          <p:nvPr/>
        </p:nvSpPr>
        <p:spPr>
          <a:xfrm>
            <a:off x="391465" y="363031"/>
            <a:ext cx="5051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Задачи идеи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2525373" y="1284127"/>
            <a:ext cx="2739684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9FD119-E54F-42F7-96F7-5B22FDE90655}"/>
              </a:ext>
            </a:extLst>
          </p:cNvPr>
          <p:cNvSpPr txBox="1"/>
          <p:nvPr/>
        </p:nvSpPr>
        <p:spPr>
          <a:xfrm>
            <a:off x="602246" y="1700677"/>
            <a:ext cx="9367484" cy="468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Аффирмации способны: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Помочь людям преодолеть негативные установки и убеждения, которые мешают им достигать целей и быть счастливыми. Например, утверждение «Я достоин(а) счастья и любви», «Я уверен(а) в себе» и «Я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здоров(а)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полон энергии».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Помочь настроиться на сон, способствуя расслаблению и успокоению ума. Например, утверждение «С каждым выдохом я отпускаю напряжение и заботы дня, позволяя своему телу и уму расслабиться» помогает снять стресс и напряжение, накопленные за день, что важно для качественного сна.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Помочь настроится на деятельность, аффирмации могут помочь сфокусироваться на целях и задачах, повышая мотивацию и уверенность в себе. Например, утверждение «Я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готов(а)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вызовам», «Я достигаю своих целей» и «Я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достоин(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больших достижений» помогает создать позитивное настроение и настрой на успех.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9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9FD119-E54F-42F7-96F7-5B22FDE90655}"/>
              </a:ext>
            </a:extLst>
          </p:cNvPr>
          <p:cNvSpPr txBox="1"/>
          <p:nvPr/>
        </p:nvSpPr>
        <p:spPr>
          <a:xfrm>
            <a:off x="566390" y="4144722"/>
            <a:ext cx="4865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6189506" y="1151627"/>
            <a:ext cx="3043394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392C55-7EFF-4EFD-92D3-C9AAACC5D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3" y="152400"/>
            <a:ext cx="4792639" cy="65532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6256746" y="2074957"/>
            <a:ext cx="5344887" cy="431884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D65F6A-8490-4D86-8F85-67A8AF07D360}"/>
              </a:ext>
            </a:extLst>
          </p:cNvPr>
          <p:cNvSpPr txBox="1"/>
          <p:nvPr/>
        </p:nvSpPr>
        <p:spPr>
          <a:xfrm>
            <a:off x="6189506" y="228297"/>
            <a:ext cx="5051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рынка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18771E-6695-4294-99F0-25D760BC7479}"/>
              </a:ext>
            </a:extLst>
          </p:cNvPr>
          <p:cNvSpPr txBox="1"/>
          <p:nvPr/>
        </p:nvSpPr>
        <p:spPr>
          <a:xfrm>
            <a:off x="6272822" y="2074956"/>
            <a:ext cx="53527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Анализируя рынок гостиничного бизнеса, нам не удалось найти гостиничных предприятий, предлагающих в качестве услуги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аудио-аффирмации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в связи с отсутствием конкуренции на рынке есть возможность привлечь новых гостей к совершенно новой и уникальной услуге в сфере гостеприимства.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92794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графическая вставка, Графика, зарисовка, бел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43CC5DC-6D6D-95C3-9BCC-B1DD32B5F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172" t="7678" r="22965" b="7265"/>
          <a:stretch/>
        </p:blipFill>
        <p:spPr>
          <a:xfrm flipH="1">
            <a:off x="7498080" y="2057738"/>
            <a:ext cx="4488872" cy="44372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9FD119-E54F-42F7-96F7-5B22FDE90655}"/>
              </a:ext>
            </a:extLst>
          </p:cNvPr>
          <p:cNvSpPr txBox="1"/>
          <p:nvPr/>
        </p:nvSpPr>
        <p:spPr>
          <a:xfrm>
            <a:off x="566390" y="4144722"/>
            <a:ext cx="4865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4453455" y="1177205"/>
            <a:ext cx="3047779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620914" y="2006606"/>
            <a:ext cx="9293399" cy="45243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D65F6A-8490-4D86-8F85-67A8AF07D360}"/>
              </a:ext>
            </a:extLst>
          </p:cNvPr>
          <p:cNvSpPr txBox="1"/>
          <p:nvPr/>
        </p:nvSpPr>
        <p:spPr>
          <a:xfrm>
            <a:off x="3510537" y="268265"/>
            <a:ext cx="5170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идеи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18771E-6695-4294-99F0-25D760BC7479}"/>
              </a:ext>
            </a:extLst>
          </p:cNvPr>
          <p:cNvSpPr txBox="1"/>
          <p:nvPr/>
        </p:nvSpPr>
        <p:spPr>
          <a:xfrm>
            <a:off x="807461" y="2120267"/>
            <a:ext cx="89370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официальном сайте гостиницы будет создан специальный раздел с каталогом готовых к использованию аудио-аффирмаций. Перед прослушиванием аффирмаций посетители смогут ознакомиться с рекомендациями и выбором подходящих аффирмаций под их потребности.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Аффирмации можно будет воспроизводить с устройства, с которого был произведён вход на сайт, или с дополнительной гарнитуры и посетителя. Для комфортного прослушивания гостиница предоставит удобные наушники, которые можно подключить к устройству или к паре стерео Bluetooth-колонок.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4195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132383-C1AF-4120-96C8-78E3F00C7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BF8367-D0EE-404C-94B4-2BA27DE2DE32}"/>
              </a:ext>
            </a:extLst>
          </p:cNvPr>
          <p:cNvSpPr/>
          <p:nvPr/>
        </p:nvSpPr>
        <p:spPr>
          <a:xfrm>
            <a:off x="840162" y="1173834"/>
            <a:ext cx="4867911" cy="5099504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14D384-93E5-4E6E-A76F-140406AF63E5}"/>
              </a:ext>
            </a:extLst>
          </p:cNvPr>
          <p:cNvSpPr txBox="1"/>
          <p:nvPr/>
        </p:nvSpPr>
        <p:spPr>
          <a:xfrm>
            <a:off x="980671" y="1285487"/>
            <a:ext cx="4555605" cy="483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Таким образом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внедрение аффирмаций в гостиничное предприятие может стать необычным решением, которое позволит гостям лучше справляться со стрессом, эффективнее отдыхать и готовиться к новому дню. Это может выделить отель среди конкурентов и увеличить удовлетворённость гостей, что приведёт к росту их лояльности.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90BCE5A-2EAD-4024-9167-B2B7EF62A48F}"/>
              </a:ext>
            </a:extLst>
          </p:cNvPr>
          <p:cNvCxnSpPr>
            <a:cxnSpLocks/>
          </p:cNvCxnSpPr>
          <p:nvPr/>
        </p:nvCxnSpPr>
        <p:spPr>
          <a:xfrm>
            <a:off x="1395073" y="845712"/>
            <a:ext cx="2739684" cy="0"/>
          </a:xfrm>
          <a:prstGeom prst="line">
            <a:avLst/>
          </a:prstGeom>
          <a:ln w="41275" cmpd="sng">
            <a:solidFill>
              <a:schemeClr val="accent1">
                <a:alpha val="97000"/>
              </a:schemeClr>
            </a:solidFill>
          </a:ln>
          <a:effectLst>
            <a:outerShdw blurRad="38100" dist="25400" dir="10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Прямоугольник, снимок экрана, прямоугольн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64E8B39A-ACE8-1BD5-A009-7B65006AA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0076" y="1273076"/>
            <a:ext cx="4553806" cy="4612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1496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67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Карков</dc:creator>
  <cp:lastModifiedBy>Пользователь2</cp:lastModifiedBy>
  <cp:revision>47</cp:revision>
  <dcterms:created xsi:type="dcterms:W3CDTF">2024-04-18T06:58:04Z</dcterms:created>
  <dcterms:modified xsi:type="dcterms:W3CDTF">2024-04-25T07:09:42Z</dcterms:modified>
</cp:coreProperties>
</file>