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3" r:id="rId14"/>
    <p:sldId id="269" r:id="rId15"/>
    <p:sldId id="264" r:id="rId16"/>
    <p:sldId id="273" r:id="rId17"/>
    <p:sldId id="274" r:id="rId18"/>
    <p:sldId id="275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702BB-5ED0-4FBF-8B4A-9200E940C886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21332-5735-400E-B6FB-317080EE9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39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21332-5735-400E-B6FB-317080EE9C3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91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7EFD-56E2-4A29-968A-5647B5402B11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372-8D9D-400A-ADD5-A4A1B2439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457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7EFD-56E2-4A29-968A-5647B5402B11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372-8D9D-400A-ADD5-A4A1B2439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045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7EFD-56E2-4A29-968A-5647B5402B11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372-8D9D-400A-ADD5-A4A1B2439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9171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7EFD-56E2-4A29-968A-5647B5402B11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372-8D9D-400A-ADD5-A4A1B2439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868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7EFD-56E2-4A29-968A-5647B5402B11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372-8D9D-400A-ADD5-A4A1B2439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4032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7EFD-56E2-4A29-968A-5647B5402B11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372-8D9D-400A-ADD5-A4A1B2439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772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7EFD-56E2-4A29-968A-5647B5402B11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372-8D9D-400A-ADD5-A4A1B2439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939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7EFD-56E2-4A29-968A-5647B5402B11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372-8D9D-400A-ADD5-A4A1B2439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026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7EFD-56E2-4A29-968A-5647B5402B11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372-8D9D-400A-ADD5-A4A1B2439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36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7EFD-56E2-4A29-968A-5647B5402B11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372-8D9D-400A-ADD5-A4A1B2439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830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7EFD-56E2-4A29-968A-5647B5402B11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372-8D9D-400A-ADD5-A4A1B2439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70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7EFD-56E2-4A29-968A-5647B5402B11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372-8D9D-400A-ADD5-A4A1B2439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91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7EFD-56E2-4A29-968A-5647B5402B11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372-8D9D-400A-ADD5-A4A1B2439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73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7EFD-56E2-4A29-968A-5647B5402B11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372-8D9D-400A-ADD5-A4A1B2439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28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7EFD-56E2-4A29-968A-5647B5402B11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372-8D9D-400A-ADD5-A4A1B2439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22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7EFD-56E2-4A29-968A-5647B5402B11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E372-8D9D-400A-ADD5-A4A1B2439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787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45A7EFD-56E2-4A29-968A-5647B5402B11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58FE372-8D9D-400A-ADD5-A4A1B2439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40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45A7EFD-56E2-4A29-968A-5647B5402B11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58FE372-8D9D-400A-ADD5-A4A1B2439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2475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0995EF-E41E-3B13-8834-E19802614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804" y="2216442"/>
            <a:ext cx="8676222" cy="23139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Умная гостиница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огни Енисея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номерным фондом в 143 номера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258C989-945D-1CDE-170B-82FD78F62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3467" y="5202238"/>
            <a:ext cx="4350026" cy="16557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Мурашов Матвей, гр.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ТТ20-02БГР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Сафронова Т.Н.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10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ED824-5C35-584B-6BF2-3346BA8CD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отопления, вентиляции и кондиционирования воздуха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C0DC36-CE67-6093-E413-F22D80F88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50053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этой функции можно сохранить индивидуальные настройки и отрегулировать зоны по отдельности. В дополнение должна иметься возможность программировать режимы работы в зависимости от времени суток и дня недели.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человек воспринимает комбинацию температуры внутреннего воздуха и стен, именно её используют для регулировки температуры. Контроллеру задаётся алгоритм разности температуры, и система автоматически поддерживает установленные пользователем параметры.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вентиляции и кондиционирования воздуха автоматически настраивают скорость в зависимости от разницы между температурой внутреннего воздуха и точкой уставки. Система управления отоплением и вентиляцией автоматически контролирует климатические параметры в номере. Экономия энергии при этом составляет до 50%.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02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9CF552-6AEE-1FED-0A8F-A6A7CA9E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FAE18F0-8A78-7408-2343-5990096C9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40379" t="31111" r="8939" b="208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5553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0175E3-E19E-2C42-1270-11A5D412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8CEFC2-CFC9-7D8F-3F98-3EB200E53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25D03D6-5526-1D5A-BDE2-634CB622AD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645" b="12755"/>
          <a:stretch/>
        </p:blipFill>
        <p:spPr>
          <a:xfrm>
            <a:off x="-2" y="0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537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E74F0A-C5FE-8FBB-7BC7-10F70B01E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054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Гостиничное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мобильных телефонов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FFB5C2-C637-F568-62B6-23473A3B8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0799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02B4C34-37E5-DA57-5592-6208BDB36C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242" t="29391" r="12193" b="29605"/>
          <a:stretch/>
        </p:blipFill>
        <p:spPr>
          <a:xfrm>
            <a:off x="1723532" y="1086954"/>
            <a:ext cx="8744936" cy="383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240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E67E19-AD1A-B6D7-F5B2-BC697C4C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Установили приложение, дальнейшие возможности</a:t>
            </a:r>
            <a:r>
              <a:rPr lang="en-US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60563C-ED88-2384-B504-AF7F992B3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67339"/>
            <a:ext cx="9905998" cy="3881534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консьерж»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 могут быстро подключиться к этой функции и получить эффективное выполнение их пожеланий, отправляя запросы прямо с их смартфона через виртуального консьержа.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Дверной звонок с видео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приложения для гостевых номеров, гости могут использовать свое устройство для того, чтобы посмотреть видео в реальном времени, которое им отправляет камера, встроенная в дверной звонок.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4154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DB9C4C-10E9-B3BF-B87A-49EBB7DD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8425"/>
            <a:ext cx="9905998" cy="19050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555C80-91BB-0362-58CC-D33FBBC6D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980" y="1379375"/>
            <a:ext cx="11853020" cy="5410200"/>
          </a:xfrm>
        </p:spPr>
        <p:txBody>
          <a:bodyPr>
            <a:noAutofit/>
          </a:bodyPr>
          <a:lstStyle/>
          <a:p>
            <a:pPr marL="0" indent="0" algn="l" fontAlgn="ctr">
              <a:buNone/>
            </a:pPr>
            <a:r>
              <a:rPr lang="ru-RU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комплектация 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Livicom</a:t>
            </a:r>
            <a:r>
              <a:rPr lang="ru-RU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156999 руб. (на один гостиничный номер)</a:t>
            </a:r>
          </a:p>
          <a:p>
            <a:pPr marL="0" indent="0">
              <a:buNone/>
            </a:pP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Livicom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российский бренд, производство НПП "Стелс". В «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Стелсе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организован полный цикл: от разработки концепции и работы с электронными компонентами устройств до конечного продукта, продажи и сопровождения. Оборудование сочетает в себе широкие возможности для автоматизации и непревзойдённый уровень безопасности, за что особо ценится.</a:t>
            </a:r>
          </a:p>
          <a:p>
            <a:pPr marL="0" indent="0"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Набор содержит: Хаб - 1 шт.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температуры и влажности - 2 шт.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открытия окон и дверей - 5 шт.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протечки - 2 шт.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защиты от протечек - 1 шт.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Шаровый кран с электроприводом 12В - 2 шт.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движения и освещения - 4 шт.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управления светом - 2 шт.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Реле - 12 шт.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дыма - 4 шт.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управления шторами - 2 шт.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удара - 3 шт.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Пульт управления охранной сигнализацией - 1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Сирена - 1 шт.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130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176D8F-7DC3-D76D-A17F-4E1A3CE3D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-10885"/>
            <a:ext cx="9905998" cy="19050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AA4FF1-C834-F911-43E7-6AC69E47E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63486"/>
            <a:ext cx="12191999" cy="50945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5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 грант на автоматизацию компании. Автоматизация бизнеса при помощи гранта</a:t>
            </a:r>
          </a:p>
          <a:p>
            <a:pPr algn="l" fontAlgn="base"/>
            <a:r>
              <a:rPr lang="ru-RU" sz="25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 национальная программа по развитию цифровизации в РФ.</a:t>
            </a:r>
          </a:p>
          <a:p>
            <a:pPr algn="l" fontAlgn="base"/>
            <a:r>
              <a:rPr lang="ru-RU" sz="25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эту программу выделено определенное количество денег и финансирование направлено по двум ключевым направлениям: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отечественного ПО;</a:t>
            </a:r>
            <a:endParaRPr lang="ru-RU" sz="25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отечественного ПО на предприятиях.</a:t>
            </a:r>
            <a:endParaRPr lang="ru-RU" sz="25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sz="25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определить, кто получит финансирование, существуют операторы, между которыми разделено финансирование.</a:t>
            </a:r>
          </a:p>
          <a:p>
            <a:pPr algn="l" fontAlgn="base"/>
            <a:r>
              <a:rPr lang="ru-RU" sz="25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Операторы собирают заявки от компаний, претендующих на получение финансирования, анализируют документацию, устраивают между компаниями состязание и на конкурсной основе распределяют выделенное финансирование.</a:t>
            </a:r>
          </a:p>
          <a:p>
            <a:pPr algn="l" fontAlgn="base"/>
            <a:r>
              <a:rPr lang="ru-RU" sz="25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рассмотрели программу выдачи грантов на примере двух таких операторов:</a:t>
            </a:r>
            <a:endParaRPr lang="ru-RU" sz="25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фонд развития информационных технологий (РФРИТ);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Фонд Сколково.</a:t>
            </a:r>
            <a:br>
              <a:rPr lang="ru-RU" sz="25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246D3E7-7B62-0A96-24A5-603B563F54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3887" y="5318448"/>
            <a:ext cx="2158112" cy="15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055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0437FB-C33B-E2C8-B579-FF284EAC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82554"/>
            <a:ext cx="9905998" cy="975049"/>
          </a:xfrm>
        </p:spPr>
        <p:txBody>
          <a:bodyPr/>
          <a:lstStyle/>
          <a:p>
            <a:pPr algn="ctr"/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между программами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7B1468-5892-DA62-A12F-CBBCFB461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27" y="1466461"/>
            <a:ext cx="10795484" cy="3945294"/>
          </a:xfrm>
        </p:spPr>
        <p:txBody>
          <a:bodyPr>
            <a:normAutofit fontScale="55000" lnSpcReduction="20000"/>
          </a:bodyPr>
          <a:lstStyle/>
          <a:p>
            <a:pPr marL="0" indent="0" algn="l" fontAlgn="base">
              <a:buNone/>
            </a:pPr>
            <a:r>
              <a:rPr lang="ru-RU" sz="25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Начнем с того, что объединяет программы.</a:t>
            </a:r>
          </a:p>
          <a:p>
            <a:pPr marL="0" indent="0" algn="l" fontAlgn="base">
              <a:buNone/>
            </a:pPr>
            <a:r>
              <a:rPr lang="ru-RU" sz="25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очередь, это требования к самому грантополучателю, потенциально к вашей компании: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 должны быть не государственной компанией;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Ваша компания должна быть полностью российской для Фонда Сколково и не более 50% иностранного участия для РФРИТ;</a:t>
            </a:r>
            <a:br>
              <a:rPr lang="ru-RU" sz="25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не должна находится в стадии банкротства;</a:t>
            </a:r>
            <a:br>
              <a:rPr lang="ru-RU" sz="25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вас не должно быть действующей налоговой задолженности;</a:t>
            </a:r>
            <a:br>
              <a:rPr lang="ru-RU" sz="25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 не должны, на текущий момент, работать по какому-то альтернативному гранту, такой грант можно получить только один и только у одного из операторов;</a:t>
            </a:r>
            <a:br>
              <a:rPr lang="ru-RU" sz="25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 не должны находится в состоянии возврата гранта вашему грантодателю (предусмотрен отзыв гранта, если выяснится, что Вы нецелевым образом его используете или некачественно отчитываетесь о его использовании).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33F2483-99EC-40A1-2063-E50D65A0C8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9861" y="4914712"/>
            <a:ext cx="2572139" cy="192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581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922F23-C16F-82DE-10D2-6E68699D7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331" y="242597"/>
            <a:ext cx="9905998" cy="19050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объём проекта и финансирования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33A97F-1811-C5CB-DEDB-EFE939182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932993"/>
            <a:ext cx="9905998" cy="399194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Для </a:t>
            </a:r>
            <a:r>
              <a:rPr lang="ru-RU" dirty="0">
                <a:solidFill>
                  <a:schemeClr val="tx1"/>
                </a:solidFill>
                <a:effectLst/>
                <a:latin typeface="inherit"/>
              </a:rPr>
              <a:t>Фонда Сколково</a:t>
            </a:r>
            <a:r>
              <a:rPr lang="ru-RU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 минимальный размер финансирования – 20 миллионов рублей. При этом есть требование, чтобы грантополучатель дофинансировал проект либо из заемных, либо из собственных средств в размере от 20% от общего бюджета проекта.</a:t>
            </a:r>
          </a:p>
          <a:p>
            <a:pPr marL="0" indent="0">
              <a:buNone/>
            </a:pPr>
            <a:r>
              <a:rPr lang="ru-RU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РФРИТ</a:t>
            </a:r>
            <a:r>
              <a:rPr lang="ru-RU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 требования куда более строгие. Минимальный размер гранта от 120 миллионов и дофинансировать необходимо от 50% бюджета.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разрабатываемом проекте, в который входят 200 гостиничных номеров, используя полную комплектацию 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Livicom</a:t>
            </a:r>
            <a:r>
              <a:rPr lang="ru-RU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156 999 руб., можно сделать расчет стоимости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 номера * 156 999 = 22 450 857 руб.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22 450 857 руб. нужно будет </a:t>
            </a:r>
            <a:r>
              <a:rPr lang="ru-RU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дофинансировать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20%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22 450 857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 =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224 508,57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1%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224 508,57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20 =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4 490 171,4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– необходимо дофинансировать из собственных средств.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двух грантов подойдет Фонд Сколково.</a:t>
            </a:r>
          </a:p>
        </p:txBody>
      </p:sp>
    </p:spTree>
    <p:extLst>
      <p:ext uri="{BB962C8B-B14F-4D97-AF65-F5344CB8AC3E}">
        <p14:creationId xmlns:p14="http://schemas.microsoft.com/office/powerpoint/2010/main" xmlns="" val="2962283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F07CD6-0BEE-E38C-9E52-A686D1658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8B6E33-9FAB-0BAF-888F-B9465E4E8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09799"/>
            <a:ext cx="9905998" cy="312420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рынка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реализации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подбор нужного оборудования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поставщика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8121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4BF372-B74B-E590-6461-C6D5978E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1047410" y="983974"/>
            <a:ext cx="452163" cy="15306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63756A-04FE-AFD7-9F58-39BCC9E64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884584"/>
            <a:ext cx="9905998" cy="488011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Гостиничный комплекс «Огни Енисея» расположен в историческом центре города Красноярска на живописном берегу реки Енисей. В шаговой доступности от отеля сосредоточена культурная, общественная, деловая и научная жизнь города (Театр оперы и балета им. Д.А. Хворостовского, Драматический театр </a:t>
            </a:r>
            <a:r>
              <a:rPr lang="ru-RU" sz="22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им.А.С</a:t>
            </a:r>
            <a:r>
              <a:rPr lang="ru-RU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Пушкина, Краевая филармония, Дом актера, Городская администрация, банки, торговые, развлекательные и бизнес центры).</a:t>
            </a:r>
          </a:p>
          <a:p>
            <a:pPr algn="just"/>
            <a:r>
              <a:rPr lang="ru-RU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Отель прекрасно подойдет как для гостей с деловой целью поездки, так и для путешественников. Для приезжающих на автомобиле предусмотрена парковка.</a:t>
            </a:r>
          </a:p>
          <a:p>
            <a:pPr algn="just"/>
            <a:r>
              <a:rPr lang="ru-RU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распоряжении гостей 142 комфортабельных номера различной категории от стандартных одноместных до элегантных дизайнерских. Из окон отеля открывается прекрасный вид на реку Енисей и Коммунальный мост изображенный на десятирублевой купюре.</a:t>
            </a:r>
          </a:p>
          <a:p>
            <a:pPr algn="just"/>
            <a:r>
              <a:rPr lang="ru-RU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гостинице действуют гибкая система скидок для групповых гостей, а так же на длительное проживание.</a:t>
            </a:r>
          </a:p>
          <a:p>
            <a:pPr algn="just"/>
            <a:r>
              <a:rPr lang="ru-RU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этаже гостиничного комплекса расположен ресторан «Огни Енисея», который порадует гостей разнообразием блюд и напитков. Здесь же проходит завтрак в формате «шведский стол», бизнес-ланчи, комплексные ужины, в период с мая по сентябрь работает терраса с панорамным видом на Енисей.</a:t>
            </a:r>
          </a:p>
          <a:p>
            <a:pPr algn="just"/>
            <a:r>
              <a:rPr lang="ru-RU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деловых переговоров, презентаций и корпоративных мероприятий к услугам гостей 3 оборудованных конференц-зала, бизнес-центр.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5150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78FE-E26A-0DB2-F5D8-3A9EEEE7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Возможные риски и их 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3E694C-95F5-8D1E-E14D-F11B248DC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Риск выхода системы из строя, что может повлечь за собой серьезные последствия, к примеру, пожар вследствие замыкания электросети, затопление из-за прорыва воды, взрыв в результате утечки газа. Но решается просто</a:t>
            </a:r>
            <a:r>
              <a:rPr lang="en-US" dirty="0"/>
              <a:t>: </a:t>
            </a:r>
            <a:r>
              <a:rPr lang="ru-RU" dirty="0"/>
              <a:t>достаточно всего лишь регулярно проверять ( при помощи специалистов) функциональную исправность системы, делать диагностику системы.</a:t>
            </a:r>
          </a:p>
          <a:p>
            <a:r>
              <a:rPr lang="ru-RU" dirty="0"/>
              <a:t>Вмешательство посторонних в систему (хакеров), которые могут различными способами вмешаться в работу системы, что повлечет за собой различные последствия. Решается эта проблема при помощи подобранного под систему антивирусного программного обеспечения.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413131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6593B-CCCD-37DA-41E6-25C21B5C2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05520A-4724-47EE-0F4F-8D9F9F092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72476"/>
            <a:ext cx="9905998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19129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0F4910-F559-FE16-E4FA-C184C6B1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и цели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1EBEE4-D6C7-70F2-261D-4B5B45480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Экономия энергии и снижение затрат отеля</a:t>
            </a:r>
          </a:p>
          <a:p>
            <a:r>
              <a:rPr lang="ru-RU" sz="2800" dirty="0"/>
              <a:t>Увеличение эффективности работы персонала </a:t>
            </a:r>
          </a:p>
          <a:p>
            <a:r>
              <a:rPr lang="ru-RU" sz="2800" dirty="0"/>
              <a:t>Повышение уровня комфорта и безопасности гостей </a:t>
            </a:r>
          </a:p>
          <a:p>
            <a:r>
              <a:rPr lang="ru-RU" sz="2800" dirty="0"/>
              <a:t>Простая интеграция со всеми системами в отеле </a:t>
            </a:r>
          </a:p>
        </p:txBody>
      </p:sp>
    </p:spTree>
    <p:extLst>
      <p:ext uri="{BB962C8B-B14F-4D97-AF65-F5344CB8AC3E}">
        <p14:creationId xmlns:p14="http://schemas.microsoft.com/office/powerpoint/2010/main" xmlns="" val="421048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B6EBFD-5791-7750-C44E-E01EAAC5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Умная гостиница – это…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C38B63-929E-0A99-4964-BABAA7EE7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049" y="2514600"/>
            <a:ext cx="10353901" cy="36778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9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Умная гостиница</a:t>
            </a:r>
            <a:r>
              <a:rPr lang="ru-RU" sz="29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комплексная автоматизация инженерных систем отеля.</a:t>
            </a:r>
          </a:p>
          <a:p>
            <a:pPr marL="0" indent="0">
              <a:buNone/>
            </a:pPr>
            <a:endParaRPr lang="ru-RU" sz="29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Гостиница, которая экономит до 40% потребляемых энергоресурсов;</a:t>
            </a:r>
          </a:p>
          <a:p>
            <a:pPr marL="0" indent="0">
              <a:buNone/>
            </a:pPr>
            <a:r>
              <a:rPr lang="ru-RU" sz="29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Гостиница, которая управляет уровнем температуры в каждом номере удалённо, например, с компьютера администратора;</a:t>
            </a:r>
          </a:p>
          <a:p>
            <a:pPr marL="0" indent="0">
              <a:buNone/>
            </a:pPr>
            <a:r>
              <a:rPr lang="ru-RU" sz="29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Гостиница, которая контролирует и вовремя предотвращает аварийные ситуации. Например: если постоялец, забыл выключить кран, или прорвало трубу - вода автоматически перекроется, а администратор получит сигнал с точной информацией: когда и в каком номере произошла авария.</a:t>
            </a:r>
          </a:p>
          <a:p>
            <a:pPr marL="0" indent="0">
              <a:buNone/>
            </a:pPr>
            <a:r>
              <a:rPr lang="ru-RU" sz="29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Для большей выгоды и  исключения аварийных ситуаций каждый номер сам реагирует на появление в номере постояльца.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762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26D59B-1048-D42E-7ABD-A0E7091DF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Рациональная экономия энергии и возможные режимы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B42BAF-98A9-2EAF-5DD5-047B9212D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416629"/>
            <a:ext cx="9905998" cy="42360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режимов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Номер свободен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 выключает все электрические приборы, освещение и кондиционирование. Это касается устройств, которые по каким-либо причинам не были выключены.</a:t>
            </a:r>
          </a:p>
          <a:p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Номер занят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может повышать температуру в комнате в течение определенного периода времени для того, чтобы достичь необходимого для отеля уровня экономии энергии.</a:t>
            </a:r>
          </a:p>
          <a:p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Гость отеля ушел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выключит кондиционирование и другие электрические приборы. Все устройства, включая освещение, кондиционирование и шторы будут возвращены в активный статус автоматически как только гость вернется или вставит ключ в дверь.</a:t>
            </a:r>
          </a:p>
          <a:p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Уборка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активации данного режима, кондиционирование и электрические приборы будут отключены. Необходимые розетки, используемые персоналом для уборки, останутся активными.</a:t>
            </a:r>
          </a:p>
          <a:p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заданный режим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132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5239AD-8381-3E79-C119-9A3F3568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2" y="83975"/>
            <a:ext cx="9905998" cy="19050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освещения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A9005D-E0CA-EEAA-F225-FA1365F25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присутствия людей, включая нежелательное проникновение, и автоматического включения источников света используют датчик движения. Датчик посылает сигнал на таймер, который включает или выключает освещение. Осветительные приборы работают автономно, в зависимости от настроек, запрограммированных в контроллере.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одних таких датчиков достаточно для достижения высокого результата. Когда датчики присутствия обнаруживают посетителя, освещение автоматически включается. После прекращения срабатывания датчика (с задержкой около 1 мин) свет автоматически отключается. При нажатии кнопки с подсветкой, расположенной обычно в холле у каждой двери номера, освещение включается на 5–10 мин. В результате применения системы автоматизации освещения потребление электроэнергии снижается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45 %. Если предположительно в год на освещение холлов отеля до внедрения системы тратится около 550 000 руб., то после – 298 000 руб.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датчиков освещённости даёт дополнительные преимущества. Постепенное (в зависимости от времени суток) уменьшение интенсивности светового потока от осветительных устройств очень эффективно в наружной подсветке и для помещений, хорошо освещённых дневным светом. Контроллер получает сигнал от датчика освещённости и снижает или увеличивает интенсивность светового потока от приборов. Время изменения интенсивности света может программироваться (в секундах). Уменьшение потребления электроэнергии от этого мероприятия достигает 30 %.</a:t>
            </a:r>
          </a:p>
        </p:txBody>
      </p:sp>
    </p:spTree>
    <p:extLst>
      <p:ext uri="{BB962C8B-B14F-4D97-AF65-F5344CB8AC3E}">
        <p14:creationId xmlns:p14="http://schemas.microsoft.com/office/powerpoint/2010/main" xmlns="" val="1802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B948CC-029D-B541-2AED-F997E7BD9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 и безопасность гостей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A5B0F2-4B1A-CE58-F8A6-6F37D26EB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современных карт доступа, делает попадание гостей гостиницы в номер простым и очень безопасными. Карты защищены от копирования, чтобы избежать использования посторонними лицами. Они также являются надежными, простыми в использовании, водонепроницаемыми и долговечными. Система обеспечивает максимальный контроль персонала, контролировать, кто, когда и как вошел в номер или другую часть отеля, а также записывает все события в базе данных. Это позволяет горничным, попадать в номер для уборки, когда гость отсутствует в номере (в противном случае сработает звуковой сигнал).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178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03CE09-78E1-4EB5-5363-AF1270AE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ru-RU" dirty="0"/>
              <a:t>Интеллектуальные переключатели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1622A0-B42A-1971-12D3-1D93DAA3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370045"/>
            <a:ext cx="9905998" cy="3124201"/>
          </a:xfrm>
        </p:spPr>
        <p:txBody>
          <a:bodyPr/>
          <a:lstStyle/>
          <a:p>
            <a:r>
              <a:rPr lang="ru-RU" sz="2800" dirty="0"/>
              <a:t>Неважно разбирается ли гость отеля в технике или нет, концепция «умной гостиницы» предлагает большой выбор универсальных переключателей. От изысканных саморегулируемых переключателей до «классики», концепция обеспечивает возможность интуитивного контроля для пользователя.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93FCC6C-AD08-64E6-18C3-DF860B9EBF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410" y="4260979"/>
            <a:ext cx="10339408" cy="199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2903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98D978-F769-41F0-6542-B776AD7A9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743" y="786464"/>
            <a:ext cx="8254514" cy="6500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отопления, вентиляции и кондиционирования воздуха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zvt.abok.ru/upload/72-5.jpg">
            <a:extLst>
              <a:ext uri="{FF2B5EF4-FFF2-40B4-BE49-F238E27FC236}">
                <a16:creationId xmlns:a16="http://schemas.microsoft.com/office/drawing/2014/main" xmlns="" id="{CBF08ED2-7B5A-8F9C-E507-8AFC13B913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61" r="28849" b="-2"/>
          <a:stretch/>
        </p:blipFill>
        <p:spPr bwMode="auto">
          <a:xfrm>
            <a:off x="9741159" y="5637418"/>
            <a:ext cx="2450841" cy="122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B439EC-9425-23C6-C11E-0D27B75E1E41}"/>
              </a:ext>
            </a:extLst>
          </p:cNvPr>
          <p:cNvSpPr txBox="1"/>
          <p:nvPr/>
        </p:nvSpPr>
        <p:spPr>
          <a:xfrm>
            <a:off x="1083906" y="1997800"/>
            <a:ext cx="10024188" cy="374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снижения нагрузок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систему кондиционирования воздуха (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35 %) могут использоваться автоматизированные шторы. Система контролирует положение шторы, уменьшая проникновения солнечного света и снижая температуру в помещении. Двигатель штор обычно не имеет позиционного устройства, присоединяемого к контроллеру. Контроллер вычисляет положение шторы так, что нет необходимости вручную возвращать штору в начальное положение.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системах отопления и вентиляции важны такие функции, как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мультизонная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температурная регулировка, изменение температуры внутреннего воздуха в зависимости от температуры стен, максимальная работа системы. </a:t>
            </a:r>
          </a:p>
        </p:txBody>
      </p:sp>
    </p:spTree>
    <p:extLst>
      <p:ext uri="{BB962C8B-B14F-4D97-AF65-F5344CB8AC3E}">
        <p14:creationId xmlns:p14="http://schemas.microsoft.com/office/powerpoint/2010/main" xmlns="" val="2027093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405</TotalTime>
  <Words>1475</Words>
  <Application>Microsoft Office PowerPoint</Application>
  <PresentationFormat>Произвольный</PresentationFormat>
  <Paragraphs>97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Сетка</vt:lpstr>
      <vt:lpstr>Умная гостиница “огни Енисея” с номерным фондом в 143 номера</vt:lpstr>
      <vt:lpstr>Слайд 2</vt:lpstr>
      <vt:lpstr>Задачи и цели проекта</vt:lpstr>
      <vt:lpstr>Умная гостиница – это…</vt:lpstr>
      <vt:lpstr>Рациональная экономия энергии и возможные режимы</vt:lpstr>
      <vt:lpstr>Система освещения</vt:lpstr>
      <vt:lpstr>Комфорт и безопасность гостей </vt:lpstr>
      <vt:lpstr>Интеллектуальные переключатели</vt:lpstr>
      <vt:lpstr>Системы отопления, вентиляции и кондиционирования воздуха</vt:lpstr>
      <vt:lpstr>Системы отопления, вентиляции и кондиционирования воздуха</vt:lpstr>
      <vt:lpstr>Слайд 11</vt:lpstr>
      <vt:lpstr>Слайд 12</vt:lpstr>
      <vt:lpstr>«Гостиничное» приложение для мобильных телефонов</vt:lpstr>
      <vt:lpstr>Установили приложение, дальнейшие возможности:</vt:lpstr>
      <vt:lpstr>Затраты</vt:lpstr>
      <vt:lpstr>Инвесторы</vt:lpstr>
      <vt:lpstr>Отличия между программами</vt:lpstr>
      <vt:lpstr> объём проекта и финансирования</vt:lpstr>
      <vt:lpstr>Этапы реализации проекта</vt:lpstr>
      <vt:lpstr>Возможные риски и их решение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Умная гостиница</dc:title>
  <dc:creator>Zhrets Vlad</dc:creator>
  <cp:lastModifiedBy>Пользователь2</cp:lastModifiedBy>
  <cp:revision>4</cp:revision>
  <dcterms:created xsi:type="dcterms:W3CDTF">2023-10-17T14:39:35Z</dcterms:created>
  <dcterms:modified xsi:type="dcterms:W3CDTF">2023-10-28T03:29:49Z</dcterms:modified>
</cp:coreProperties>
</file>