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9" r:id="rId6"/>
    <p:sldId id="266" r:id="rId7"/>
    <p:sldId id="267" r:id="rId8"/>
    <p:sldId id="268" r:id="rId9"/>
    <p:sldId id="259" r:id="rId10"/>
    <p:sldId id="261" r:id="rId11"/>
    <p:sldId id="260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3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54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8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461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87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842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7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06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54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43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4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2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26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96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0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49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6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43631D-E92F-47D7-8223-27F13FB8BE9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4C25A7-4CC6-4D05-B54D-881A2F379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76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210" y="3118140"/>
            <a:ext cx="11277600" cy="11358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Инновации для гостиничного предприятия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Искусственный интеллект для гостиничного комплекса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723" y="4532340"/>
            <a:ext cx="9144000" cy="1655762"/>
          </a:xfrm>
        </p:spPr>
        <p:txBody>
          <a:bodyPr/>
          <a:lstStyle/>
          <a:p>
            <a:r>
              <a:rPr lang="ru-RU" dirty="0" smtClean="0"/>
              <a:t>Автор: студент </a:t>
            </a:r>
            <a:r>
              <a:rPr lang="ru-RU" dirty="0" smtClean="0"/>
              <a:t>ТТ20-02БГР</a:t>
            </a:r>
          </a:p>
          <a:p>
            <a:r>
              <a:rPr lang="ru-RU" dirty="0" err="1" smtClean="0"/>
              <a:t>Рудич</a:t>
            </a:r>
            <a:r>
              <a:rPr lang="ru-RU" dirty="0" smtClean="0"/>
              <a:t> </a:t>
            </a:r>
            <a:r>
              <a:rPr lang="ru-RU" dirty="0" smtClean="0"/>
              <a:t>Яна</a:t>
            </a:r>
          </a:p>
          <a:p>
            <a:r>
              <a:rPr lang="ru-RU" dirty="0" smtClean="0"/>
              <a:t>Руководитель</a:t>
            </a:r>
            <a:r>
              <a:rPr lang="ru-RU" smtClean="0"/>
              <a:t>: Сафронова Т.Н.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038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Нейтрализация рисков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232929" cy="42122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Проведите тщательный анализ и планирование: Перед внедрением инноваций проведите детальный анализ рисков и разработайте план действий для их управления. Определите потенциальные проблемы и разработайте стратегии для их предотвращения или смягчения.</a:t>
            </a:r>
          </a:p>
          <a:p>
            <a:r>
              <a:rPr lang="ru-RU" dirty="0" smtClean="0"/>
              <a:t>2. Тестируйте и </a:t>
            </a:r>
            <a:r>
              <a:rPr lang="ru-RU" dirty="0" err="1" smtClean="0"/>
              <a:t>прототипируйте</a:t>
            </a:r>
            <a:r>
              <a:rPr lang="ru-RU" dirty="0" smtClean="0"/>
              <a:t>: Перед полным внедрением новых технологий проведите тестирование и создайте прототипы. Это позволит выявить потенциальные проблемы и недоработки на ранних стадиях и внести необходимые корректировки.</a:t>
            </a:r>
          </a:p>
          <a:p>
            <a:r>
              <a:rPr lang="ru-RU" dirty="0" smtClean="0"/>
              <a:t>3. Обеспечьте достаточную поддержку и обучение: Предоставьте достаточное обучение и поддержку персоналу, который будет работать с новыми технологиями. Это поможет им освоиться и эффективно использовать новые инструменты, снижая риски ошибок и неправильного использования.</a:t>
            </a:r>
          </a:p>
          <a:p>
            <a:r>
              <a:rPr lang="ru-RU" dirty="0" smtClean="0"/>
              <a:t>4. Установите меры безопасности и защиты данных: Обратите особое внимание на вопросы безопасности и защиты данных при внедрении инновационных технологий. Разработайте соответствующие политики и процедуры, чтобы минимизировать угрозы и риски, связанные с конфиденциальностью и безопасностью данных.</a:t>
            </a:r>
          </a:p>
          <a:p>
            <a:r>
              <a:rPr lang="ru-RU" dirty="0" smtClean="0"/>
              <a:t>5. Сотрудничайте с надежными поставщиками и партнерами: Работайте с проверенными и надежными поставщиками и партнерами, которые имеют опыт внедрения инновационных технологий. Это поможет снизить риски, связанные с качеством и надежностью предлагаемых решений.</a:t>
            </a:r>
          </a:p>
          <a:p>
            <a:r>
              <a:rPr lang="ru-RU" dirty="0" smtClean="0"/>
              <a:t>6. Постепенное внедрение и масштабирование: Рассмотрите возможность постепенного внедрения новых технологий, начиная с небольших пилотных проектов, чтобы оценить их эффективность и риски. После успешной реализации можно постепенно масштабировать и расширять использование инноваций.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84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48" y="3174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Примерные траты на инновации в гостиничном бизнесе: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613" y="1340303"/>
            <a:ext cx="116804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Установка системы умного интеллекта в гостинице может стоить от нескольких тысяч до нескольких сотен тысяч долларов, в зависимости от различных факторов: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Размер гостиницы: Большие гостиницы с большим количеством номеров требуют более масштабных и дорогостоящих систем умного интеллекта.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Уровень автоматизации: Если гостиница уже имеет некоторую степень автоматизации, стоимость установки умного интеллекта может быть ниже, поскольку некоторые инфраструктурные элементы уже могут быть на месте.</a:t>
            </a:r>
          </a:p>
          <a:p>
            <a:endParaRPr lang="ru-RU" dirty="0" smtClean="0"/>
          </a:p>
          <a:p>
            <a:r>
              <a:rPr lang="ru-RU" dirty="0" smtClean="0"/>
              <a:t>3. Функциональность и возможности: Стоимость установки будет зависеть от того, какие функции и возможности включает система умного интеллекта, такие как умные номера, управление освещением и климатом, системы безопасности и т. д.</a:t>
            </a:r>
          </a:p>
          <a:p>
            <a:endParaRPr lang="ru-RU" dirty="0" smtClean="0"/>
          </a:p>
          <a:p>
            <a:r>
              <a:rPr lang="ru-RU" dirty="0" smtClean="0"/>
              <a:t>4. Выбранный поставщик и технологии: Различные поставщики предлагают разные решения и технологии, которые могут иметь разные стоимости.</a:t>
            </a:r>
          </a:p>
          <a:p>
            <a:endParaRPr lang="ru-RU" dirty="0" smtClean="0"/>
          </a:p>
          <a:p>
            <a:r>
              <a:rPr lang="ru-RU" dirty="0" smtClean="0"/>
              <a:t>Рекомендуется обратиться к специалистам в области систем умного интеллекта и получить оценку стоимости, исходя из конкретных требований вашей гостиницы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426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492" y="113386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1. </a:t>
            </a:r>
            <a:r>
              <a:rPr lang="ru-RU" sz="2200" dirty="0" smtClean="0"/>
              <a:t>Аппаратное обеспечение: стоимость умных устройств, таких как умные замки, системы управления освещением и климатом, датчики безопасности и т.д.</a:t>
            </a:r>
          </a:p>
          <a:p>
            <a:pPr marL="0" indent="0">
              <a:buNone/>
            </a:pPr>
            <a:r>
              <a:rPr lang="ru-RU" sz="2200" dirty="0" smtClean="0"/>
              <a:t>2. Программное обеспечение: разработка и настройка специализированного программного обеспечения для управления и мониторинга умных устройств.</a:t>
            </a:r>
          </a:p>
          <a:p>
            <a:pPr marL="0" indent="0">
              <a:buNone/>
            </a:pPr>
            <a:r>
              <a:rPr lang="ru-RU" sz="2200" dirty="0" smtClean="0"/>
              <a:t>3. Интеграция и установка: затраты на установку и интеграцию умных систем в существующую инфраструктуру гостиницы.</a:t>
            </a:r>
          </a:p>
          <a:p>
            <a:pPr marL="0" indent="0">
              <a:buNone/>
            </a:pPr>
            <a:r>
              <a:rPr lang="ru-RU" sz="2200" dirty="0" smtClean="0"/>
              <a:t>4. Обучение персонала: обучение сотрудников гостиницы работе с умными системами и программным обеспечением.</a:t>
            </a:r>
          </a:p>
          <a:p>
            <a:pPr marL="0" indent="0">
              <a:buNone/>
            </a:pPr>
            <a:r>
              <a:rPr lang="ru-RU" sz="2200" dirty="0" smtClean="0"/>
              <a:t>5. Техническая поддержка: затраты на обслуживание и техническую поддержку умных систем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05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313" y="2380236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521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37" y="630949"/>
            <a:ext cx="8534400" cy="1507067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998" y="152863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Улучшенный опыт гостей и увеличение удовлетворенности клиентов</a:t>
            </a:r>
          </a:p>
          <a:p>
            <a:pPr marL="0" indent="0">
              <a:buNone/>
            </a:pPr>
            <a:r>
              <a:rPr lang="ru-RU" dirty="0" smtClean="0"/>
              <a:t>- Оптимизация операций и сокращение издержек</a:t>
            </a:r>
          </a:p>
          <a:p>
            <a:pPr marL="0" indent="0">
              <a:buNone/>
            </a:pPr>
            <a:r>
              <a:rPr lang="ru-RU" dirty="0" smtClean="0"/>
              <a:t>- Расширение рынка и привлечение новых клиентов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3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17" y="805878"/>
            <a:ext cx="8534400" cy="1507067"/>
          </a:xfrm>
        </p:spPr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Инновации в гостиничном бизнесе:</a:t>
            </a:r>
          </a:p>
          <a:p>
            <a:pPr marL="0" indent="0">
              <a:buNone/>
            </a:pPr>
            <a:r>
              <a:rPr lang="ru-RU" dirty="0" smtClean="0"/>
              <a:t>- Внедрение цифровых технологий и автоматизация процессов</a:t>
            </a:r>
          </a:p>
          <a:p>
            <a:pPr marL="0" indent="0">
              <a:buNone/>
            </a:pPr>
            <a:r>
              <a:rPr lang="ru-RU" dirty="0" smtClean="0"/>
              <a:t>- Развитие умных номеров и "интернета вещей" для повышения комфорта гостей</a:t>
            </a:r>
          </a:p>
          <a:p>
            <a:pPr marL="0" indent="0">
              <a:buNone/>
            </a:pPr>
            <a:r>
              <a:rPr lang="ru-RU" dirty="0" smtClean="0"/>
              <a:t>- Использование искусственного интеллекта и аналитики данных для повышения эффективности операций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2899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номер без ключа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321" y="1034317"/>
            <a:ext cx="5950225" cy="3347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3921" y="196783"/>
            <a:ext cx="52001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это работает</a:t>
            </a:r>
          </a:p>
          <a:p>
            <a:r>
              <a:rPr lang="ru-RU" dirty="0" smtClean="0"/>
              <a:t>1. После бронирования номера в одном из отелей, где есть SPG </a:t>
            </a:r>
            <a:r>
              <a:rPr lang="ru-RU" dirty="0" err="1" smtClean="0"/>
              <a:t>Keyless</a:t>
            </a:r>
            <a:r>
              <a:rPr lang="ru-RU" dirty="0" smtClean="0"/>
              <a:t>, гостю будет предложено воспользоваться данной системой, и зарегистрировать свой смартфон через мобильное приложение SPG.</a:t>
            </a:r>
          </a:p>
          <a:p>
            <a:endParaRPr lang="ru-RU" dirty="0" smtClean="0"/>
          </a:p>
          <a:p>
            <a:r>
              <a:rPr lang="ru-RU" dirty="0" smtClean="0"/>
              <a:t>2. Примерно за сутки до прибытия в отель гость получает номер комнаты и ключ доступа по </a:t>
            </a:r>
            <a:r>
              <a:rPr lang="ru-RU" dirty="0" err="1" smtClean="0"/>
              <a:t>Bluetooth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По прибытию в отель гость может миновать стойку регистрации и направиться непосредственно в свой номер.</a:t>
            </a:r>
          </a:p>
          <a:p>
            <a:endParaRPr lang="ru-RU" dirty="0" smtClean="0"/>
          </a:p>
          <a:p>
            <a:r>
              <a:rPr lang="ru-RU" dirty="0" smtClean="0"/>
              <a:t>4. Убедившись, что система </a:t>
            </a:r>
            <a:r>
              <a:rPr lang="ru-RU" dirty="0" err="1" smtClean="0"/>
              <a:t>Bluetooth</a:t>
            </a:r>
            <a:r>
              <a:rPr lang="ru-RU" dirty="0" smtClean="0"/>
              <a:t> включена, гостю нужно открыть приложение SPG, приложить смартфон к дверному замку, дождаться момента, когда загорится зеленый свет и войти в номер.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2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848" y="599536"/>
            <a:ext cx="108296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Danalock</a:t>
            </a:r>
            <a:r>
              <a:rPr lang="ru-RU" sz="1400" dirty="0"/>
              <a:t> </a:t>
            </a:r>
            <a:r>
              <a:rPr lang="ru-RU" sz="1400" dirty="0" err="1"/>
              <a:t>Smartlock</a:t>
            </a:r>
            <a:r>
              <a:rPr lang="ru-RU" sz="1400" dirty="0"/>
              <a:t>: дверь открывается посредством </a:t>
            </a:r>
            <a:r>
              <a:rPr lang="ru-RU" sz="1400" dirty="0" err="1"/>
              <a:t>Bluetooth</a:t>
            </a:r>
            <a:r>
              <a:rPr lang="ru-RU" sz="1400" dirty="0"/>
              <a:t> и </a:t>
            </a:r>
            <a:r>
              <a:rPr lang="ru-RU" sz="1400" dirty="0" err="1"/>
              <a:t>геофенсинга</a:t>
            </a:r>
            <a:endParaRPr lang="ru-RU" sz="1400" dirty="0"/>
          </a:p>
          <a:p>
            <a:r>
              <a:rPr lang="ru-RU" sz="1400" dirty="0" err="1"/>
              <a:t>Danalock</a:t>
            </a:r>
            <a:r>
              <a:rPr lang="ru-RU" sz="1400" dirty="0"/>
              <a:t> </a:t>
            </a:r>
            <a:r>
              <a:rPr lang="ru-RU" sz="1400" dirty="0" err="1"/>
              <a:t>Smartlock</a:t>
            </a:r>
            <a:r>
              <a:rPr lang="ru-RU" sz="1400" dirty="0"/>
              <a:t> — это дверной замок, который управляется с помощью приложения. Связь между замком и смартфоном устанавливается по </a:t>
            </a:r>
            <a:r>
              <a:rPr lang="ru-RU" sz="1400" dirty="0" err="1"/>
              <a:t>Bluetooth</a:t>
            </a:r>
            <a:r>
              <a:rPr lang="ru-RU" sz="1400" dirty="0"/>
              <a:t> и настраивается так, что дверь автоматически открывается, как только устанавливается соединение. Возможность установить временный доступ тоже может быть интересной: если вы уезжаете в отпуск и друзья согласились приходить и поливать ваши цветы, больше нет необходимости передавать им ключи.</a:t>
            </a:r>
          </a:p>
          <a:p>
            <a:endParaRPr lang="ru-RU" sz="1400" dirty="0"/>
          </a:p>
          <a:p>
            <a:r>
              <a:rPr lang="ru-RU" sz="1400" dirty="0"/>
              <a:t>Вместо этого вы добавляете еще одну учетную запись пользователя и устанавливаете временные ограничения. Таким образом, в указанный период времени ваши друзья смогут открыть дверь с помощью своего смартфона. </a:t>
            </a:r>
            <a:r>
              <a:rPr lang="ru-RU" sz="1400" dirty="0" err="1"/>
              <a:t>Danalock</a:t>
            </a:r>
            <a:r>
              <a:rPr lang="ru-RU" sz="1400" dirty="0"/>
              <a:t> </a:t>
            </a:r>
            <a:r>
              <a:rPr lang="ru-RU" sz="1400" dirty="0" err="1"/>
              <a:t>Smartlock</a:t>
            </a:r>
            <a:r>
              <a:rPr lang="ru-RU" sz="1400" dirty="0"/>
              <a:t> вы можете приобрести примерно за 20 000 рублей. В стоимость входят 4 различных цилиндра для установки в дверь (30/40мм, 30/45мм, 30/60мм, 30/30мм).</a:t>
            </a:r>
          </a:p>
          <a:p>
            <a:endParaRPr lang="ru-RU" sz="1400" dirty="0"/>
          </a:p>
          <a:p>
            <a:r>
              <a:rPr lang="ru-RU" sz="1400" dirty="0"/>
              <a:t>Цена: около 20 000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848" y="3767482"/>
            <a:ext cx="118288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Привод замка двери </a:t>
            </a:r>
            <a:r>
              <a:rPr lang="ru-RU" sz="1400" dirty="0" err="1"/>
              <a:t>KeyMatic</a:t>
            </a:r>
            <a:r>
              <a:rPr lang="ru-RU" sz="1400" dirty="0"/>
              <a:t>: решение для системы «умный дом» от компании eQ-3</a:t>
            </a:r>
          </a:p>
          <a:p>
            <a:r>
              <a:rPr lang="ru-RU" sz="1400" dirty="0"/>
              <a:t>eQ-3 предлагает </a:t>
            </a:r>
            <a:r>
              <a:rPr lang="ru-RU" sz="1400" dirty="0" err="1"/>
              <a:t>Homematic</a:t>
            </a:r>
            <a:r>
              <a:rPr lang="ru-RU" sz="1400" dirty="0"/>
              <a:t> — одну из самых известных и популярных систем «умный дом». Привод дверного замка </a:t>
            </a:r>
            <a:r>
              <a:rPr lang="ru-RU" sz="1400" dirty="0" err="1"/>
              <a:t>KeyMatic</a:t>
            </a:r>
            <a:r>
              <a:rPr lang="ru-RU" sz="1400" dirty="0"/>
              <a:t> можно без проблем интегрировать в центр управления системой (CCU2) таким образом, что двери будут не только открываться от касания пальцем, но и подавать команды другим сопряженным устройствам.</a:t>
            </a:r>
          </a:p>
          <a:p>
            <a:endParaRPr lang="ru-RU" sz="1400" dirty="0"/>
          </a:p>
          <a:p>
            <a:r>
              <a:rPr lang="ru-RU" sz="1400" dirty="0"/>
              <a:t>Таким образом, имеется возможность автоматически включать, например, свет или отопление, как только вы открываете дверь. </a:t>
            </a:r>
            <a:r>
              <a:rPr lang="ru-RU" sz="1400" dirty="0" err="1"/>
              <a:t>KeyMatic</a:t>
            </a:r>
            <a:r>
              <a:rPr lang="ru-RU" sz="1400" dirty="0"/>
              <a:t> может работать и автономно, без какого-либо дополнительного оборудования. Тогда для открывания двери достаточно простого дистанционного управления. В качестве альтернативного способа отпирания замка вы можете использовать кнопку или рукоятку непосредственно на устройстве.</a:t>
            </a:r>
          </a:p>
          <a:p>
            <a:endParaRPr lang="ru-RU" sz="1400" dirty="0"/>
          </a:p>
          <a:p>
            <a:r>
              <a:rPr lang="ru-RU" sz="1400" dirty="0"/>
              <a:t>Цена: около 12 000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10657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86" y="3143562"/>
            <a:ext cx="8534400" cy="1507067"/>
          </a:xfrm>
        </p:spPr>
        <p:txBody>
          <a:bodyPr/>
          <a:lstStyle/>
          <a:p>
            <a:r>
              <a:rPr lang="ru-RU" b="1" dirty="0"/>
              <a:t>Используйте переводчиков чат-ботов.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486" y="300043"/>
            <a:ext cx="6639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Переводчики чат-ботов могут быстро определять языки, используемые посетителями веб-сайта, в зависимости от их местоположения. Они также могут переводить сценарии на лету и управлять одновременными запросами гостей со всего мира. Такие инструменты, как </a:t>
            </a:r>
            <a:r>
              <a:rPr lang="ru-RU" b="0" i="0" dirty="0" err="1" smtClean="0">
                <a:solidFill>
                  <a:srgbClr val="404040"/>
                </a:solidFill>
                <a:effectLst/>
                <a:latin typeface="GothamPro"/>
              </a:rPr>
              <a:t>Bebot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, идут еще дальше и повышают качество обслуживания гостей за счет автоматического сбора отзывов гостей, консультаций и подтверждений бронирования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226" y="0"/>
            <a:ext cx="4027031" cy="2908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6365" y="48857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No-code</a:t>
            </a:r>
            <a:r>
              <a:rPr lang="ru-RU" dirty="0"/>
              <a:t> конструктор чат-ботов для сайта, социальных сетей, мессенджеров и FMCG продуктов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23082" y="39571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КОРПОРАЦИЙ</a:t>
            </a:r>
          </a:p>
          <a:p>
            <a:endParaRPr lang="ru-RU" dirty="0"/>
          </a:p>
          <a:p>
            <a:r>
              <a:rPr lang="ru-RU" dirty="0"/>
              <a:t>КОРПОРАЦИЯ</a:t>
            </a:r>
          </a:p>
          <a:p>
            <a:r>
              <a:rPr lang="ru-RU" dirty="0"/>
              <a:t>99 900 ₽</a:t>
            </a:r>
          </a:p>
          <a:p>
            <a:r>
              <a:rPr lang="ru-RU" dirty="0"/>
              <a:t>в месяц</a:t>
            </a:r>
          </a:p>
          <a:p>
            <a:r>
              <a:rPr lang="ru-RU" dirty="0"/>
              <a:t>25 операторов</a:t>
            </a:r>
          </a:p>
          <a:p>
            <a:r>
              <a:rPr lang="ru-RU" dirty="0"/>
              <a:t>100 чат-ботов</a:t>
            </a:r>
          </a:p>
          <a:p>
            <a:r>
              <a:rPr lang="ru-RU" dirty="0"/>
              <a:t>100 000 диалогов</a:t>
            </a:r>
          </a:p>
          <a:p>
            <a:r>
              <a:rPr lang="ru-RU" dirty="0"/>
              <a:t>ежеквартальная пост оплата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317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999" y="768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404040"/>
                </a:solidFill>
                <a:effectLst/>
                <a:latin typeface="GothamPro"/>
              </a:rPr>
              <a:t>Сделайте так, чтобы роботы регистрировали гостей.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822" y="1733979"/>
            <a:ext cx="7463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404040"/>
                </a:solidFill>
                <a:effectLst/>
                <a:latin typeface="GothamPro"/>
              </a:rPr>
              <a:t>Hilton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 и IBM объединились, чтобы создать Конни (названную в честь Конрада Хилтона), первого робота для личного обслуживания гостей отелей. Модель ИИ может учиться у гостей и со временем адаптироваться, отвечая на вопросы, выполняя простые задачи бронирования и со временем улучшая собственную речь.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«Мы сосредоточены на том, чтобы переосмыслить весь процесс путешествия, чтобы сделать его умнее, проще и приятнее для гостей», - сказал Джонатан Уилсон из </a:t>
            </a:r>
            <a:r>
              <a:rPr lang="ru-RU" b="0" i="0" dirty="0" err="1" smtClean="0">
                <a:solidFill>
                  <a:srgbClr val="404040"/>
                </a:solidFill>
                <a:effectLst/>
                <a:latin typeface="GothamPro"/>
              </a:rPr>
              <a:t>Hilton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. «Обращаясь к инновационным партнерам, таким как IBM </a:t>
            </a:r>
            <a:r>
              <a:rPr lang="ru-RU" b="0" i="0" dirty="0" err="1" smtClean="0">
                <a:solidFill>
                  <a:srgbClr val="404040"/>
                </a:solidFill>
                <a:effectLst/>
                <a:latin typeface="GothamPro"/>
              </a:rPr>
              <a:t>Watson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 (программное обеспечение искусственного интеллекта, на котором работает робот), мы «удивляем» наших гостей самыми непредсказуемыми способами».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GothamPro"/>
              </a:rPr>
              <a:t>Не беспокойтесь о замене людей на стойке регистрации - такие инструменты, как Конни, предназначены для предотвращения образования длинных очередей в холлах, создания незабываемых впечатлений и повышения эффективности команд.</a:t>
            </a:r>
            <a:endParaRPr lang="ru-RU" b="0" i="0" dirty="0">
              <a:solidFill>
                <a:srgbClr val="404040"/>
              </a:solidFill>
              <a:effectLst/>
              <a:latin typeface="Gotham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0" y="531453"/>
            <a:ext cx="4557423" cy="3037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77809" y="4046683"/>
            <a:ext cx="3988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Андроидный</a:t>
            </a:r>
            <a:r>
              <a:rPr lang="ru-RU" dirty="0"/>
              <a:t> Робот </a:t>
            </a:r>
            <a:r>
              <a:rPr lang="ru-RU" dirty="0" err="1"/>
              <a:t>Теспиан</a:t>
            </a:r>
            <a:r>
              <a:rPr lang="ru-RU" dirty="0"/>
              <a:t> 180 см (</a:t>
            </a:r>
            <a:r>
              <a:rPr lang="ru-RU" dirty="0" err="1"/>
              <a:t>Thespian</a:t>
            </a:r>
            <a:r>
              <a:rPr lang="ru-RU" dirty="0"/>
              <a:t>)</a:t>
            </a:r>
          </a:p>
          <a:p>
            <a:r>
              <a:rPr lang="ru-RU" dirty="0"/>
              <a:t>Робот «</a:t>
            </a:r>
            <a:r>
              <a:rPr lang="ru-RU" dirty="0" err="1"/>
              <a:t>Теспиан</a:t>
            </a:r>
            <a:r>
              <a:rPr lang="ru-RU" dirty="0"/>
              <a:t>» (</a:t>
            </a:r>
            <a:r>
              <a:rPr lang="ru-RU" dirty="0" err="1"/>
              <a:t>RoboThespian</a:t>
            </a:r>
            <a:r>
              <a:rPr lang="ru-RU" dirty="0"/>
              <a:t>) – интерактивный робот-</a:t>
            </a:r>
            <a:r>
              <a:rPr lang="ru-RU" dirty="0" err="1"/>
              <a:t>андроид</a:t>
            </a:r>
            <a:r>
              <a:rPr lang="ru-RU" dirty="0"/>
              <a:t>, любящий и умеющий общаться с людьми. О..</a:t>
            </a:r>
          </a:p>
          <a:p>
            <a:endParaRPr lang="ru-RU" dirty="0"/>
          </a:p>
          <a:p>
            <a:r>
              <a:rPr lang="ru-RU" dirty="0"/>
              <a:t>6500000р.</a:t>
            </a:r>
          </a:p>
        </p:txBody>
      </p:sp>
    </p:spTree>
    <p:extLst>
      <p:ext uri="{BB962C8B-B14F-4D97-AF65-F5344CB8AC3E}">
        <p14:creationId xmlns:p14="http://schemas.microsoft.com/office/powerpoint/2010/main" xmlns="" val="269595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91" y="0"/>
            <a:ext cx="10515600" cy="1325563"/>
          </a:xfrm>
        </p:spPr>
        <p:txBody>
          <a:bodyPr/>
          <a:lstStyle/>
          <a:p>
            <a:r>
              <a:rPr lang="ru-RU" dirty="0" smtClean="0"/>
              <a:t>Голосовой помощник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262" y="1443211"/>
            <a:ext cx="67321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Виртуальный </a:t>
            </a:r>
            <a:r>
              <a:rPr lang="ru-RU" sz="2400" dirty="0"/>
              <a:t>помощник, который работает на основе </a:t>
            </a:r>
            <a:r>
              <a:rPr lang="ru-RU" sz="2000" dirty="0"/>
              <a:t>искусственного</a:t>
            </a:r>
            <a:r>
              <a:rPr lang="ru-RU" sz="2400" dirty="0"/>
              <a:t> интеллекта. Он распознает речь пользователя, может анализировать его ответы и выполняет команды человека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91% пользователей используют голосовых помощников для получения ответов на вопросы, 89.5% – для прослушивания музыки, 85.2 – для проверки погоды и 71.4% – для установки таймера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368" y="714634"/>
            <a:ext cx="4572000" cy="30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391" y="5345458"/>
            <a:ext cx="11448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найти что-то в интернете, включить музыку, заказать завтрак в номер, поиграть с детьми, посоветовать ресторан или музей, поставить будильник, включить свет, попросить убрать в номере или просто поболтать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1016" y="38681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Умная колонка Яндекс Станция 2 с Алисой, черный антрацит, 30Вт</a:t>
            </a:r>
          </a:p>
          <a:p>
            <a:r>
              <a:rPr lang="ru-RU" dirty="0" smtClean="0"/>
              <a:t>Экосистема</a:t>
            </a:r>
            <a:r>
              <a:rPr lang="ru-RU" dirty="0"/>
              <a:t>: Умный дом Яндекса</a:t>
            </a:r>
          </a:p>
          <a:p>
            <a:r>
              <a:rPr lang="ru-RU" dirty="0"/>
              <a:t>Питание: от сети</a:t>
            </a:r>
          </a:p>
          <a:p>
            <a:r>
              <a:rPr lang="ru-RU" dirty="0" smtClean="0"/>
              <a:t>14</a:t>
            </a:r>
            <a:r>
              <a:rPr lang="ru-RU" dirty="0"/>
              <a:t> </a:t>
            </a:r>
            <a:r>
              <a:rPr lang="ru-RU" dirty="0" smtClean="0"/>
              <a:t>990₽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93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- Высокие затраты на внедрение и обновление технологий</a:t>
            </a:r>
          </a:p>
          <a:p>
            <a:r>
              <a:rPr lang="ru-RU" dirty="0" smtClean="0"/>
              <a:t>- Необходимость обучения персонала и преодоление сопротивления изменениям</a:t>
            </a:r>
          </a:p>
          <a:p>
            <a:r>
              <a:rPr lang="ru-RU" dirty="0" smtClean="0"/>
              <a:t>- Возможные проблемы с безопасностью данных и конфиденциальностью гостей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3058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85</TotalTime>
  <Words>1317</Words>
  <Application>Microsoft Office PowerPoint</Application>
  <PresentationFormat>Произвольный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Инновации для гостиничного предприятия Искусственный интеллект для гостиничного комплекса  </vt:lpstr>
      <vt:lpstr>Актуальность</vt:lpstr>
      <vt:lpstr>Цели</vt:lpstr>
      <vt:lpstr>В номер без ключа</vt:lpstr>
      <vt:lpstr>Слайд 5</vt:lpstr>
      <vt:lpstr>Используйте переводчиков чат-ботов.</vt:lpstr>
      <vt:lpstr>Слайд 7</vt:lpstr>
      <vt:lpstr>Голосовой помощник</vt:lpstr>
      <vt:lpstr>Риски</vt:lpstr>
      <vt:lpstr>Нейтрализация рисков</vt:lpstr>
      <vt:lpstr>Примерные траты на инновации в гостиничном бизнесе: </vt:lpstr>
      <vt:lpstr>Слайд 12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для гостиничного предприятия</dc:title>
  <dc:creator>Яна</dc:creator>
  <cp:lastModifiedBy>Пользователь2</cp:lastModifiedBy>
  <cp:revision>10</cp:revision>
  <dcterms:created xsi:type="dcterms:W3CDTF">2023-10-10T05:22:49Z</dcterms:created>
  <dcterms:modified xsi:type="dcterms:W3CDTF">2023-11-03T05:47:56Z</dcterms:modified>
</cp:coreProperties>
</file>