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312" r:id="rId3"/>
    <p:sldId id="277" r:id="rId4"/>
    <p:sldId id="313" r:id="rId5"/>
    <p:sldId id="278" r:id="rId6"/>
    <p:sldId id="314" r:id="rId7"/>
    <p:sldId id="315" r:id="rId8"/>
    <p:sldId id="316" r:id="rId9"/>
    <p:sldId id="298" r:id="rId10"/>
    <p:sldId id="322" r:id="rId11"/>
    <p:sldId id="323" r:id="rId12"/>
    <p:sldId id="310" r:id="rId13"/>
    <p:sldId id="324" r:id="rId14"/>
    <p:sldId id="325" r:id="rId15"/>
    <p:sldId id="311" r:id="rId16"/>
    <p:sldId id="284" r:id="rId17"/>
    <p:sldId id="317" r:id="rId18"/>
    <p:sldId id="318" r:id="rId19"/>
    <p:sldId id="319" r:id="rId20"/>
    <p:sldId id="320" r:id="rId21"/>
    <p:sldId id="321" r:id="rId22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CCFF"/>
    <a:srgbClr val="663300"/>
    <a:srgbClr val="461700"/>
    <a:srgbClr val="220B00"/>
    <a:srgbClr val="501B00"/>
    <a:srgbClr val="0FB91F"/>
    <a:srgbClr val="0A7814"/>
    <a:srgbClr val="4EF05D"/>
    <a:srgbClr val="22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854" autoAdjust="0"/>
  </p:normalViewPr>
  <p:slideViewPr>
    <p:cSldViewPr showGuides="1"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358A325-4C40-D3A6-2B8D-02B2D9DDF8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D778AF-1774-45EE-E88C-B95DED1F327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DCC6AA-4949-4ABB-B0CD-CBE8EC544B12}" type="datetimeFigureOut">
              <a:rPr lang="en-US"/>
              <a:pPr>
                <a:defRPr/>
              </a:pPr>
              <a:t>2/21/2024</a:t>
            </a:fld>
            <a:endParaRPr lang="en-US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D19513AE-9505-6503-76F4-31CBA78EB0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A4F34FBD-1DC4-4DF2-E0B0-C9ACD62E9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80D454-7BA0-D7F5-9464-0C59DC663D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10337-724C-DAC8-9312-8621F465A5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422E2C-F889-4C82-BC87-05AFF8D0EB8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422E2C-F889-4C82-BC87-05AFF8D0EB81}" type="slidenum">
              <a:rPr lang="en-US" altLang="ru-RU" smtClean="0"/>
              <a:pPr>
                <a:defRPr/>
              </a:pPr>
              <a:t>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1367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:a16="http://schemas.microsoft.com/office/drawing/2014/main" id="{660DD3E3-BF65-3DB0-6E91-A8E7DA8167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>
            <a:extLst>
              <a:ext uri="{FF2B5EF4-FFF2-40B4-BE49-F238E27FC236}">
                <a16:creationId xmlns:a16="http://schemas.microsoft.com/office/drawing/2014/main" id="{5312C82D-F4B6-ADCC-A692-131E2078B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/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8078A0D7-D85C-2B7A-2218-7F674A8759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6DCC60-C982-49D0-A80A-4B114A10A3D9}" type="slidenum">
              <a:rPr lang="en-US" altLang="ru-RU" smtClean="0"/>
              <a:pPr/>
              <a:t>20</a:t>
            </a:fld>
            <a:endParaRPr lang="en-US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1A8EA7-87FB-E0DB-EA0D-A508B7C43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BBD18-7A44-4F18-90E9-30C99AE5132B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211CAE-0E0F-B0DC-D3DE-DDB54FE46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E9DD71-CC56-1531-C751-4CFF6680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76E82-C556-44FA-BFDD-2EAF76B97F8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6450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BC825E-0E47-2015-DB93-32669DC15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C748A-78A9-46C8-920E-4D15BD8FD978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DE74E-225A-6237-1C02-F457E5B2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5DEA2-D733-71C2-847B-A4D8BA22D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C727A-AE67-4BE1-B4BF-DB90C5D3760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9632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9A158-ACE1-C4A6-F8E9-DB82F0CBB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19A96-8729-4DA9-A9E4-A67D9B0AADA8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8334AF-1FCC-05B8-A492-0A8249A12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3C1FBD-D941-D3E5-4F24-899DAC0C3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716D3-9256-47D8-853C-A9D8A4D4BFA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15151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F202FC97-E319-DBBD-3F1A-88B7465C6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D6079-1E6F-45BA-B447-719940FB5927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E6285C59-20FC-76CA-5227-6AA73102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21855B7C-C7EB-70C1-9530-7B6BFB105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9CCD5-6DF3-4570-818D-77874A87103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9448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FB0F61-552C-51C9-21D0-E91D29DC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16D16-324E-4D1A-8D46-62AE9CA14DCD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5B6259-43A9-16C5-96AF-CA7625E16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EC6AEA-0404-6542-4B93-4518FA993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E7805-0F21-4C27-90AC-C8733D12F06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6606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1E871F-B392-9FB0-9BE9-5E73E263E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C9DFC-0220-4075-ACAB-5C74218321B7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5CA0E2-0057-7872-AD62-3A0E24D0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51E5B1-5543-797E-BE8B-0EF327CC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A5ED1-83DC-4815-A05C-D6AF078B1F8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716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3190F7F-CFA7-201E-8D90-6653A02A9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31F35-D204-4C93-AD4F-7D8A025B308B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7EB98C8-9D7B-28B7-3F12-97F79D1B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342847C-F98C-448F-6F17-44138C14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2C70B-443B-463A-A017-C592DD99505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2223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B2A3BD3B-522C-124A-86A2-033C0ACA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6B33A-1B15-4CD4-90E8-B28FB1E4DA9D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E4DAB4F4-8B78-13E2-80F3-EFBFFCCFD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710E5A05-65E5-80AE-3340-1DF65087A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C436-6B76-4120-B5B0-F8F7875D09B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6782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23331298-7B09-1B14-39FE-5F2D058F0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50BCE-5C75-4766-A2B8-14778A6D0C68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24F93C6-291E-72FF-BF96-2B081499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745A8F24-34D6-C5E1-1A79-64E6CDC6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4BE24-E89F-4617-86DA-10EFB976782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6481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687DA2F0-B0F3-D65F-6BC7-C073D41FB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E85C-549B-4BEB-88CD-E03DB19BBCED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9C8B65D1-EAEC-9278-8E25-9139BD20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C7E14131-DC91-54B7-1441-0DB0FC26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38EB-BB97-4475-8E4E-1AFCA3F333A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7336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076242F-C1AA-EF87-FDBC-886B97D9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3EE23-18F9-4AEA-94EA-66720F35D80A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04FABE1-33F6-93E2-3E22-B84591640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E99BD04-9D0B-5EDE-8025-4D27A51A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96DF8-8611-457B-B05B-4CC5ED507F9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4670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261B35B-D289-2205-791E-843EC6282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FF7F8-DD84-4DAA-BBD8-19759670433D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B721E60-B94C-7E9D-5EE8-149B7BA9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9703F29-842C-8681-3BB7-4A7889BB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8117B-571D-443C-8BEA-68FB4A99CFC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8076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0F6917BB-0F03-9A56-248E-C22FCC84F0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3561F143-4F09-1DBF-119A-0B43025F7B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551612-F622-6C17-B0EE-8A3CD1D23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3E019C-33D9-44E2-A615-1DD90E63014F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ED6C96-3B6A-3D3B-3E9B-D2773FD77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C80066-92F9-8733-F945-04C00F296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2A53D7B-6EC5-4456-835B-CCD5A22B432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893C7A2-EB84-2660-6C43-7B29E8FDD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EB30C303-F6CC-5A03-C8F3-C7F4A866D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2550"/>
            <a:ext cx="92884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Объект 1">
            <a:extLst>
              <a:ext uri="{FF2B5EF4-FFF2-40B4-BE49-F238E27FC236}">
                <a16:creationId xmlns:a16="http://schemas.microsoft.com/office/drawing/2014/main" id="{074D13E2-A12B-D765-E8B6-C85CFC36E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4375" y="188913"/>
            <a:ext cx="8429625" cy="395128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800" dirty="0"/>
              <a:t>  </a:t>
            </a:r>
            <a:r>
              <a:rPr lang="ru-RU" altLang="en-US" sz="2800" dirty="0"/>
              <a:t> </a:t>
            </a:r>
            <a:endParaRPr lang="ru-RU" altLang="en-US" sz="3200" dirty="0"/>
          </a:p>
        </p:txBody>
      </p:sp>
      <p:pic>
        <p:nvPicPr>
          <p:cNvPr id="3077" name="Picture 2">
            <a:extLst>
              <a:ext uri="{FF2B5EF4-FFF2-40B4-BE49-F238E27FC236}">
                <a16:creationId xmlns:a16="http://schemas.microsoft.com/office/drawing/2014/main" id="{22D28D80-28C9-4545-EC41-E363A42A6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4177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DA3AB5-B8DC-206D-0D80-8C1F8A9B8E08}"/>
              </a:ext>
            </a:extLst>
          </p:cNvPr>
          <p:cNvSpPr/>
          <p:nvPr/>
        </p:nvSpPr>
        <p:spPr>
          <a:xfrm>
            <a:off x="468313" y="2852738"/>
            <a:ext cx="853122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Прямоугольник 8">
            <a:extLst>
              <a:ext uri="{FF2B5EF4-FFF2-40B4-BE49-F238E27FC236}">
                <a16:creationId xmlns:a16="http://schemas.microsoft.com/office/drawing/2014/main" id="{E6E998BE-7476-4093-E59F-9F6A37D20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361484"/>
            <a:ext cx="5429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торговли и сферы услуг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технологии и организации общественного питания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510ABB04-13D4-6B2B-9C8D-87F9565DC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10" y="2444750"/>
            <a:ext cx="8280400" cy="371178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2800" b="1" cap="all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Инновационная идея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ru-RU" sz="2800" b="1" cap="all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безотходной технологической схемы производства пищевых продуктов на основе корнеплодов моркови посевной и плодов яблони мелкоплодной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8BD77DDD-2B9B-5E8F-E305-A37607BB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-100013"/>
            <a:ext cx="928687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>
            <a:extLst>
              <a:ext uri="{FF2B5EF4-FFF2-40B4-BE49-F238E27FC236}">
                <a16:creationId xmlns:a16="http://schemas.microsoft.com/office/drawing/2014/main" id="{F209604C-1239-55E8-B7C6-F5ADA5542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286000"/>
            <a:ext cx="2962275" cy="1143000"/>
          </a:xfrm>
        </p:spPr>
        <p:txBody>
          <a:bodyPr/>
          <a:lstStyle/>
          <a:p>
            <a:r>
              <a:rPr lang="ru-RU" altLang="ru-RU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Оценка степени удовлетворения потребности организма человека в основных пищевых веществах при введении в пищевой продукт корнеплодов моркови посевной</a:t>
            </a:r>
            <a:endParaRPr lang="ru-RU" alt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B49F8-11EF-BAC9-CA9C-4C1BA739488E}"/>
              </a:ext>
            </a:extLst>
          </p:cNvPr>
          <p:cNvSpPr txBox="1"/>
          <p:nvPr/>
        </p:nvSpPr>
        <p:spPr>
          <a:xfrm>
            <a:off x="251520" y="5595090"/>
            <a:ext cx="86409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Зеленкова Е.Н. Анализ каротиноидов методом ВЭЖХ в отдельных сортах моркови/ </a:t>
            </a:r>
            <a:r>
              <a:rPr lang="ru-RU" sz="1000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Е.Н.Зеленкова</a:t>
            </a:r>
            <a:r>
              <a:rPr lang="ru-RU" sz="1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З.Е.Егорова</a:t>
            </a:r>
            <a:r>
              <a:rPr lang="ru-RU" sz="1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П.С.Шабуня</a:t>
            </a:r>
            <a:r>
              <a:rPr lang="ru-RU" sz="1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С.А.Фатыхова</a:t>
            </a:r>
            <a:r>
              <a:rPr lang="ru-RU" sz="1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// Вестник международной академии холода. 2015. №4. С.9-15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000" b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Елисеева Т. Морковь (лат. </a:t>
            </a:r>
            <a:r>
              <a:rPr lang="en-US" sz="1000" b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Daucus carota </a:t>
            </a:r>
            <a:r>
              <a:rPr lang="en-US" sz="1000" b="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subsp</a:t>
            </a:r>
            <a:r>
              <a:rPr lang="ru-RU" sz="1000" b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000" b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sativus</a:t>
            </a:r>
            <a:r>
              <a:rPr lang="ru-RU" sz="1000" b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 / </a:t>
            </a:r>
            <a:r>
              <a:rPr lang="ru-RU" sz="1000" b="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Т.Елисеева</a:t>
            </a:r>
            <a:r>
              <a:rPr lang="ru-RU" sz="1000" b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b="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А.Тарантул</a:t>
            </a:r>
            <a:r>
              <a:rPr lang="ru-RU" sz="1000" b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// Журнал здорового питания и диетологии. 2018. Т.4. №6. С.43-54 </a:t>
            </a:r>
            <a:endParaRPr lang="ru-RU" sz="10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ru-RU" sz="1000" dirty="0">
              <a:effectLst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1267A7-63B7-CECB-7743-6DA0EEB7E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979255"/>
            <a:ext cx="5692381" cy="40244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8BD77DDD-2B9B-5E8F-E305-A37607BB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-100013"/>
            <a:ext cx="928687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>
            <a:extLst>
              <a:ext uri="{FF2B5EF4-FFF2-40B4-BE49-F238E27FC236}">
                <a16:creationId xmlns:a16="http://schemas.microsoft.com/office/drawing/2014/main" id="{F209604C-1239-55E8-B7C6-F5ADA5542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781" y="1637618"/>
            <a:ext cx="2962275" cy="1143000"/>
          </a:xfrm>
        </p:spPr>
        <p:txBody>
          <a:bodyPr/>
          <a:lstStyle/>
          <a:p>
            <a:r>
              <a:rPr lang="ru-RU" altLang="ru-RU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Оценка степени удовлетворения потребности организма человека в основных пищевых веществах при введении в пищевой продукт выжимок плодов яблони мелкоплодной и рябины сибирской</a:t>
            </a:r>
            <a:endParaRPr lang="ru-RU" alt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10">
            <a:extLst>
              <a:ext uri="{FF2B5EF4-FFF2-40B4-BE49-F238E27FC236}">
                <a16:creationId xmlns:a16="http://schemas.microsoft.com/office/drawing/2014/main" id="{EC35F865-DBDB-5FD9-735D-55F054DFC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3815407" cy="519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40A980-6CAC-A1B9-D630-D5FE73D7366B}"/>
              </a:ext>
            </a:extLst>
          </p:cNvPr>
          <p:cNvSpPr txBox="1"/>
          <p:nvPr/>
        </p:nvSpPr>
        <p:spPr>
          <a:xfrm>
            <a:off x="210444" y="5307877"/>
            <a:ext cx="88914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25400" lvl="0" indent="-2286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30275" algn="l"/>
              </a:tabLst>
            </a:pPr>
            <a:r>
              <a:rPr lang="ru-RU" sz="1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Минке,	О.Э. Углеводный состав дикорастущих и культивируемых ягод Сибири /О.Э. Минке, С.Я. </a:t>
            </a:r>
            <a:r>
              <a:rPr lang="ru-RU" sz="1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Корячкина</a:t>
            </a:r>
            <a:r>
              <a:rPr lang="ru-RU" sz="1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И.В. </a:t>
            </a:r>
            <a:r>
              <a:rPr lang="ru-RU" sz="1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Сандракова</a:t>
            </a:r>
            <a:r>
              <a:rPr lang="ru-RU" sz="1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О.М. Фаттахова // Пищевая промышленность, - 1992. - №10. - С. 13.</a:t>
            </a:r>
          </a:p>
          <a:p>
            <a:pPr marL="228600" marR="25400" lvl="0" indent="-2286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22580" algn="l"/>
              </a:tabLst>
            </a:pPr>
            <a:r>
              <a:rPr lang="ru-RU" sz="1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Корячкина</a:t>
            </a:r>
            <a:r>
              <a:rPr lang="ru-RU" sz="1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С.Я. Минеральный состав дикорастущих и культивируемых ягод Сибири / </a:t>
            </a:r>
            <a:r>
              <a:rPr lang="ru-RU" sz="1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С.Я.Корячкина</a:t>
            </a:r>
            <a:r>
              <a:rPr lang="ru-RU" sz="1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И.В.Сандракова</a:t>
            </a:r>
            <a:r>
              <a:rPr lang="ru-RU" sz="1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О.М.Фаттахова</a:t>
            </a:r>
            <a:r>
              <a:rPr lang="ru-RU" sz="1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// Пище­вая промышленность, - 1992. - №6. - С. 25.</a:t>
            </a:r>
          </a:p>
          <a:p>
            <a:pPr marL="228600" marR="25400" lvl="0" indent="-2286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25120" algn="l"/>
              </a:tabLst>
            </a:pPr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178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1">
            <a:extLst>
              <a:ext uri="{FF2B5EF4-FFF2-40B4-BE49-F238E27FC236}">
                <a16:creationId xmlns:a16="http://schemas.microsoft.com/office/drawing/2014/main" id="{38894045-D513-79AF-5214-2762D374F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404" y="260648"/>
            <a:ext cx="84971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Технологическая схема предварительной обработки корнеплодов моркови посевной</a:t>
            </a:r>
            <a:endParaRPr lang="en-US" altLang="ru-RU" sz="2400" b="1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B51796-4198-55D4-2582-FD86CCBD3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124744"/>
            <a:ext cx="6475959" cy="550570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28C1D-1E9D-933A-BF82-37029AD63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1">
            <a:extLst>
              <a:ext uri="{FF2B5EF4-FFF2-40B4-BE49-F238E27FC236}">
                <a16:creationId xmlns:a16="http://schemas.microsoft.com/office/drawing/2014/main" id="{2548B437-2974-6391-4425-2DEE2ADCF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404" y="260648"/>
            <a:ext cx="84971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Технологическая схема предварительной обработки плодов яблони мелкоплодной </a:t>
            </a:r>
            <a:endParaRPr lang="en-US" altLang="ru-RU" sz="2400" b="1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A85E23-1E5F-B777-67FC-2E96BAF45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283445"/>
            <a:ext cx="6496130" cy="531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31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6C5C797-B969-7D89-D50D-E1388C9A6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404" y="260648"/>
            <a:ext cx="84971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Рецептура хлебобулочных изделий на примере </a:t>
            </a:r>
            <a:r>
              <a:rPr lang="ru-RU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славянских</a:t>
            </a:r>
            <a:r>
              <a:rPr lang="ru-RU" sz="2400" b="1" i="1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булочек</a:t>
            </a:r>
            <a:r>
              <a:rPr lang="ru-RU" sz="2400" b="1" i="1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</a:t>
            </a:r>
            <a:r>
              <a:rPr lang="ru-RU" sz="2400" b="1" i="1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муки</a:t>
            </a:r>
            <a:r>
              <a:rPr lang="ru-RU" sz="2400" b="1" i="1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высшего</a:t>
            </a:r>
            <a:r>
              <a:rPr lang="ru-RU" sz="2400" b="1" i="1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сорта</a:t>
            </a:r>
            <a:r>
              <a:rPr lang="ru-RU" altLang="ru-RU" sz="24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Арнауты</a:t>
            </a:r>
            <a:endParaRPr lang="en-US" altLang="ru-RU" sz="2400" b="1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49AA21B-F22D-28FC-1ADA-705EA617D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584135"/>
              </p:ext>
            </p:extLst>
          </p:nvPr>
        </p:nvGraphicFramePr>
        <p:xfrm>
          <a:off x="107504" y="1628800"/>
          <a:ext cx="8784975" cy="43984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884757">
                  <a:extLst>
                    <a:ext uri="{9D8B030D-6E8A-4147-A177-3AD203B41FA5}">
                      <a16:colId xmlns:a16="http://schemas.microsoft.com/office/drawing/2014/main" val="450374422"/>
                    </a:ext>
                  </a:extLst>
                </a:gridCol>
                <a:gridCol w="1950109">
                  <a:extLst>
                    <a:ext uri="{9D8B030D-6E8A-4147-A177-3AD203B41FA5}">
                      <a16:colId xmlns:a16="http://schemas.microsoft.com/office/drawing/2014/main" val="444794635"/>
                    </a:ext>
                  </a:extLst>
                </a:gridCol>
                <a:gridCol w="1950109">
                  <a:extLst>
                    <a:ext uri="{9D8B030D-6E8A-4147-A177-3AD203B41FA5}">
                      <a16:colId xmlns:a16="http://schemas.microsoft.com/office/drawing/2014/main" val="4118352092"/>
                    </a:ext>
                  </a:extLst>
                </a:gridCol>
              </a:tblGrid>
              <a:tr h="366041">
                <a:tc rowSpan="2">
                  <a:txBody>
                    <a:bodyPr/>
                    <a:lstStyle/>
                    <a:p>
                      <a:pPr marL="8890" algn="ctr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800" b="1" spc="-6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сырья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890" algn="ctr"/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</a:t>
                      </a:r>
                      <a:r>
                        <a:rPr lang="ru-RU" sz="1800" b="1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сырья</a:t>
                      </a:r>
                      <a:r>
                        <a:rPr lang="ru-RU" sz="1800" b="1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ru-RU" sz="1800" b="1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ru-RU" sz="1800" b="1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кг</a:t>
                      </a:r>
                      <a:r>
                        <a:rPr lang="ru-RU" sz="1800" b="1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муки,</a:t>
                      </a:r>
                      <a:r>
                        <a:rPr lang="ru-RU" sz="1800" b="1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spc="-2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кг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870826"/>
                  </a:ext>
                </a:extLst>
              </a:tr>
              <a:tr h="732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согласно </a:t>
                      </a:r>
                      <a:r>
                        <a:rPr lang="ru-RU" sz="1800" b="1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[1]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/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предлагаемый</a:t>
                      </a:r>
                      <a:r>
                        <a:rPr lang="ru-RU" sz="1800" b="1" spc="-7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</a:t>
                      </a:r>
                      <a:r>
                        <a:rPr lang="ru-RU" sz="1800" b="1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154503"/>
                  </a:ext>
                </a:extLst>
              </a:tr>
              <a:tr h="366041">
                <a:tc>
                  <a:txBody>
                    <a:bodyPr/>
                    <a:lstStyle/>
                    <a:p>
                      <a:pPr marL="8890" algn="l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Мука</a:t>
                      </a:r>
                      <a:r>
                        <a:rPr lang="ru-RU" sz="1800" b="1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пшеничная</a:t>
                      </a:r>
                      <a:r>
                        <a:rPr lang="ru-RU" sz="1800" b="1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высшего</a:t>
                      </a:r>
                      <a:r>
                        <a:rPr lang="ru-RU" sz="1800" b="1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сорта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/>
                      <a:r>
                        <a:rPr lang="ru-RU" sz="1800" b="1" spc="-2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75-90</a:t>
                      </a: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897365"/>
                  </a:ext>
                </a:extLst>
              </a:tr>
              <a:tr h="366041">
                <a:tc>
                  <a:txBody>
                    <a:bodyPr/>
                    <a:lstStyle/>
                    <a:p>
                      <a:pPr marL="8890" algn="l"/>
                      <a:r>
                        <a:rPr lang="ru-RU" sz="1800" b="1" spc="-3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Выжимки корнеплодов моркови посевной + жмых плодов яблони мелкоплодной 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(диапазон</a:t>
                      </a:r>
                      <a:r>
                        <a:rPr lang="ru-RU" sz="1800" b="1" spc="-3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варьирования)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/>
                      <a:r>
                        <a:rPr lang="ru-RU" sz="1800" b="1" spc="-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10-25</a:t>
                      </a: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918400"/>
                  </a:ext>
                </a:extLst>
              </a:tr>
              <a:tr h="366041">
                <a:tc>
                  <a:txBody>
                    <a:bodyPr/>
                    <a:lstStyle/>
                    <a:p>
                      <a:pPr marL="8890" algn="l"/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Дрожжи</a:t>
                      </a:r>
                      <a:r>
                        <a:rPr lang="ru-RU" sz="1800" b="1" spc="-3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прессованные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/>
                      <a:r>
                        <a:rPr lang="ru-RU" sz="1800" b="1" spc="-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/>
                      <a:r>
                        <a:rPr lang="ru-RU" sz="1800" b="1" spc="-2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2*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724808"/>
                  </a:ext>
                </a:extLst>
              </a:tr>
              <a:tr h="366041">
                <a:tc>
                  <a:txBody>
                    <a:bodyPr/>
                    <a:lstStyle/>
                    <a:p>
                      <a:pPr marL="8890" algn="l"/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Соль</a:t>
                      </a:r>
                      <a:r>
                        <a:rPr lang="ru-RU" sz="1800" b="1" spc="-3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поваренная</a:t>
                      </a:r>
                      <a:r>
                        <a:rPr lang="ru-RU" sz="1800" b="1" spc="-3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пищевая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/>
                      <a:r>
                        <a:rPr lang="ru-RU" sz="1800" b="1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/>
                      <a:r>
                        <a:rPr lang="ru-RU" sz="1800" b="1" spc="-2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718677"/>
                  </a:ext>
                </a:extLst>
              </a:tr>
              <a:tr h="366041">
                <a:tc>
                  <a:txBody>
                    <a:bodyPr/>
                    <a:lstStyle/>
                    <a:p>
                      <a:pPr marL="8890" algn="l"/>
                      <a:r>
                        <a:rPr lang="ru-RU" sz="1800" b="1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Сахар-песок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/>
                      <a:r>
                        <a:rPr lang="ru-RU" sz="1800" b="1" spc="-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/>
                      <a:r>
                        <a:rPr lang="ru-RU" sz="1800" b="1" spc="-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626978"/>
                  </a:ext>
                </a:extLst>
              </a:tr>
              <a:tr h="647202">
                <a:tc>
                  <a:txBody>
                    <a:bodyPr/>
                    <a:lstStyle/>
                    <a:p>
                      <a:pPr marL="8890" algn="l">
                        <a:tabLst>
                          <a:tab pos="1035050" algn="l"/>
                          <a:tab pos="2440940" algn="l"/>
                        </a:tabLst>
                      </a:pPr>
                      <a:r>
                        <a:rPr lang="ru-RU" sz="18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Масло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ru-RU" sz="18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растительное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ru-RU" sz="18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рафинированное дезодорированное обогащенное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/>
                      <a:r>
                        <a:rPr lang="ru-RU" sz="1800" b="1" spc="-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/>
                      <a:r>
                        <a:rPr lang="ru-RU" sz="1800" b="1" spc="-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718749"/>
                  </a:ext>
                </a:extLst>
              </a:tr>
              <a:tr h="366041">
                <a:tc>
                  <a:txBody>
                    <a:bodyPr/>
                    <a:lstStyle/>
                    <a:p>
                      <a:pPr marL="8890" algn="l"/>
                      <a:r>
                        <a:rPr lang="ru-RU" sz="1800" b="1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/>
                      <a:r>
                        <a:rPr lang="ru-RU" sz="18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115,5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/>
                      <a:r>
                        <a:rPr lang="ru-RU" sz="18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115,5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31556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3130F2-BF00-F0DE-E611-BF458D70C7BF}"/>
              </a:ext>
            </a:extLst>
          </p:cNvPr>
          <p:cNvSpPr txBox="1"/>
          <p:nvPr/>
        </p:nvSpPr>
        <p:spPr>
          <a:xfrm>
            <a:off x="107504" y="6195112"/>
            <a:ext cx="87130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aseline="30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ru-RU" sz="1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Ершов П. С., </a:t>
            </a:r>
            <a:r>
              <a:rPr lang="ru-RU" sz="1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Лубчук</a:t>
            </a:r>
            <a:r>
              <a:rPr lang="ru-RU" sz="1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И.А. Сборник рецептур на хлеб и хлебобулочные изделия. С-Пб. : </a:t>
            </a:r>
            <a:r>
              <a:rPr lang="ru-RU" sz="1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Профикс</a:t>
            </a:r>
            <a:r>
              <a:rPr lang="ru-RU" sz="1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- 2007. - 207 с.</a:t>
            </a:r>
            <a:endParaRPr lang="ru-RU" sz="1100" baseline="30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630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AFED821F-4C71-A339-078F-9002C7669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86423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4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реализации идеи:</a:t>
            </a: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24A9CA3C-D490-E10B-8A22-E65B6C737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730" y="1556618"/>
            <a:ext cx="5761037" cy="3603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  <a:ea typeface="宋体" panose="02010600030101010101" pitchFamily="2" charset="-122"/>
              </a:rPr>
              <a:t>1. Теоретический этап исследования</a:t>
            </a:r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12CE4C43-B155-27CC-A926-36F08B89E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30" y="2132881"/>
            <a:ext cx="3251200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  <a:ea typeface="宋体" panose="02010600030101010101" pitchFamily="2" charset="-122"/>
              </a:rPr>
              <a:t>Анализ состояние научной проблемы</a:t>
            </a:r>
          </a:p>
        </p:txBody>
      </p:sp>
      <p:sp>
        <p:nvSpPr>
          <p:cNvPr id="14341" name="Rectangle 6">
            <a:extLst>
              <a:ext uri="{FF2B5EF4-FFF2-40B4-BE49-F238E27FC236}">
                <a16:creationId xmlns:a16="http://schemas.microsoft.com/office/drawing/2014/main" id="{4796D6C3-34CF-AE6D-E5E7-F222C2DC1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917" y="2132881"/>
            <a:ext cx="4032250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  <a:ea typeface="宋体" panose="02010600030101010101" pitchFamily="2" charset="-122"/>
              </a:rPr>
              <a:t>Постановка цели и задач</a:t>
            </a:r>
          </a:p>
        </p:txBody>
      </p:sp>
      <p:sp>
        <p:nvSpPr>
          <p:cNvPr id="14342" name="Rectangle 7">
            <a:extLst>
              <a:ext uri="{FF2B5EF4-FFF2-40B4-BE49-F238E27FC236}">
                <a16:creationId xmlns:a16="http://schemas.microsoft.com/office/drawing/2014/main" id="{9CD708F1-DBD1-8FF3-29B8-615E55D88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730" y="2780581"/>
            <a:ext cx="5761037" cy="3603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ea typeface="宋体" panose="02010600030101010101" pitchFamily="2" charset="-122"/>
              </a:rPr>
              <a:t>2. Экспериментально-аналитический этап</a:t>
            </a:r>
          </a:p>
        </p:txBody>
      </p:sp>
      <p:sp>
        <p:nvSpPr>
          <p:cNvPr id="14343" name="Rectangle 8">
            <a:extLst>
              <a:ext uri="{FF2B5EF4-FFF2-40B4-BE49-F238E27FC236}">
                <a16:creationId xmlns:a16="http://schemas.microsoft.com/office/drawing/2014/main" id="{61809AB4-7D68-9FF6-65F2-379412EDB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13" y="3366368"/>
            <a:ext cx="3816350" cy="720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  <a:buNone/>
            </a:pPr>
            <a:endParaRPr lang="ru-RU" altLang="ru-RU" sz="1200" dirty="0">
              <a:latin typeface="Arial" panose="020B0604020202020204" pitchFamily="34" charset="0"/>
            </a:endParaRPr>
          </a:p>
          <a:p>
            <a:pPr algn="ctr">
              <a:lnSpc>
                <a:spcPts val="1200"/>
              </a:lnSpc>
              <a:spcBef>
                <a:spcPct val="0"/>
              </a:spcBef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Хлебобулочные изделия на основе смеси муки: </a:t>
            </a:r>
          </a:p>
          <a:p>
            <a:pPr algn="ctr">
              <a:lnSpc>
                <a:spcPts val="1200"/>
              </a:lnSpc>
              <a:spcBef>
                <a:spcPct val="0"/>
              </a:spcBef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пшеничной, полбы и спельты с добавлением </a:t>
            </a:r>
          </a:p>
          <a:p>
            <a:pPr algn="ctr">
              <a:lnSpc>
                <a:spcPts val="1200"/>
              </a:lnSpc>
              <a:spcBef>
                <a:spcPct val="0"/>
              </a:spcBef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выжимок плодов моркови посевной </a:t>
            </a:r>
          </a:p>
          <a:p>
            <a:pPr algn="ctr">
              <a:lnSpc>
                <a:spcPts val="1200"/>
              </a:lnSpc>
              <a:spcBef>
                <a:spcPct val="0"/>
              </a:spcBef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и жмыха яблони мелкоплодной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04152AD2-1CB7-2E81-DE1F-D57CD9764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530" y="3429868"/>
            <a:ext cx="3570287" cy="7286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Arial" panose="020B0604020202020204" pitchFamily="34" charset="0"/>
              </a:rPr>
              <a:t>Оптимизация рецептурно-компонентных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Arial" panose="020B0604020202020204" pitchFamily="34" charset="0"/>
              </a:rPr>
              <a:t>решений и технологических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Arial" panose="020B0604020202020204" pitchFamily="34" charset="0"/>
              </a:rPr>
              <a:t>параметров производства</a:t>
            </a:r>
          </a:p>
        </p:txBody>
      </p:sp>
      <p:sp>
        <p:nvSpPr>
          <p:cNvPr id="14345" name="Rectangle 10">
            <a:extLst>
              <a:ext uri="{FF2B5EF4-FFF2-40B4-BE49-F238E27FC236}">
                <a16:creationId xmlns:a16="http://schemas.microsoft.com/office/drawing/2014/main" id="{E93E7DE8-7F45-6C4F-E859-EC9A2E0F5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730" y="4293468"/>
            <a:ext cx="5761037" cy="3603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ea typeface="宋体" panose="02010600030101010101" pitchFamily="2" charset="-122"/>
              </a:rPr>
              <a:t>3. Практическая реализация</a:t>
            </a:r>
          </a:p>
        </p:txBody>
      </p:sp>
      <p:sp>
        <p:nvSpPr>
          <p:cNvPr id="14346" name="Rectangle 11">
            <a:extLst>
              <a:ext uri="{FF2B5EF4-FFF2-40B4-BE49-F238E27FC236}">
                <a16:creationId xmlns:a16="http://schemas.microsoft.com/office/drawing/2014/main" id="{783C6929-91EE-C7C2-0501-FC6A44120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30" y="4941168"/>
            <a:ext cx="3570287" cy="11620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  <a:ea typeface="宋体" panose="02010600030101010101" pitchFamily="2" charset="-122"/>
              </a:rPr>
              <a:t>Разработка </a:t>
            </a:r>
            <a:r>
              <a:rPr lang="ru-RU" altLang="ru-RU" sz="1400">
                <a:latin typeface="Arial" panose="020B0604020202020204" pitchFamily="34" charset="0"/>
              </a:rPr>
              <a:t>проекта </a:t>
            </a:r>
            <a:r>
              <a:rPr lang="ru-RU" altLang="ru-RU" sz="1400">
                <a:latin typeface="Arial" panose="020B0604020202020204" pitchFamily="34" charset="0"/>
                <a:ea typeface="宋体" panose="02010600030101010101" pitchFamily="2" charset="-122"/>
              </a:rPr>
              <a:t>технической </a:t>
            </a:r>
            <a:endParaRPr lang="ru-RU" altLang="ru-RU" sz="1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</a:rPr>
              <a:t>д</a:t>
            </a:r>
            <a:r>
              <a:rPr lang="ru-RU" altLang="ru-RU" sz="1400">
                <a:latin typeface="Arial" panose="020B0604020202020204" pitchFamily="34" charset="0"/>
                <a:ea typeface="宋体" panose="02010600030101010101" pitchFamily="2" charset="-122"/>
              </a:rPr>
              <a:t>окументации</a:t>
            </a:r>
            <a:endParaRPr lang="ru-RU" altLang="ru-RU" sz="1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</a:rPr>
              <a:t>Расчет экономической эффективности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14347" name="Rectangle 12">
            <a:extLst>
              <a:ext uri="{FF2B5EF4-FFF2-40B4-BE49-F238E27FC236}">
                <a16:creationId xmlns:a16="http://schemas.microsoft.com/office/drawing/2014/main" id="{50B09BE8-C9A2-FB2C-5489-816F45DD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930" y="4941168"/>
            <a:ext cx="4186237" cy="1089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</a:rPr>
              <a:t>Опытно-промышленная а</a:t>
            </a:r>
            <a:r>
              <a:rPr lang="ru-RU" altLang="ru-RU" sz="1400">
                <a:latin typeface="Arial" panose="020B0604020202020204" pitchFamily="34" charset="0"/>
                <a:ea typeface="宋体" panose="02010600030101010101" pitchFamily="2" charset="-122"/>
              </a:rPr>
              <a:t>пробация </a:t>
            </a:r>
            <a:endParaRPr lang="ru-RU" altLang="ru-RU" sz="1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  <a:ea typeface="宋体" panose="02010600030101010101" pitchFamily="2" charset="-122"/>
              </a:rPr>
              <a:t>и внедрение полученных результатов</a:t>
            </a:r>
          </a:p>
        </p:txBody>
      </p:sp>
      <p:sp>
        <p:nvSpPr>
          <p:cNvPr id="14348" name="Line 13">
            <a:extLst>
              <a:ext uri="{FF2B5EF4-FFF2-40B4-BE49-F238E27FC236}">
                <a16:creationId xmlns:a16="http://schemas.microsoft.com/office/drawing/2014/main" id="{DE35C428-ABD0-EDAF-5F69-86298F90A8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6330" y="1916981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9" name="Line 14">
            <a:extLst>
              <a:ext uri="{FF2B5EF4-FFF2-40B4-BE49-F238E27FC236}">
                <a16:creationId xmlns:a16="http://schemas.microsoft.com/office/drawing/2014/main" id="{5BBE1AC2-781B-AE62-95A5-3ADBAB7C73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5705" y="1916981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0" name="AutoShape 15">
            <a:extLst>
              <a:ext uri="{FF2B5EF4-FFF2-40B4-BE49-F238E27FC236}">
                <a16:creationId xmlns:a16="http://schemas.microsoft.com/office/drawing/2014/main" id="{8BE707B2-7D98-BF7D-DADD-024D4143F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755" y="1916981"/>
            <a:ext cx="360362" cy="863600"/>
          </a:xfrm>
          <a:prstGeom prst="downArrow">
            <a:avLst>
              <a:gd name="adj1" fmla="val 50000"/>
              <a:gd name="adj2" fmla="val 59912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51" name="AutoShape 16">
            <a:extLst>
              <a:ext uri="{FF2B5EF4-FFF2-40B4-BE49-F238E27FC236}">
                <a16:creationId xmlns:a16="http://schemas.microsoft.com/office/drawing/2014/main" id="{59351E7F-452B-FFE4-531F-C4FB2F28A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755" y="3140943"/>
            <a:ext cx="360362" cy="1152525"/>
          </a:xfrm>
          <a:prstGeom prst="downArrow">
            <a:avLst>
              <a:gd name="adj1" fmla="val 50000"/>
              <a:gd name="adj2" fmla="val 7995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52" name="Line 17">
            <a:extLst>
              <a:ext uri="{FF2B5EF4-FFF2-40B4-BE49-F238E27FC236}">
                <a16:creationId xmlns:a16="http://schemas.microsoft.com/office/drawing/2014/main" id="{C938B6D8-0DF9-F530-1FFE-164945E09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992" y="3140943"/>
            <a:ext cx="0" cy="296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3" name="Line 18">
            <a:extLst>
              <a:ext uri="{FF2B5EF4-FFF2-40B4-BE49-F238E27FC236}">
                <a16:creationId xmlns:a16="http://schemas.microsoft.com/office/drawing/2014/main" id="{9CDABF52-9102-543E-9FE3-F57E568204D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7142" y="314094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4" name="Line 19">
            <a:extLst>
              <a:ext uri="{FF2B5EF4-FFF2-40B4-BE49-F238E27FC236}">
                <a16:creationId xmlns:a16="http://schemas.microsoft.com/office/drawing/2014/main" id="{6A1B5CED-9DA8-5CC1-2AF5-5EBBBC23A6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4530" y="4653831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5" name="Line 20">
            <a:extLst>
              <a:ext uri="{FF2B5EF4-FFF2-40B4-BE49-F238E27FC236}">
                <a16:creationId xmlns:a16="http://schemas.microsoft.com/office/drawing/2014/main" id="{C6FDBF71-2A8B-0C5B-4697-6339ACD3AA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0880" y="4653831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id="{15B2100C-88AA-DFBC-FFC7-D456B3D4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975"/>
            <a:ext cx="8229600" cy="1076325"/>
          </a:xfr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конкретного </a:t>
            </a:r>
            <a:br>
              <a:rPr lang="ru-RU" altLang="ru-RU" sz="32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результата идеи:</a:t>
            </a:r>
          </a:p>
        </p:txBody>
      </p:sp>
      <p:sp>
        <p:nvSpPr>
          <p:cNvPr id="15363" name="TextBox 4">
            <a:extLst>
              <a:ext uri="{FF2B5EF4-FFF2-40B4-BE49-F238E27FC236}">
                <a16:creationId xmlns:a16="http://schemas.microsoft.com/office/drawing/2014/main" id="{68CEA58C-25E8-A3C0-EECC-A86A2E4A6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2060575"/>
            <a:ext cx="807561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</a:rPr>
              <a:t>безотходная технологическая схема производства пищевых продуктов: хлебобулочных изделий, масла обогащенного и соков (в том числе </a:t>
            </a:r>
            <a:r>
              <a:rPr lang="ru-RU" altLang="ru-RU" sz="2400" b="1" dirty="0" err="1">
                <a:latin typeface="Arial" panose="020B0604020202020204" pitchFamily="34" charset="0"/>
              </a:rPr>
              <a:t>купажированных</a:t>
            </a:r>
            <a:r>
              <a:rPr lang="ru-RU" altLang="ru-RU" sz="2400" b="1" dirty="0">
                <a:latin typeface="Arial" panose="020B0604020202020204" pitchFamily="34" charset="0"/>
              </a:rPr>
              <a:t>) с использованием локального растительного сырья корнеплодов моркови посевной и плодов яблони мелкоплодной, что позволит расширить ассортимент продукции высокого качества</a:t>
            </a:r>
            <a:endParaRPr lang="en-US" altLang="ru-RU"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6E403BFA-A04A-CE07-A9E0-38C8B185A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584200"/>
          </a:xfr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Смета расходов:</a:t>
            </a: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1EF2B7F7-F475-DC40-EC82-DEE91F1C6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648694"/>
              </p:ext>
            </p:extLst>
          </p:nvPr>
        </p:nvGraphicFramePr>
        <p:xfrm>
          <a:off x="684213" y="1125538"/>
          <a:ext cx="7920037" cy="29654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68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затрат</a:t>
                      </a:r>
                    </a:p>
                  </a:txBody>
                  <a:tcPr marL="91430" marR="91430" marT="45700" marB="4570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Сумма, руб.</a:t>
                      </a:r>
                    </a:p>
                  </a:txBody>
                  <a:tcPr marL="91430" marR="91430" marT="45700" marB="457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затраты на разработку</a:t>
                      </a:r>
                    </a:p>
                  </a:txBody>
                  <a:tcPr marL="91430" marR="91430" marT="45700" marB="4570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Электроэнергия</a:t>
                      </a:r>
                    </a:p>
                  </a:txBody>
                  <a:tcPr marL="91430" marR="91430" marT="45700" marB="4570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8500,00</a:t>
                      </a:r>
                    </a:p>
                  </a:txBody>
                  <a:tcPr marL="91430" marR="91430" marT="45700" marB="457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Химические реактивы</a:t>
                      </a:r>
                    </a:p>
                  </a:txBody>
                  <a:tcPr marL="91430" marR="91430" marT="45700" marB="4570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3200,00</a:t>
                      </a:r>
                    </a:p>
                  </a:txBody>
                  <a:tcPr marL="91430" marR="91430" marT="45700" marB="457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 оборудования</a:t>
                      </a:r>
                    </a:p>
                  </a:txBody>
                  <a:tcPr marL="91430" marR="91430" marT="45700" marB="4570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320,00</a:t>
                      </a:r>
                    </a:p>
                  </a:txBody>
                  <a:tcPr marL="91430" marR="91430" marT="45700" marB="457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Сырье</a:t>
                      </a:r>
                    </a:p>
                  </a:txBody>
                  <a:tcPr marL="91430" marR="91430" marT="45700" marB="4570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12000,00</a:t>
                      </a:r>
                    </a:p>
                  </a:txBody>
                  <a:tcPr marL="91430" marR="91430" marT="45700" marB="457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труда</a:t>
                      </a:r>
                    </a:p>
                  </a:txBody>
                  <a:tcPr marL="91430" marR="91430" marT="45700" marB="4570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34000,00</a:t>
                      </a:r>
                    </a:p>
                  </a:txBody>
                  <a:tcPr marL="91430" marR="91430" marT="45700" marB="457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 водопроводной воды</a:t>
                      </a:r>
                    </a:p>
                  </a:txBody>
                  <a:tcPr marL="91430" marR="91430" marT="45700" marB="4570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740,00</a:t>
                      </a:r>
                    </a:p>
                  </a:txBody>
                  <a:tcPr marL="91430" marR="91430" marT="45700" marB="457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F54CA69-5EFC-6235-02E3-CC09C649C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043911"/>
              </p:ext>
            </p:extLst>
          </p:nvPr>
        </p:nvGraphicFramePr>
        <p:xfrm>
          <a:off x="684213" y="4090988"/>
          <a:ext cx="7920037" cy="22256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68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Составление документации</a:t>
                      </a:r>
                    </a:p>
                  </a:txBody>
                  <a:tcPr marL="91430" marR="91430" marT="45733" marB="45733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2000,00</a:t>
                      </a:r>
                    </a:p>
                  </a:txBody>
                  <a:tcPr marL="91430" marR="91430" marT="45733" marB="45733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Совокупные затрат на внедрение</a:t>
                      </a:r>
                    </a:p>
                  </a:txBody>
                  <a:tcPr marL="91430" marR="91430" marT="45733" marB="45733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Проектирование </a:t>
                      </a:r>
                    </a:p>
                  </a:txBody>
                  <a:tcPr marL="91430" marR="91430" marT="45733" marB="45733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200000,00</a:t>
                      </a:r>
                    </a:p>
                  </a:txBody>
                  <a:tcPr marL="91430" marR="91430" marT="45733" marB="45733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Юридические затраты</a:t>
                      </a:r>
                    </a:p>
                  </a:txBody>
                  <a:tcPr marL="91430" marR="91430" marT="45733" marB="45733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80000,00</a:t>
                      </a:r>
                    </a:p>
                  </a:txBody>
                  <a:tcPr marL="91430" marR="91430" marT="45733" marB="45733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Производственные испытания</a:t>
                      </a:r>
                    </a:p>
                  </a:txBody>
                  <a:tcPr marL="91430" marR="91430" marT="45733" marB="45733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150000,00</a:t>
                      </a:r>
                    </a:p>
                  </a:txBody>
                  <a:tcPr marL="91430" marR="91430" marT="45733" marB="45733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</a:t>
                      </a:r>
                    </a:p>
                  </a:txBody>
                  <a:tcPr marL="91430" marR="91430" marT="45733" marB="45733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490760,00</a:t>
                      </a:r>
                    </a:p>
                  </a:txBody>
                  <a:tcPr marL="91430" marR="91430" marT="45733" marB="45733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C9918E4E-2362-3773-A197-FF24332D1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975"/>
            <a:ext cx="8229600" cy="1076325"/>
          </a:xfr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окупаемости и ожидаемая выручка: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CC2F1E6-1FA7-A4EE-E344-0FAD23FDE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1484313"/>
            <a:ext cx="8278812" cy="10795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112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Окупаемость проекта 10-12 месяцев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112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Прибыль 250</a:t>
            </a:r>
            <a:r>
              <a:rPr lang="ru-RU" altLang="ru-RU" dirty="0"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112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r>
              <a:rPr lang="ru-RU" altLang="ru-RU" dirty="0">
                <a:solidFill>
                  <a:srgbClr val="112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месяц</a:t>
            </a:r>
          </a:p>
        </p:txBody>
      </p:sp>
      <p:pic>
        <p:nvPicPr>
          <p:cNvPr id="17412" name="Picture 5" descr="https://im0-tub-ru.yandex.net/i?id=59014c10b9f6400ace432f425ab8d63b-l&amp;n=13">
            <a:extLst>
              <a:ext uri="{FF2B5EF4-FFF2-40B4-BE49-F238E27FC236}">
                <a16:creationId xmlns:a16="http://schemas.microsoft.com/office/drawing/2014/main" id="{CE0C0804-FCEE-D501-A055-F1925F1F4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997200"/>
            <a:ext cx="504190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5FC6E63-AD1C-F49C-87DB-ED9BBF5F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431800"/>
          </a:xfrm>
        </p:spPr>
        <p:txBody>
          <a:bodyPr/>
          <a:lstStyle/>
          <a:p>
            <a:r>
              <a:rPr lang="ru-RU" altLang="ru-RU" sz="4000" b="1" i="1">
                <a:solidFill>
                  <a:srgbClr val="663300"/>
                </a:solidFill>
              </a:rPr>
              <a:t>Риски: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2A6AB9A-05ED-2A9D-1CFB-D2E439057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341438"/>
            <a:ext cx="8229600" cy="23368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altLang="ru-RU" sz="3200">
                <a:solidFill>
                  <a:srgbClr val="663300"/>
                </a:solidFill>
              </a:rPr>
              <a:t>Баланс цен среди конкурентов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altLang="ru-RU" sz="3200">
                <a:solidFill>
                  <a:srgbClr val="663300"/>
                </a:solidFill>
              </a:rPr>
              <a:t>Интенсивность покупательского спроса на продукцию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altLang="ru-RU" sz="3200">
                <a:solidFill>
                  <a:srgbClr val="663300"/>
                </a:solidFill>
              </a:rPr>
              <a:t>Выбор мест реализации продукта</a:t>
            </a:r>
          </a:p>
        </p:txBody>
      </p:sp>
      <p:pic>
        <p:nvPicPr>
          <p:cNvPr id="18436" name="Picture 5" descr="https://avatars.mds.yandex.net/get-zen_doc/1587994/pub_5e86403f98b4c86819a64dfa_5e8645f5ddc8e520673da314/scale_1200">
            <a:extLst>
              <a:ext uri="{FF2B5EF4-FFF2-40B4-BE49-F238E27FC236}">
                <a16:creationId xmlns:a16="http://schemas.microsoft.com/office/drawing/2014/main" id="{8B253565-E26F-E819-3D99-9BD22882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05263"/>
            <a:ext cx="3176588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C643F64-D46A-4C83-002E-AE06D0443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BF5AA041-13CE-DDEF-291F-5820690AA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2550"/>
            <a:ext cx="92884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Объект 1">
            <a:extLst>
              <a:ext uri="{FF2B5EF4-FFF2-40B4-BE49-F238E27FC236}">
                <a16:creationId xmlns:a16="http://schemas.microsoft.com/office/drawing/2014/main" id="{DA0DC1A2-65D0-9E53-8057-CE32F7BB5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975" y="788988"/>
            <a:ext cx="8429625" cy="7191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en-US" sz="3200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altLang="en-US" sz="32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BAFAAA-4C7F-BD6B-1A70-3F6B77A71144}"/>
              </a:ext>
            </a:extLst>
          </p:cNvPr>
          <p:cNvSpPr/>
          <p:nvPr/>
        </p:nvSpPr>
        <p:spPr>
          <a:xfrm>
            <a:off x="468313" y="2852738"/>
            <a:ext cx="853122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6150AA46-AED4-1CE4-3048-45CB4D5B3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720850"/>
            <a:ext cx="8243887" cy="30464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en-US" sz="24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Исполнитель: </a:t>
            </a:r>
            <a:r>
              <a:rPr lang="ru-RU" altLang="en-US" sz="2400" b="1" dirty="0" err="1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Балабуева</a:t>
            </a:r>
            <a:r>
              <a:rPr lang="ru-RU" altLang="en-US" sz="24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Э.В.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en-US" sz="24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гр.ИТ23-01БИТ ФГАОУ ВО СФУ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курс направления подготовки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19.03.04 – технология продукции и организация общественного питания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ja-JP" sz="2400" b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ja-JP" sz="24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Руководитель: Первышина Г.Г., д.б.н., доцент, профессор кафедры ТООП ФГАОУ ВО СФУ</a:t>
            </a:r>
            <a:r>
              <a:rPr lang="ru-RU" altLang="ja-JP" sz="2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en-US" sz="24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2A9740C-001E-99D7-5820-A6A39EF9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1788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ru-RU" altLang="ru-RU" sz="40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 дополнительные знания в области:</a:t>
            </a:r>
            <a:r>
              <a:rPr lang="ru-RU" altLang="ru-RU" sz="4800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BF57B8B-A0EC-D594-950E-71AAC3430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76438"/>
            <a:ext cx="8229600" cy="25542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Маркетинговые исследования в области производства и упаковки пищевой продукции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Стратегическое управление планированием производства пищевой продукции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Научные и практические основы получения продуктов повышенной пищевой ценности</a:t>
            </a:r>
          </a:p>
          <a:p>
            <a:pPr>
              <a:defRPr/>
            </a:pPr>
            <a:endParaRPr lang="ru-RU" dirty="0">
              <a:solidFill>
                <a:srgbClr val="112035"/>
              </a:solidFill>
            </a:endParaRPr>
          </a:p>
        </p:txBody>
      </p:sp>
      <p:pic>
        <p:nvPicPr>
          <p:cNvPr id="19460" name="Picture 5" descr="https://avatars.mds.yandex.net/get-zen_doc/51081/pub_5db5925bfc69ab00acb6e378_5db6e82e98930900b236e14f/scale_1200">
            <a:extLst>
              <a:ext uri="{FF2B5EF4-FFF2-40B4-BE49-F238E27FC236}">
                <a16:creationId xmlns:a16="http://schemas.microsoft.com/office/drawing/2014/main" id="{10444B03-4392-B5FC-F07C-FE80761E0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BDBDB"/>
              </a:clrFrom>
              <a:clrTo>
                <a:srgbClr val="DBDB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4773613"/>
            <a:ext cx="25304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https://myreviewsnow.net/wp-content/uploads/2018/06/economics.jpg">
            <a:extLst>
              <a:ext uri="{FF2B5EF4-FFF2-40B4-BE49-F238E27FC236}">
                <a16:creationId xmlns:a16="http://schemas.microsoft.com/office/drawing/2014/main" id="{B3C082F3-0F98-E6AF-87B3-71CC17C7F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4919663"/>
            <a:ext cx="216058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126CF75-629E-FB2C-3718-DF1CFE180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9275"/>
            <a:ext cx="8229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</a:t>
            </a:r>
            <a:r>
              <a:rPr lang="ru-RU" altLang="ru-RU" sz="4400" b="1" i="1" dirty="0">
                <a:solidFill>
                  <a:srgbClr val="663300"/>
                </a:solidFill>
              </a:rPr>
              <a:t> 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23D68056-48E8-DE3A-9EA2-1D20240B5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266950"/>
            <a:ext cx="78486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215" algn="just">
              <a:defRPr/>
            </a:pPr>
            <a:r>
              <a:rPr lang="ru-RU" sz="2000" b="1" dirty="0">
                <a:solidFill>
                  <a:srgbClr val="663300"/>
                </a:solidFill>
                <a:cs typeface="Arial" panose="020B0604020202020204" pitchFamily="34" charset="0"/>
              </a:rPr>
              <a:t>Предлагаемая к разработке безотходная технологическая схема производства пищевых продуктов с получением хлебобулочных изделий, масла обогащенного и соков ( в том числе </a:t>
            </a:r>
            <a:r>
              <a:rPr lang="ru-RU" sz="2000" b="1" dirty="0" err="1">
                <a:solidFill>
                  <a:srgbClr val="663300"/>
                </a:solidFill>
                <a:cs typeface="Arial" panose="020B0604020202020204" pitchFamily="34" charset="0"/>
              </a:rPr>
              <a:t>купажированных</a:t>
            </a:r>
            <a:r>
              <a:rPr lang="ru-RU" sz="2000" b="1" dirty="0">
                <a:solidFill>
                  <a:srgbClr val="663300"/>
                </a:solidFill>
                <a:cs typeface="Arial" panose="020B0604020202020204" pitchFamily="34" charset="0"/>
              </a:rPr>
              <a:t>) с использованием культивируемого растительного сырья Красноярского края позволит создать новую ассортиментную линейку </a:t>
            </a:r>
            <a:r>
              <a:rPr lang="ru-RU" sz="2000" b="1" dirty="0">
                <a:solidFill>
                  <a:srgbClr val="6633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 использованием в качестве добавок компонентов, содержащих биологически активные вещества, в том числе обогащенных </a:t>
            </a:r>
            <a:r>
              <a:rPr lang="el-GR" sz="2000" b="1" dirty="0">
                <a:solidFill>
                  <a:srgbClr val="6633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β</a:t>
            </a:r>
            <a:r>
              <a:rPr lang="ru-RU" sz="2000" b="1" dirty="0">
                <a:solidFill>
                  <a:srgbClr val="6633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-каротином.</a:t>
            </a:r>
            <a:endParaRPr lang="en-US" sz="2000" b="1" dirty="0">
              <a:solidFill>
                <a:srgbClr val="6633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tabLst>
                <a:tab pos="209550" algn="l"/>
              </a:tabLst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 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ctr">
              <a:spcBef>
                <a:spcPct val="50000"/>
              </a:spcBef>
              <a:defRPr/>
            </a:pP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>
            <a:extLst>
              <a:ext uri="{FF2B5EF4-FFF2-40B4-BE49-F238E27FC236}">
                <a16:creationId xmlns:a16="http://schemas.microsoft.com/office/drawing/2014/main" id="{B12362AB-35D6-DE5C-F579-FF5F96FF6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7350"/>
            <a:ext cx="9324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164ABF1-3EDD-13DF-5007-60F3EBB826EC}"/>
              </a:ext>
            </a:extLst>
          </p:cNvPr>
          <p:cNvSpPr/>
          <p:nvPr/>
        </p:nvSpPr>
        <p:spPr>
          <a:xfrm>
            <a:off x="19050" y="12700"/>
            <a:ext cx="9267825" cy="10668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517BCAB8-9A36-D689-413A-D6884BD29C91}"/>
              </a:ext>
            </a:extLst>
          </p:cNvPr>
          <p:cNvSpPr/>
          <p:nvPr/>
        </p:nvSpPr>
        <p:spPr>
          <a:xfrm>
            <a:off x="251520" y="1179835"/>
            <a:ext cx="3024187" cy="172156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Интерес  потребителей к  продуктам из натуральных компонентов с каждым годом все больше</a:t>
            </a:r>
          </a:p>
          <a:p>
            <a:pPr algn="ctr" eaLnBrk="1" hangingPunct="1"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30" name="Rectangle 2">
            <a:extLst>
              <a:ext uri="{FF2B5EF4-FFF2-40B4-BE49-F238E27FC236}">
                <a16:creationId xmlns:a16="http://schemas.microsoft.com/office/drawing/2014/main" id="{196E988D-2599-EA6D-03BA-33BF04ACD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24" y="218812"/>
            <a:ext cx="8229600" cy="620713"/>
          </a:xfrm>
        </p:spPr>
        <p:txBody>
          <a:bodyPr/>
          <a:lstStyle/>
          <a:p>
            <a:pPr eaLnBrk="1" hangingPunct="1">
              <a:lnSpc>
                <a:spcPts val="3600"/>
              </a:lnSpc>
            </a:pPr>
            <a:r>
              <a:rPr lang="ru-RU" altLang="ru-RU" sz="28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Проблемы, на решение которых направлена идея</a:t>
            </a:r>
          </a:p>
        </p:txBody>
      </p:sp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5835B426-84B4-0855-37EE-0E6EE9D66436}"/>
              </a:ext>
            </a:extLst>
          </p:cNvPr>
          <p:cNvSpPr/>
          <p:nvPr/>
        </p:nvSpPr>
        <p:spPr>
          <a:xfrm>
            <a:off x="5584577" y="1181100"/>
            <a:ext cx="3287364" cy="172156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Введение на рынок хлебобулочных изделий с повышенным содержанием </a:t>
            </a:r>
            <a:r>
              <a:rPr lang="el-GR" sz="1600" b="1" dirty="0">
                <a:latin typeface="Arial" pitchFamily="34" charset="0"/>
                <a:cs typeface="Arial" pitchFamily="34" charset="0"/>
              </a:rPr>
              <a:t>β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-каротина, ниацина, пищевых волокон, микроэлементов (магний, кальций)</a:t>
            </a:r>
          </a:p>
        </p:txBody>
      </p:sp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AD8BAF3F-9123-3CC8-9367-1A733BC92E75}"/>
              </a:ext>
            </a:extLst>
          </p:cNvPr>
          <p:cNvSpPr/>
          <p:nvPr/>
        </p:nvSpPr>
        <p:spPr>
          <a:xfrm>
            <a:off x="2928318" y="3130890"/>
            <a:ext cx="3287364" cy="158432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Расширение ассортимента производства продуктов, обеспечивающих сбалансированный рацион питания населения</a:t>
            </a:r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id="{EE81F566-2EB7-A2CC-2A91-08E2FC5B9F2D}"/>
              </a:ext>
            </a:extLst>
          </p:cNvPr>
          <p:cNvSpPr/>
          <p:nvPr/>
        </p:nvSpPr>
        <p:spPr>
          <a:xfrm>
            <a:off x="5816930" y="5010637"/>
            <a:ext cx="3024187" cy="158432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Возможность организации безотходного производства  </a:t>
            </a:r>
          </a:p>
          <a:p>
            <a:pPr algn="ctr" eaLnBrk="1" hangingPunct="1"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id="{54F03D3E-B6C2-BB80-0D3C-50EF6E209D03}"/>
              </a:ext>
            </a:extLst>
          </p:cNvPr>
          <p:cNvSpPr/>
          <p:nvPr/>
        </p:nvSpPr>
        <p:spPr>
          <a:xfrm>
            <a:off x="395536" y="5010637"/>
            <a:ext cx="3024187" cy="158432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Возможность нивелировать негативное воздействие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урбоэкосистем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на организм человека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5A4B34-1460-DAB3-DFD9-326CB0533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184882"/>
            <a:ext cx="2115156" cy="15843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F597E0A-C28A-18D0-8779-F59A1B4F7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" y="3282815"/>
            <a:ext cx="2124513" cy="14266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6CBAEC-F1A7-69A2-E5E9-DE9FAF212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215" y="1224225"/>
            <a:ext cx="2189854" cy="15843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EB8208-B3A8-855F-B001-2B625105D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65" y="5104118"/>
            <a:ext cx="2242058" cy="14919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85B39E4-4762-9BEA-306D-65A3E28A1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>
            <a:extLst>
              <a:ext uri="{FF2B5EF4-FFF2-40B4-BE49-F238E27FC236}">
                <a16:creationId xmlns:a16="http://schemas.microsoft.com/office/drawing/2014/main" id="{8CCDB0BE-07BD-7619-CC09-F0648BC14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идея проекта:</a:t>
            </a:r>
          </a:p>
        </p:txBody>
      </p:sp>
      <p:sp>
        <p:nvSpPr>
          <p:cNvPr id="6148" name="TextBox 3">
            <a:extLst>
              <a:ext uri="{FF2B5EF4-FFF2-40B4-BE49-F238E27FC236}">
                <a16:creationId xmlns:a16="http://schemas.microsoft.com/office/drawing/2014/main" id="{81C970A7-2D31-4525-AE10-0909F153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217613"/>
            <a:ext cx="7848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663300"/>
                </a:solidFill>
                <a:latin typeface="Arial" panose="020B0604020202020204" pitchFamily="34" charset="0"/>
              </a:rPr>
              <a:t>разработка безотходной технологической схемы комплексной переработки корнеплодов моркови посевной и плодов яблони мелкоплодной с получением сока, хлебобулочных изделий и обогащенного растительного масла</a:t>
            </a:r>
            <a:endParaRPr lang="en-US" altLang="ru-RU" b="1" dirty="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3F3ED3-915E-2788-7EC8-B018F1505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35122"/>
            <a:ext cx="2794749" cy="18597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BCBB812-49F0-A12C-DE9C-E77594C9D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4C06A0F6-1A45-77D2-A62B-449150D8E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3583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95B3E7E-6C55-C2C4-2B1B-77EF9DF29CF1}"/>
              </a:ext>
            </a:extLst>
          </p:cNvPr>
          <p:cNvSpPr/>
          <p:nvPr/>
        </p:nvSpPr>
        <p:spPr>
          <a:xfrm>
            <a:off x="0" y="0"/>
            <a:ext cx="9272588" cy="877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" algn="just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785EC6F4-98F3-9012-0473-8615FC0B8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" y="548680"/>
            <a:ext cx="8893175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b="1" i="1" dirty="0">
                <a:solidFill>
                  <a:srgbClr val="501B00"/>
                </a:solidFill>
                <a:latin typeface="Arial" panose="020B0604020202020204" pitchFamily="34" charset="0"/>
              </a:rPr>
              <a:t>Цель идеи: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ja-JP" sz="2800" b="1" dirty="0">
                <a:solidFill>
                  <a:srgbClr val="3E1F00"/>
                </a:solidFill>
                <a:latin typeface="Arial" panose="020B0604020202020204" pitchFamily="34" charset="0"/>
              </a:rPr>
              <a:t>разработка и апробация безотходной технологической схемы производства пищевых продуктов на основе корнеплодов моркови посевной и плодов яблони мелкоплодной</a:t>
            </a:r>
            <a:endParaRPr lang="ru-RU" altLang="en-US" sz="2800" dirty="0">
              <a:solidFill>
                <a:srgbClr val="3E1F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1B7B38-7F77-FB0A-8232-335563770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688" y="3645024"/>
            <a:ext cx="4376877" cy="22872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6751E7B9-71CD-7E80-163A-A8414998C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>
            <a:extLst>
              <a:ext uri="{FF2B5EF4-FFF2-40B4-BE49-F238E27FC236}">
                <a16:creationId xmlns:a16="http://schemas.microsoft.com/office/drawing/2014/main" id="{36FBFAAB-1268-528B-1B1C-A903C08F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688708"/>
            <a:ext cx="8229600" cy="724942"/>
          </a:xfrm>
        </p:spPr>
        <p:txBody>
          <a:bodyPr/>
          <a:lstStyle/>
          <a:p>
            <a:pPr algn="l" eaLnBrk="1" hangingPunct="1"/>
            <a:r>
              <a:rPr lang="ru-RU" altLang="ru-RU" sz="3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идеи:</a:t>
            </a: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E32599F5-BB38-C9DF-D0C5-72FD5CA3F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102358"/>
            <a:ext cx="8714110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000" b="1" dirty="0">
                <a:solidFill>
                  <a:srgbClr val="66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обосновать возможность комплексного использования корнеплодов моркови посевной и плодов яблони мелкоплодной с точки зрения химического состава с получением сока, обогащенного масла и хлебобулочных изделий; </a:t>
            </a:r>
          </a:p>
          <a:p>
            <a:pPr>
              <a:spcBef>
                <a:spcPct val="0"/>
              </a:spcBef>
            </a:pPr>
            <a:r>
              <a:rPr lang="ru-RU" altLang="ru-RU" sz="2000" b="1" dirty="0">
                <a:solidFill>
                  <a:srgbClr val="66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предложить рецептуру для производства хлебобулочных изделий (булочки сдобные);</a:t>
            </a:r>
          </a:p>
          <a:p>
            <a:pPr>
              <a:spcBef>
                <a:spcPct val="0"/>
              </a:spcBef>
            </a:pPr>
            <a:r>
              <a:rPr lang="ru-RU" altLang="ru-RU" sz="2000" b="1" dirty="0">
                <a:solidFill>
                  <a:srgbClr val="66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разработать проекты технической документации на производство хлебобулочных изделий с использованием растительного сырья Красноярского края</a:t>
            </a:r>
            <a:endParaRPr lang="en-US" altLang="ru-RU" sz="2000" b="1" dirty="0">
              <a:solidFill>
                <a:srgbClr val="6633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ru-RU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BAF072D9-DC80-4D6F-2A34-39C796B92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>
            <a:extLst>
              <a:ext uri="{FF2B5EF4-FFF2-40B4-BE49-F238E27FC236}">
                <a16:creationId xmlns:a16="http://schemas.microsoft.com/office/drawing/2014/main" id="{250AF8B7-40D4-3C89-CABB-80F1ADE53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44" y="-43774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анализа рынка:</a:t>
            </a:r>
          </a:p>
        </p:txBody>
      </p:sp>
      <p:sp>
        <p:nvSpPr>
          <p:cNvPr id="9220" name="TextBox 1">
            <a:extLst>
              <a:ext uri="{FF2B5EF4-FFF2-40B4-BE49-F238E27FC236}">
                <a16:creationId xmlns:a16="http://schemas.microsoft.com/office/drawing/2014/main" id="{1EB87B6F-1CFF-C355-0B7B-8926BE4FF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06" y="985044"/>
            <a:ext cx="8580438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663300"/>
                </a:solidFill>
                <a:latin typeface="Arial" panose="020B0604020202020204" pitchFamily="34" charset="0"/>
              </a:rPr>
              <a:t>Конкуренты: </a:t>
            </a:r>
            <a:r>
              <a:rPr lang="ru-RU" altLang="ru-RU" sz="1800" b="1" i="1" dirty="0">
                <a:latin typeface="Arial" panose="020B0604020202020204" pitchFamily="34" charset="0"/>
              </a:rPr>
              <a:t>соки овощные морковные: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latin typeface="Arial" panose="020B0604020202020204" pitchFamily="34" charset="0"/>
              </a:rPr>
              <a:t>масло растительное,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latin typeface="Arial" panose="020B0604020202020204" pitchFamily="34" charset="0"/>
              </a:rPr>
              <a:t>обогащенное </a:t>
            </a:r>
            <a:r>
              <a:rPr lang="el-GR" altLang="ru-RU" sz="1800" b="1" i="1" dirty="0">
                <a:latin typeface="Arial" panose="020B0604020202020204" pitchFamily="34" charset="0"/>
              </a:rPr>
              <a:t>β</a:t>
            </a:r>
            <a:r>
              <a:rPr lang="ru-RU" altLang="ru-RU" sz="1800" b="1" i="1" dirty="0">
                <a:latin typeface="Arial" panose="020B0604020202020204" pitchFamily="34" charset="0"/>
              </a:rPr>
              <a:t>-каротином: </a:t>
            </a:r>
            <a:endParaRPr lang="en-US" altLang="ru-RU" sz="1800" b="1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 b="1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 b="1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800" b="1" i="1" dirty="0">
                <a:latin typeface="Arial" panose="020B0604020202020204" pitchFamily="34" charset="0"/>
              </a:rPr>
              <a:t>булочки сдобные: </a:t>
            </a:r>
            <a:endParaRPr lang="en-US" altLang="ru-RU" sz="1800" b="1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 b="1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Недостатки:</a:t>
            </a:r>
            <a:r>
              <a:rPr lang="ru-RU" altLang="ru-RU" sz="2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latin typeface="Arial" panose="020B0604020202020204" pitchFamily="34" charset="0"/>
              </a:rPr>
              <a:t>не являются брендом сибирских регионов России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ru-RU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</a:rPr>
              <a:t> </a:t>
            </a:r>
            <a:endParaRPr lang="ru-RU" altLang="ru-RU" sz="2400" b="1" i="1" dirty="0">
              <a:solidFill>
                <a:srgbClr val="6633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ru-RU" sz="1800" dirty="0">
              <a:latin typeface="Arial" panose="020B0604020202020204" pitchFamily="34" charset="0"/>
            </a:endParaRPr>
          </a:p>
        </p:txBody>
      </p:sp>
      <p:sp>
        <p:nvSpPr>
          <p:cNvPr id="9221" name="Text Box 8">
            <a:extLst>
              <a:ext uri="{FF2B5EF4-FFF2-40B4-BE49-F238E27FC236}">
                <a16:creationId xmlns:a16="http://schemas.microsoft.com/office/drawing/2014/main" id="{633E45EB-C297-E953-F02A-9CC070302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7" y="5561443"/>
            <a:ext cx="896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ru-RU" altLang="ru-RU" sz="2400" b="1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24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Потребители:</a:t>
            </a:r>
            <a:r>
              <a:rPr lang="ru-RU" altLang="ru-RU" sz="1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население Красноярского края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7458E6-FED1-9371-4921-7A54C8FFF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836685"/>
            <a:ext cx="1762340" cy="13879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D9E280-CD70-CBAA-0761-06B3E027B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1296" y="2446315"/>
            <a:ext cx="2685826" cy="12714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3AE2A0-9CAA-7710-BB52-2336ECB2A1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4168" y="3761571"/>
            <a:ext cx="2889440" cy="15679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8AD09736-D3CE-020A-1BC3-15992C3F1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>
            <a:extLst>
              <a:ext uri="{FF2B5EF4-FFF2-40B4-BE49-F238E27FC236}">
                <a16:creationId xmlns:a16="http://schemas.microsoft.com/office/drawing/2014/main" id="{8379F3C5-35A3-1530-C589-1C64FF10D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темы:</a:t>
            </a:r>
          </a:p>
        </p:txBody>
      </p:sp>
      <p:sp>
        <p:nvSpPr>
          <p:cNvPr id="10244" name="TextBox 1">
            <a:extLst>
              <a:ext uri="{FF2B5EF4-FFF2-40B4-BE49-F238E27FC236}">
                <a16:creationId xmlns:a16="http://schemas.microsoft.com/office/drawing/2014/main" id="{0CF66859-4529-0551-CA38-E96C1F738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1766888"/>
            <a:ext cx="85788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применение комплексных схем переработки  локального сырья Красноярского края, используемого при приготовлении хлебобулочных изделий, соков и растительных масел позволит не только сформировать оригинальные вкусо-ароматические характеристики и расширить ассортимента продукции высокого качества, но и способствовать устойчивому развитию региона с точки зрения реализации задач, поставленных в 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«Стратегии повышения качества пищевой продукции в Российской Федерации до 2030 года», «Стратегии формирования здорового образа жизни населения, профилактики и контроля неинфекционных заболеваний на период до 2025 года» и национального проекта «Здравоохранение» (указ Президента РФ от 07.05.2018 г. № 204 «О национальных целях и стратегических задачах развития РФ на период до 2024 г.»)</a:t>
            </a:r>
            <a:endParaRPr lang="en-US" altLang="ru-RU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36334D0F-0F78-411E-3A3F-CA1BCDDE7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315913"/>
            <a:ext cx="928687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E7087C4C-9F95-AD60-F5EC-1CA9E1686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2884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14965E8-8050-2C93-8495-179B04FC38E1}"/>
              </a:ext>
            </a:extLst>
          </p:cNvPr>
          <p:cNvSpPr/>
          <p:nvPr/>
        </p:nvSpPr>
        <p:spPr>
          <a:xfrm>
            <a:off x="-14288" y="0"/>
            <a:ext cx="9274176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C643F227-6347-BA8A-4FC5-1EDD3F1B3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28" y="576183"/>
            <a:ext cx="8893175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46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000" b="1" dirty="0">
                <a:solidFill>
                  <a:srgbClr val="501B00"/>
                </a:solidFill>
                <a:latin typeface="Arial" panose="020B0604020202020204" pitchFamily="34" charset="0"/>
              </a:rPr>
              <a:t>Объекты исследования 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en-US" sz="1400" b="1" dirty="0">
                <a:solidFill>
                  <a:srgbClr val="221100"/>
                </a:solidFill>
                <a:latin typeface="Arial" panose="020B0604020202020204" pitchFamily="34" charset="0"/>
              </a:rPr>
              <a:t>морковь посевная сорта Витаминная 6 (выжимки)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en-US" sz="1400" b="1" dirty="0">
                <a:solidFill>
                  <a:srgbClr val="221100"/>
                </a:solidFill>
                <a:latin typeface="Arial" panose="020B0604020202020204" pitchFamily="34" charset="0"/>
              </a:rPr>
              <a:t>масло растительное дезодорированное, рафинированное, обогащенное β</a:t>
            </a:r>
            <a:r>
              <a:rPr lang="en-US" altLang="en-US" sz="1400" b="1" dirty="0">
                <a:solidFill>
                  <a:srgbClr val="221100"/>
                </a:solidFill>
                <a:latin typeface="Arial" panose="020B0604020202020204" pitchFamily="34" charset="0"/>
              </a:rPr>
              <a:t>-</a:t>
            </a:r>
            <a:r>
              <a:rPr lang="ru-RU" altLang="en-US" sz="1400" b="1" dirty="0">
                <a:solidFill>
                  <a:srgbClr val="221100"/>
                </a:solidFill>
                <a:latin typeface="Arial" panose="020B0604020202020204" pitchFamily="34" charset="0"/>
              </a:rPr>
              <a:t>каротином;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en-US" sz="1400" b="1" dirty="0">
                <a:solidFill>
                  <a:srgbClr val="221100"/>
                </a:solidFill>
                <a:latin typeface="Arial" panose="020B0604020202020204" pitchFamily="34" charset="0"/>
              </a:rPr>
              <a:t>яблоки мелкоплодные (выжимки)</a:t>
            </a:r>
          </a:p>
        </p:txBody>
      </p:sp>
      <p:sp>
        <p:nvSpPr>
          <p:cNvPr id="11270" name="Rectangle 2">
            <a:extLst>
              <a:ext uri="{FF2B5EF4-FFF2-40B4-BE49-F238E27FC236}">
                <a16:creationId xmlns:a16="http://schemas.microsoft.com/office/drawing/2014/main" id="{B069BC74-A805-D5A1-FCAF-9DE61397E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9211"/>
            <a:ext cx="8229600" cy="488950"/>
          </a:xfrm>
        </p:spPr>
        <p:txBody>
          <a:bodyPr/>
          <a:lstStyle/>
          <a:p>
            <a:pPr eaLnBrk="1" hangingPunct="1"/>
            <a:r>
              <a:rPr lang="ru-RU" altLang="ru-RU" sz="3600" b="1" i="1" dirty="0">
                <a:solidFill>
                  <a:srgbClr val="663300"/>
                </a:solidFill>
              </a:rPr>
              <a:t>Научный потенциал:</a:t>
            </a:r>
          </a:p>
        </p:txBody>
      </p:sp>
      <p:sp>
        <p:nvSpPr>
          <p:cNvPr id="11271" name="Text Box 5">
            <a:extLst>
              <a:ext uri="{FF2B5EF4-FFF2-40B4-BE49-F238E27FC236}">
                <a16:creationId xmlns:a16="http://schemas.microsoft.com/office/drawing/2014/main" id="{52B179E6-A2E7-ED12-5439-4F3D0CEA4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41" y="1928077"/>
            <a:ext cx="8777287" cy="490903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indent="2746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en-US" sz="2000" b="1" dirty="0">
                <a:solidFill>
                  <a:srgbClr val="501B00"/>
                </a:solidFill>
                <a:latin typeface="Arial" panose="020B0604020202020204" pitchFamily="34" charset="0"/>
              </a:rPr>
              <a:t>Методы и методики исследования:</a:t>
            </a:r>
          </a:p>
          <a:p>
            <a:pPr indent="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ja-JP" sz="1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работе используются официальные и общепринятые методы исследования сырья и готовой продукции: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органолептическая оценка по ГОСТ 7636 и ГОСТ 7631;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микробиологическая безопасность сырья и продукции ГОСТ 26669, ТР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ТС 021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2011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VER 4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1847-04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содержание растворимых сухих веществ в соответствии с ГОСТ 28562-90;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долю общих сухих веществ и остаточной влаги в сырье и полученных образцах продуктов питания – в соответствии с ГОСТ 28561-90;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суммарное содержание органических кислот в соответствии с ГОСТ 6687.4-86 и 25555.0-82 (по яблочной кислоте);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количество моно- и </a:t>
            </a:r>
            <a:r>
              <a:rPr lang="ru-RU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дисахаров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соответствии с ГОСТ 8756.13-87;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содержание Р-активных соединений (антоцианов, флавонолов и катехинов) – с использованием спектрофотометра согласно методикам </a:t>
            </a:r>
            <a:r>
              <a:rPr lang="ru-RU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Вигорова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Трибунской;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количественное содержание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-каротина по ГОСТ 8756.22; 50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общее содержание пектиновых веществ в соответствии с ГОСТ 29059;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количество пищевых волокон (клетчатки) в соответствии с ГОСТ Р 54014-2010;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функциональную направленность по ГОСТ Р 52349- 2005 «Продукты пищевые функциональные», 55577-2013 «Продукты пищевые функциональные. Информация об отличительных признаках и эффективности»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3142</TotalTime>
  <Words>1244</Words>
  <Application>Microsoft Office PowerPoint</Application>
  <PresentationFormat>Экран (4:3)</PresentationFormat>
  <Paragraphs>174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Microsoft Sans Serif</vt:lpstr>
      <vt:lpstr>Times New Roman</vt:lpstr>
      <vt:lpstr>Тема Office</vt:lpstr>
      <vt:lpstr>Презентация PowerPoint</vt:lpstr>
      <vt:lpstr>Презентация PowerPoint</vt:lpstr>
      <vt:lpstr>Проблемы, на решение которых направлена идея</vt:lpstr>
      <vt:lpstr>Основная идея проекта:</vt:lpstr>
      <vt:lpstr>Презентация PowerPoint</vt:lpstr>
      <vt:lpstr>Задачи идеи:</vt:lpstr>
      <vt:lpstr>Результаты анализа рынка:</vt:lpstr>
      <vt:lpstr>Актуальность темы:</vt:lpstr>
      <vt:lpstr>Научный потенциал:</vt:lpstr>
      <vt:lpstr>Оценка степени удовлетворения потребности организма человека в основных пищевых веществах при введении в пищевой продукт корнеплодов моркови посевной</vt:lpstr>
      <vt:lpstr>Оценка степени удовлетворения потребности организма человека в основных пищевых веществах при введении в пищевой продукт выжимок плодов яблони мелкоплодной и рябины сибирской</vt:lpstr>
      <vt:lpstr>Презентация PowerPoint</vt:lpstr>
      <vt:lpstr>Презентация PowerPoint</vt:lpstr>
      <vt:lpstr>Презентация PowerPoint</vt:lpstr>
      <vt:lpstr>Презентация PowerPoint</vt:lpstr>
      <vt:lpstr>Описание конкретного  результата идеи:</vt:lpstr>
      <vt:lpstr>Смета расходов:</vt:lpstr>
      <vt:lpstr>Срок окупаемости и ожидаемая выручка:</vt:lpstr>
      <vt:lpstr>Риски:</vt:lpstr>
      <vt:lpstr>Необходимы дополнительные знания в области: 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Первышина Галина Григорьевна</cp:lastModifiedBy>
  <cp:revision>184</cp:revision>
  <cp:lastPrinted>2019-01-30T09:39:12Z</cp:lastPrinted>
  <dcterms:created xsi:type="dcterms:W3CDTF">2014-06-13T04:26:21Z</dcterms:created>
  <dcterms:modified xsi:type="dcterms:W3CDTF">2024-02-21T10:07:10Z</dcterms:modified>
</cp:coreProperties>
</file>