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9EBE-335B-46A9-B248-29A8F9B5B74E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9A84A4-BF5A-4DFF-8C17-601CBB19BF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9EBE-335B-46A9-B248-29A8F9B5B74E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4A4-BF5A-4DFF-8C17-601CBB19B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9EBE-335B-46A9-B248-29A8F9B5B74E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4A4-BF5A-4DFF-8C17-601CBB19B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9EBE-335B-46A9-B248-29A8F9B5B74E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4A4-BF5A-4DFF-8C17-601CBB19B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9EBE-335B-46A9-B248-29A8F9B5B74E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4A4-BF5A-4DFF-8C17-601CBB19BF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9EBE-335B-46A9-B248-29A8F9B5B74E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4A4-BF5A-4DFF-8C17-601CBB19B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9EBE-335B-46A9-B248-29A8F9B5B74E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4A4-BF5A-4DFF-8C17-601CBB19B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9EBE-335B-46A9-B248-29A8F9B5B74E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4A4-BF5A-4DFF-8C17-601CBB19B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9EBE-335B-46A9-B248-29A8F9B5B74E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4A4-BF5A-4DFF-8C17-601CBB19B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9EBE-335B-46A9-B248-29A8F9B5B74E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4A4-BF5A-4DFF-8C17-601CBB19BF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9EBE-335B-46A9-B248-29A8F9B5B74E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A84A4-BF5A-4DFF-8C17-601CBB19BF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3DE9EBE-335B-46A9-B248-29A8F9B5B74E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E9A84A4-BF5A-4DFF-8C17-601CBB19BF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708920"/>
            <a:ext cx="7488832" cy="1686049"/>
          </a:xfrm>
        </p:spPr>
        <p:txBody>
          <a:bodyPr/>
          <a:lstStyle/>
          <a:p>
            <a:r>
              <a:rPr lang="ru-RU" dirty="0"/>
              <a:t>Кафе </a:t>
            </a:r>
            <a:r>
              <a:rPr lang="en-US" dirty="0">
                <a:latin typeface="Bodoni MT Black" pitchFamily="18" charset="0"/>
              </a:rPr>
              <a:t>«Drop of love»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8191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7958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Риски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16470"/>
            <a:ext cx="8532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Book Antiqua" pitchFamily="18" charset="0"/>
              </a:rPr>
              <a:t>Финансовые риски</a:t>
            </a:r>
          </a:p>
          <a:p>
            <a:pPr marL="342900" indent="-342900">
              <a:buAutoNum type="arabicPeriod"/>
            </a:pPr>
            <a:r>
              <a:rPr lang="ru-RU" dirty="0">
                <a:latin typeface="Book Antiqua" pitchFamily="18" charset="0"/>
              </a:rPr>
              <a:t>Конкуренция: рынок общественного питания насыщенный и конкурентоспособный.</a:t>
            </a:r>
          </a:p>
          <a:p>
            <a:pPr marL="342900" indent="-342900">
              <a:buAutoNum type="arabicPeriod"/>
            </a:pPr>
            <a:r>
              <a:rPr lang="ru-RU" dirty="0">
                <a:latin typeface="Book Antiqua" pitchFamily="18" charset="0"/>
              </a:rPr>
              <a:t>Сезонность: кафе для влюбленных может подвергаться сезонным колебаниям спроса, например, в праздничные дни или времена года.</a:t>
            </a:r>
          </a:p>
          <a:p>
            <a:pPr marL="342900" indent="-342900">
              <a:buAutoNum type="arabicPeriod"/>
            </a:pPr>
            <a:r>
              <a:rPr lang="ru-RU" dirty="0">
                <a:latin typeface="Book Antiqua" pitchFamily="18" charset="0"/>
              </a:rPr>
              <a:t>Кадровые риски: трудно найти и удержать квалифицированных сотрудников в сфере общепита</a:t>
            </a:r>
          </a:p>
          <a:p>
            <a:pPr marL="342900" indent="-342900">
              <a:buAutoNum type="arabicPeriod"/>
            </a:pPr>
            <a:r>
              <a:rPr lang="ru-RU" dirty="0">
                <a:latin typeface="Book Antiqua" pitchFamily="18" charset="0"/>
              </a:rPr>
              <a:t>Здоровье и безопасность: несоблюдение стандартов безопасности и гигиены может привести к инцидентам или даже к судебным искам со стороны клиентов.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352" y="4043920"/>
            <a:ext cx="3348372" cy="250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93676"/>
            <a:ext cx="334837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5997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7248" y="21123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Дополнительные знания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3575127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Book Antiqua" pitchFamily="18" charset="0"/>
              </a:rPr>
              <a:t>3. Гостеприимство и обслуживание клиентов: владение навыками обслуживания клиентов, создание уютной и приятной атмосферы в кафе, умение работать с жалобами и решать конфликты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Book Antiqua" pitchFamily="18" charset="0"/>
              </a:rPr>
              <a:t>4. Маркетинговые навыки: понимание основных инструментов маркетинга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Book Antiqua" pitchFamily="18" charset="0"/>
              </a:rPr>
              <a:t>5. Финансовые знания: умение составлять бюджеты, контролировать финансовые показатели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1719" y="620688"/>
            <a:ext cx="2952328" cy="236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590" y="3850403"/>
            <a:ext cx="2808312" cy="231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5880B6-DF0E-E7F0-4206-A93B6CFC5697}"/>
              </a:ext>
            </a:extLst>
          </p:cNvPr>
          <p:cNvSpPr txBox="1"/>
          <p:nvPr/>
        </p:nvSpPr>
        <p:spPr>
          <a:xfrm>
            <a:off x="338419" y="980492"/>
            <a:ext cx="475582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  <a:latin typeface="Book Antiqua" pitchFamily="18" charset="0"/>
              </a:rPr>
              <a:t>Знание индустрии общественного питания: команда должна иметь понимание основных принципов и трендов в сфере кафе и ресторанного бизнеса</a:t>
            </a:r>
          </a:p>
          <a:p>
            <a:pPr marL="342900" lvl="0" indent="-342900" algn="just">
              <a:buFontTx/>
              <a:buAutoNum type="arabicPeriod"/>
            </a:pPr>
            <a:r>
              <a:rPr lang="ru-RU" dirty="0">
                <a:solidFill>
                  <a:prstClr val="black"/>
                </a:solidFill>
                <a:latin typeface="Book Antiqua" pitchFamily="18" charset="0"/>
              </a:rPr>
              <a:t>Управленческие навыки: управление персоналом, финансами, маркетингом, закупками и другими бизнес-процессами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174175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98072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/>
              <a:t>Команда: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2636912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Georgia" pitchFamily="18" charset="0"/>
              </a:rPr>
              <a:t>Исполнитель: </a:t>
            </a:r>
            <a:r>
              <a:rPr lang="ru-RU" sz="3200" dirty="0" err="1">
                <a:latin typeface="Georgia" pitchFamily="18" charset="0"/>
              </a:rPr>
              <a:t>Покотилова</a:t>
            </a:r>
            <a:r>
              <a:rPr lang="ru-RU" sz="3200" dirty="0">
                <a:latin typeface="Georgia" pitchFamily="18" charset="0"/>
              </a:rPr>
              <a:t> П.М.</a:t>
            </a:r>
          </a:p>
          <a:p>
            <a:r>
              <a:rPr lang="ru-RU" sz="3200" dirty="0">
                <a:latin typeface="Georgia" pitchFamily="18" charset="0"/>
              </a:rPr>
              <a:t>Соисполнители: Сапронова Д. Д., Золотухина Е.М.</a:t>
            </a:r>
          </a:p>
          <a:p>
            <a:r>
              <a:rPr lang="ru-RU" sz="3200" dirty="0">
                <a:latin typeface="Georgia" pitchFamily="18" charset="0"/>
              </a:rPr>
              <a:t>Руководитель: канд. техн. наук, доцент Балябина Т.А.</a:t>
            </a:r>
          </a:p>
        </p:txBody>
      </p:sp>
    </p:spTree>
    <p:extLst>
      <p:ext uri="{BB962C8B-B14F-4D97-AF65-F5344CB8AC3E}">
        <p14:creationId xmlns:p14="http://schemas.microsoft.com/office/powerpoint/2010/main" xmlns="" val="366478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1" y="3519005"/>
            <a:ext cx="40701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 Antiqua" pitchFamily="18" charset="0"/>
              </a:rPr>
              <a:t>	</a:t>
            </a:r>
          </a:p>
          <a:p>
            <a:pPr algn="just"/>
            <a:r>
              <a:rPr lang="ru-RU" dirty="0">
                <a:latin typeface="Book Antiqua" pitchFamily="18" charset="0"/>
              </a:rPr>
              <a:t>	Кафе предоставляет уютную атмосферу, приятный интерьер и меню, ориентированное на пары. Это позволяет людям провести время вместе, насладиться обществом друг друга и укрепить свои отношения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178276"/>
            <a:ext cx="3422104" cy="228140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morning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808" y="3510864"/>
            <a:ext cx="3744415" cy="226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476673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Проблема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DFCB4C-DA7B-EBFE-0373-3449F86AE9BE}"/>
              </a:ext>
            </a:extLst>
          </p:cNvPr>
          <p:cNvSpPr txBox="1"/>
          <p:nvPr/>
        </p:nvSpPr>
        <p:spPr>
          <a:xfrm>
            <a:off x="144016" y="1163898"/>
            <a:ext cx="4572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Book Antiqua" pitchFamily="18" charset="0"/>
              </a:rPr>
              <a:t>	Проект  создания кафе «</a:t>
            </a:r>
            <a:r>
              <a:rPr lang="en-US" sz="2000" dirty="0">
                <a:latin typeface="Bodoni MT Black" pitchFamily="18" charset="0"/>
              </a:rPr>
              <a:t>Drop of love</a:t>
            </a:r>
            <a:r>
              <a:rPr lang="ru-RU" sz="2000" dirty="0">
                <a:latin typeface="Book Antiqua" pitchFamily="18" charset="0"/>
              </a:rPr>
              <a:t>», что в переводе звучит как «Капелька любви», направлен на решение проблемы организации романтических свиданий и отдыха для влюблённых пар.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84727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02149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	Проект  создания кафе «Капелька любви» заключается в том, чтобы создать влюбленным </a:t>
            </a:r>
            <a:r>
              <a:rPr lang="ru-RU" sz="2000" dirty="0">
                <a:latin typeface="Bookman Old Style" panose="02050604050505020204" pitchFamily="18" charset="0"/>
                <a:ea typeface="Cambria Math" pitchFamily="18" charset="0"/>
              </a:rPr>
              <a:t>парам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 уютное и романтическое место для встреч и отдыха.</a:t>
            </a:r>
          </a:p>
          <a:p>
            <a:pPr algn="just"/>
            <a:r>
              <a:rPr lang="ru-RU" sz="2000" dirty="0">
                <a:latin typeface="Cambria Math" pitchFamily="18" charset="0"/>
                <a:ea typeface="Cambria Math" pitchFamily="18" charset="0"/>
              </a:rPr>
              <a:t>	Цель создания кафе для влюбленных пар заключается в предоставлении уютного и романтического пространства для встреч и отдыха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5584" y="3121246"/>
            <a:ext cx="2808312" cy="33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23053"/>
            <a:ext cx="3816424" cy="254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489546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Проект</a:t>
            </a:r>
          </a:p>
        </p:txBody>
      </p:sp>
    </p:spTree>
    <p:extLst>
      <p:ext uri="{BB962C8B-B14F-4D97-AF65-F5344CB8AC3E}">
        <p14:creationId xmlns:p14="http://schemas.microsoft.com/office/powerpoint/2010/main" xmlns="" val="3451129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80029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Bookman Old Style" panose="02050604050505020204" pitchFamily="18" charset="0"/>
              </a:rPr>
              <a:t>	Создание кафе для влюбленных пар "Капелька любви" обусловлена тем, что в современном мире все больше людей уделяют большое значение своим отношениям и стремятся проводить время со своими партнерами в уютной и романтической атмосфере. Однако, часто не хватает времени и места для этого. Создание специализированного кафе, которое будет предоставлять такую возможность, является актуальным решением данной проблемы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455" y="251937"/>
            <a:ext cx="3031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Актуальность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461" y="3854857"/>
            <a:ext cx="3281586" cy="21877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>
            <a:bevelB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3016"/>
            <a:ext cx="2962410" cy="21456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5932881"/>
            <a:ext cx="4435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Bookman Old Style" panose="02050604050505020204" pitchFamily="18" charset="0"/>
              </a:rPr>
              <a:t>Новизна проекта заключается в его концепции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24695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340768"/>
            <a:ext cx="33123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Bookman Old Style" panose="02050604050505020204" pitchFamily="18" charset="0"/>
              </a:rPr>
              <a:t>	Может быть связан с исследованием влияния окружающей среды на человеческие эмоции и поведение. 	Например, ученые могут изучать, как дизайн интерьера, музыка, освещение и другие факторы влияют на настроение и взаимодействие между людьми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518240"/>
            <a:ext cx="4445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Научный потенциал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05064"/>
            <a:ext cx="4211104" cy="267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69527"/>
            <a:ext cx="3667280" cy="252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375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56" y="1098024"/>
            <a:ext cx="8892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 Antiqua" pitchFamily="18" charset="0"/>
              </a:rPr>
              <a:t>	</a:t>
            </a:r>
            <a:r>
              <a:rPr lang="ru-RU" b="1" dirty="0">
                <a:latin typeface="Book Antiqua" pitchFamily="18" charset="0"/>
              </a:rPr>
              <a:t>Этап 1:</a:t>
            </a:r>
            <a:r>
              <a:rPr lang="ru-RU" dirty="0">
                <a:latin typeface="Book Antiqua" pitchFamily="18" charset="0"/>
              </a:rPr>
              <a:t> Идея. Идея - создать кафе для влюбленных пар и их первых свиданий</a:t>
            </a:r>
          </a:p>
          <a:p>
            <a:pPr algn="just"/>
            <a:r>
              <a:rPr lang="ru-RU" b="1" dirty="0">
                <a:latin typeface="Book Antiqua" pitchFamily="18" charset="0"/>
              </a:rPr>
              <a:t>	Этап 2:</a:t>
            </a:r>
            <a:r>
              <a:rPr lang="ru-RU" dirty="0">
                <a:latin typeface="Book Antiqua" pitchFamily="18" charset="0"/>
              </a:rPr>
              <a:t> Команда. Собираем людей, готовых вложиться материально и непосредственно работать в заведении.</a:t>
            </a:r>
          </a:p>
          <a:p>
            <a:pPr algn="just"/>
            <a:r>
              <a:rPr lang="ru-RU" dirty="0">
                <a:latin typeface="Book Antiqua" pitchFamily="18" charset="0"/>
              </a:rPr>
              <a:t>	</a:t>
            </a:r>
            <a:r>
              <a:rPr lang="ru-RU" b="1" dirty="0">
                <a:latin typeface="Book Antiqua" pitchFamily="18" charset="0"/>
              </a:rPr>
              <a:t>Этап 3: </a:t>
            </a:r>
            <a:r>
              <a:rPr lang="ru-RU" dirty="0">
                <a:latin typeface="Book Antiqua" pitchFamily="18" charset="0"/>
              </a:rPr>
              <a:t>Оценка рынка. Изучив конкурентов, сделали вывод, что рынок и так уже насыщен кофейнями, но кофейни с такой тематикой отсутствуют. Наша идея является уникальной, востребованной и рентабельной.</a:t>
            </a:r>
          </a:p>
          <a:p>
            <a:pPr algn="just"/>
            <a:r>
              <a:rPr lang="ru-RU" dirty="0">
                <a:latin typeface="Book Antiqua" pitchFamily="18" charset="0"/>
              </a:rPr>
              <a:t>	</a:t>
            </a:r>
            <a:r>
              <a:rPr lang="ru-RU" b="1" dirty="0">
                <a:latin typeface="Book Antiqua" pitchFamily="18" charset="0"/>
              </a:rPr>
              <a:t>Этап 4:</a:t>
            </a:r>
            <a:r>
              <a:rPr lang="ru-RU" dirty="0">
                <a:latin typeface="Book Antiqua" pitchFamily="18" charset="0"/>
              </a:rPr>
              <a:t> Концепция. Мы хотим создать кофейню, ориентированную на создание романтической атмосферы на свидании. Целевая аудитория: мы понимаем, что помимо основной аудитории (то есть самих пар) могут приходить вторичные лица (не обязательно пары, люди, заинтересованные в нашем продукте).</a:t>
            </a:r>
          </a:p>
          <a:p>
            <a:pPr algn="just"/>
            <a:r>
              <a:rPr lang="ru-RU" dirty="0">
                <a:latin typeface="Book Antiqua" pitchFamily="18" charset="0"/>
              </a:rPr>
              <a:t>	</a:t>
            </a:r>
            <a:r>
              <a:rPr lang="ru-RU" b="1" dirty="0">
                <a:latin typeface="Book Antiqua" pitchFamily="18" charset="0"/>
              </a:rPr>
              <a:t>Этап 5:</a:t>
            </a:r>
            <a:r>
              <a:rPr lang="ru-RU" dirty="0">
                <a:latin typeface="Book Antiqua" pitchFamily="18" charset="0"/>
              </a:rPr>
              <a:t> Регистрация ИП</a:t>
            </a:r>
          </a:p>
          <a:p>
            <a:pPr algn="just"/>
            <a:r>
              <a:rPr lang="ru-RU" dirty="0">
                <a:latin typeface="Book Antiqua" pitchFamily="18" charset="0"/>
              </a:rPr>
              <a:t>	</a:t>
            </a:r>
            <a:r>
              <a:rPr lang="ru-RU" b="1" dirty="0">
                <a:latin typeface="Book Antiqua" pitchFamily="18" charset="0"/>
              </a:rPr>
              <a:t>Этап 6:</a:t>
            </a:r>
            <a:r>
              <a:rPr lang="ru-RU" dirty="0">
                <a:latin typeface="Book Antiqua" pitchFamily="18" charset="0"/>
              </a:rPr>
              <a:t> Выбор налогообложения, патент, уведомление в Роспотребнадзор о начале деятельности.</a:t>
            </a:r>
          </a:p>
          <a:p>
            <a:pPr algn="just"/>
            <a:r>
              <a:rPr lang="ru-RU" dirty="0">
                <a:latin typeface="Book Antiqua" pitchFamily="18" charset="0"/>
              </a:rPr>
              <a:t>	</a:t>
            </a:r>
            <a:r>
              <a:rPr lang="ru-RU" b="1" dirty="0">
                <a:latin typeface="Book Antiqua" pitchFamily="18" charset="0"/>
              </a:rPr>
              <a:t>Этап 7: </a:t>
            </a:r>
            <a:r>
              <a:rPr lang="ru-RU" dirty="0">
                <a:latin typeface="Book Antiqua" pitchFamily="18" charset="0"/>
              </a:rPr>
              <a:t>Разрешение пожарной службы и СЭС.</a:t>
            </a:r>
          </a:p>
          <a:p>
            <a:pPr algn="just"/>
            <a:r>
              <a:rPr lang="ru-RU" dirty="0">
                <a:latin typeface="Book Antiqua" pitchFamily="18" charset="0"/>
              </a:rPr>
              <a:t>	</a:t>
            </a:r>
            <a:r>
              <a:rPr lang="ru-RU" b="1" dirty="0">
                <a:latin typeface="Book Antiqua" pitchFamily="18" charset="0"/>
              </a:rPr>
              <a:t>Этап 8:</a:t>
            </a:r>
            <a:r>
              <a:rPr lang="ru-RU" dirty="0">
                <a:latin typeface="Book Antiqua" pitchFamily="18" charset="0"/>
              </a:rPr>
              <a:t> Маркетинг. Покупка рекламы у популярных </a:t>
            </a:r>
            <a:r>
              <a:rPr lang="ru-RU" dirty="0" err="1">
                <a:latin typeface="Book Antiqua" pitchFamily="18" charset="0"/>
              </a:rPr>
              <a:t>блогеров</a:t>
            </a:r>
            <a:r>
              <a:rPr lang="ru-RU" dirty="0">
                <a:latin typeface="Book Antiqua" pitchFamily="18" charset="0"/>
              </a:rPr>
              <a:t> на всех площадках (</a:t>
            </a:r>
            <a:r>
              <a:rPr lang="ru-RU" dirty="0" err="1">
                <a:latin typeface="Book Antiqua" pitchFamily="18" charset="0"/>
              </a:rPr>
              <a:t>Телеграм</a:t>
            </a:r>
            <a:r>
              <a:rPr lang="ru-RU" dirty="0">
                <a:latin typeface="Book Antiqua" pitchFamily="18" charset="0"/>
              </a:rPr>
              <a:t>, ВК), баннеры с рекламным табло, реклама в интернете (всплывающие окна), реклама со стороны самих посетителей (в кафе будет присутствовать фото-зона). Гости могут создавать истории в соц. сетях.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40466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Этапы реализации идеи </a:t>
            </a:r>
          </a:p>
        </p:txBody>
      </p:sp>
    </p:spTree>
    <p:extLst>
      <p:ext uri="{BB962C8B-B14F-4D97-AF65-F5344CB8AC3E}">
        <p14:creationId xmlns:p14="http://schemas.microsoft.com/office/powerpoint/2010/main" xmlns="" val="1700919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337604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Bookman Old Style" panose="02050604050505020204" pitchFamily="18" charset="0"/>
              </a:rPr>
              <a:t>		Меню кафе включает в себя блюда, которые подходят для романтического ужина или обеда, а также напитки, способствующие созданию настроения. Кроме того, в кафе проводятся различные мероприятия, такие как вечера живой музыки или мастер-классы по танцам, которые помогут парам разнообразить свой досуг и провести время интересно и увлекательно.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24881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Результат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6302" y="331442"/>
            <a:ext cx="3798168" cy="25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FB9784-6FC9-BDF6-74D2-EF199843058F}"/>
              </a:ext>
            </a:extLst>
          </p:cNvPr>
          <p:cNvSpPr txBox="1"/>
          <p:nvPr/>
        </p:nvSpPr>
        <p:spPr>
          <a:xfrm>
            <a:off x="323528" y="1187686"/>
            <a:ext cx="4572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Bookman Old Style" panose="02050604050505020204" pitchFamily="18" charset="0"/>
              </a:rPr>
              <a:t>Кафе «Капелька любви» предлагает уникальную атмосферу, которая поможет парам расслабиться, насладиться обществом друг друга и укрепить свои чувства. Интерьер кафе выполнен в мягких тонах с использованием элементов декора, символизирующих любовь и романтику. </a:t>
            </a:r>
          </a:p>
        </p:txBody>
      </p:sp>
    </p:spTree>
    <p:extLst>
      <p:ext uri="{BB962C8B-B14F-4D97-AF65-F5344CB8AC3E}">
        <p14:creationId xmlns:p14="http://schemas.microsoft.com/office/powerpoint/2010/main" xmlns="" val="3756030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4206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Смета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05462"/>
            <a:ext cx="88924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Book Antiqua" pitchFamily="18" charset="0"/>
              </a:rPr>
              <a:t>Регистрация бизнеса – 30000 руб.</a:t>
            </a:r>
          </a:p>
          <a:p>
            <a:r>
              <a:rPr lang="ru-RU" sz="2000" dirty="0">
                <a:latin typeface="Book Antiqua" pitchFamily="18" charset="0"/>
              </a:rPr>
              <a:t>Аренда помещения, 4 месяца – 400 тыс. руб.</a:t>
            </a:r>
          </a:p>
          <a:p>
            <a:r>
              <a:rPr lang="ru-RU" sz="2000" dirty="0">
                <a:latin typeface="Book Antiqua" pitchFamily="18" charset="0"/>
              </a:rPr>
              <a:t>Ремонт помещения + оформление – 1 млн. руб.</a:t>
            </a:r>
          </a:p>
          <a:p>
            <a:r>
              <a:rPr lang="ru-RU" sz="2000" dirty="0">
                <a:latin typeface="Book Antiqua" pitchFamily="18" charset="0"/>
              </a:rPr>
              <a:t>Оборудование – 400 тыс. руб.</a:t>
            </a:r>
          </a:p>
          <a:p>
            <a:r>
              <a:rPr lang="ru-RU" sz="2000" dirty="0">
                <a:latin typeface="Book Antiqua" pitchFamily="18" charset="0"/>
              </a:rPr>
              <a:t>Закупка товара – 150 тыс. руб.</a:t>
            </a:r>
          </a:p>
          <a:p>
            <a:r>
              <a:rPr lang="ru-RU" sz="2000" dirty="0">
                <a:latin typeface="Book Antiqua" pitchFamily="18" charset="0"/>
              </a:rPr>
              <a:t>ФОТ (фонд оплаты труда) – 250 тыс. руб. (20000 – премии, 230000 – зарплата)</a:t>
            </a:r>
          </a:p>
          <a:p>
            <a:r>
              <a:rPr lang="ru-RU" sz="2000" dirty="0">
                <a:latin typeface="Book Antiqua" pitchFamily="18" charset="0"/>
              </a:rPr>
              <a:t>Реклама – 50 тыс. руб.</a:t>
            </a:r>
          </a:p>
          <a:p>
            <a:r>
              <a:rPr lang="ru-RU" sz="2000" dirty="0">
                <a:latin typeface="Book Antiqua" pitchFamily="18" charset="0"/>
              </a:rPr>
              <a:t>Ежемесячные затраты – 600</a:t>
            </a:r>
            <a:r>
              <a:rPr lang="ru-RU" sz="2400" dirty="0">
                <a:latin typeface="Book Antiqua" pitchFamily="18" charset="0"/>
              </a:rPr>
              <a:t> тыс. руб.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030" y="4036286"/>
            <a:ext cx="3672408" cy="229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784" y="4365104"/>
            <a:ext cx="3978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 Antiqua" pitchFamily="18" charset="0"/>
              </a:rPr>
              <a:t>Срок окупаемости кафе составит от 1 до 3 лет.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364" y="518391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itchFamily="18" charset="0"/>
              </a:rPr>
              <a:t>Прибыль в первые месяцы работы кафе составит 700000</a:t>
            </a:r>
          </a:p>
        </p:txBody>
      </p:sp>
    </p:spTree>
    <p:extLst>
      <p:ext uri="{BB962C8B-B14F-4D97-AF65-F5344CB8AC3E}">
        <p14:creationId xmlns:p14="http://schemas.microsoft.com/office/powerpoint/2010/main" xmlns="" val="1668363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149</TotalTime>
  <Words>335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Аптека</vt:lpstr>
      <vt:lpstr>Кафе «Drop of love»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 «Drop of love»</dc:title>
  <dc:creator>Паулина</dc:creator>
  <cp:lastModifiedBy>Пользователь2</cp:lastModifiedBy>
  <cp:revision>17</cp:revision>
  <dcterms:created xsi:type="dcterms:W3CDTF">2024-04-25T12:39:21Z</dcterms:created>
  <dcterms:modified xsi:type="dcterms:W3CDTF">2024-04-25T16:16:27Z</dcterms:modified>
</cp:coreProperties>
</file>