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0" r:id="rId6"/>
    <p:sldId id="261" r:id="rId7"/>
    <p:sldId id="293" r:id="rId8"/>
    <p:sldId id="268" r:id="rId9"/>
    <p:sldId id="297" r:id="rId10"/>
    <p:sldId id="296" r:id="rId11"/>
    <p:sldId id="294" r:id="rId12"/>
    <p:sldId id="295" r:id="rId13"/>
    <p:sldId id="298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F4737"/>
    <a:srgbClr val="5C2F1C"/>
    <a:srgbClr val="4D2617"/>
    <a:srgbClr val="584A2A"/>
    <a:srgbClr val="5E4E2C"/>
    <a:srgbClr val="502818"/>
    <a:srgbClr val="61301D"/>
    <a:srgbClr val="61321F"/>
    <a:srgbClr val="AD927A"/>
    <a:srgbClr val="976D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415" autoAdjust="0"/>
  </p:normalViewPr>
  <p:slideViewPr>
    <p:cSldViewPr snapToGrid="0" showGuides="1">
      <p:cViewPr>
        <p:scale>
          <a:sx n="75" d="100"/>
          <a:sy n="75" d="100"/>
        </p:scale>
        <p:origin x="-540" y="234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>
        <p:scale>
          <a:sx n="100" d="100"/>
          <a:sy n="100" d="100"/>
        </p:scale>
        <p:origin x="2766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2483BDC-EF41-4E44-A8A3-5863DB25923C}" type="datetime1">
              <a:rPr lang="ru-RU" smtClean="0"/>
              <a:pPr rtl="0"/>
              <a:t>03.11.2023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5BAE485-B3C6-4830-BBC8-C6E008BDD690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16289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F56D27-BBA2-41DE-A4BF-4D998FDFCA54}" type="datetime1">
              <a:rPr lang="ru-RU" noProof="0" smtClean="0"/>
              <a:pPr rtl="0"/>
              <a:t>03.11.2023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85ACE04-E13C-4837-B6DD-B388E7CAA05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8504410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923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8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83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964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129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543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1768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7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400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85ACE04-E13C-4837-B6DD-B388E7CAA05E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369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rtlCol="0"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42621B45-8A34-4881-B0D9-59BC3253BF20}" type="datetime1">
              <a:rPr lang="ru-RU" noProof="0" smtClean="0"/>
              <a:pPr rtl="0"/>
              <a:t>03.11.2023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2" y="4082142"/>
            <a:ext cx="1656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Овал 8">
              <a:extLst>
                <a:ext uri="{FF2B5EF4-FFF2-40B4-BE49-F238E27FC236}">
                  <a16:creationId xmlns:a16="http://schemas.microsoft.com/office/drawing/2014/main" xmlns="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8994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xmlns="" id="{BE814D66-F00F-0D44-AD03-889FEE787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2897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6" name="Объект 3">
            <a:extLst>
              <a:ext uri="{FF2B5EF4-FFF2-40B4-BE49-F238E27FC236}">
                <a16:creationId xmlns:a16="http://schemas.microsoft.com/office/drawing/2014/main" xmlns="" id="{6E22FA8C-3243-4716-A6BD-F37D6058F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381" y="1825625"/>
            <a:ext cx="5481203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8ABE3FD8-339C-4F75-876F-8347ADE67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416" y="1825625"/>
            <a:ext cx="5481203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273661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27" name="Текст 4">
            <a:extLst>
              <a:ext uri="{FF2B5EF4-FFF2-40B4-BE49-F238E27FC236}">
                <a16:creationId xmlns:a16="http://schemas.microsoft.com/office/drawing/2014/main" xmlns="" id="{9F73353B-C50B-4A8A-87CF-657C1EB89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7380" y="1681163"/>
            <a:ext cx="5481203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Объект 5">
            <a:extLst>
              <a:ext uri="{FF2B5EF4-FFF2-40B4-BE49-F238E27FC236}">
                <a16:creationId xmlns:a16="http://schemas.microsoft.com/office/drawing/2014/main" xmlns="" id="{5EFF7F5E-3221-4390-9B17-D1944365B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7379" y="2586215"/>
            <a:ext cx="5481203" cy="360344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9506B516-77C1-431B-A8A5-68FA5D4B6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681163"/>
            <a:ext cx="548120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Объект 3">
            <a:extLst>
              <a:ext uri="{FF2B5EF4-FFF2-40B4-BE49-F238E27FC236}">
                <a16:creationId xmlns:a16="http://schemas.microsoft.com/office/drawing/2014/main" xmlns="" id="{860F1452-CAB9-4154-ADCC-9245E71D0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3416" y="2586215"/>
            <a:ext cx="5481202" cy="360344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155278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Овал 18">
              <a:extLst>
                <a:ext uri="{FF2B5EF4-FFF2-40B4-BE49-F238E27FC236}">
                  <a16:creationId xmlns:a16="http://schemas.microsoft.com/office/drawing/2014/main" xmlns="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86E0573A-023B-4D1C-8224-56A5D0DD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 rtl="0">
              <a:lnSpc>
                <a:spcPct val="100000"/>
              </a:lnSpc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 rtl="0">
              <a:buNone/>
            </a:pPr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82119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30" name="Текст 3">
            <a:extLst>
              <a:ext uri="{FF2B5EF4-FFF2-40B4-BE49-F238E27FC236}">
                <a16:creationId xmlns:a16="http://schemas.microsoft.com/office/drawing/2014/main" xmlns="" id="{1B247C0B-04BA-4D5C-A41D-AEA602172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416" y="2057400"/>
            <a:ext cx="3206261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xmlns="" id="{194C619D-34F6-4A29-857A-D76007218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84" y="246187"/>
            <a:ext cx="7467304" cy="561486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69517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436514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xmlns="" val="387506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больш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EC9302-80D9-4A88-8591-DE2D4BA1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Объект 16">
            <a:extLst>
              <a:ext uri="{FF2B5EF4-FFF2-40B4-BE49-F238E27FC236}">
                <a16:creationId xmlns:a16="http://schemas.microsoft.com/office/drawing/2014/main" xmlns="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Название вашей компании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19" y="2286312"/>
            <a:ext cx="225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8052778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0184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три фотограф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61EC9302-80D9-4A88-8591-DE2D4BA1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Объект 16">
            <a:extLst>
              <a:ext uri="{FF2B5EF4-FFF2-40B4-BE49-F238E27FC236}">
                <a16:creationId xmlns:a16="http://schemas.microsoft.com/office/drawing/2014/main" xmlns="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Название вашей компании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6" y="2286312"/>
            <a:ext cx="2304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239813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Рисунок 9">
            <a:extLst>
              <a:ext uri="{FF2B5EF4-FFF2-40B4-BE49-F238E27FC236}">
                <a16:creationId xmlns:a16="http://schemas.microsoft.com/office/drawing/2014/main" xmlns="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Рисунок 9">
            <a:extLst>
              <a:ext uri="{FF2B5EF4-FFF2-40B4-BE49-F238E27FC236}">
                <a16:creationId xmlns:a16="http://schemas.microsoft.com/office/drawing/2014/main" xmlns="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3405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оризонтальное изображение на половине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8BFC94-FFEC-4290-AC27-760323F21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ъект 16">
            <a:extLst>
              <a:ext uri="{FF2B5EF4-FFF2-40B4-BE49-F238E27FC236}">
                <a16:creationId xmlns:a16="http://schemas.microsoft.com/office/drawing/2014/main" xmlns="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Название вашей компании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Овал 18">
              <a:extLst>
                <a:ext uri="{FF2B5EF4-FFF2-40B4-BE49-F238E27FC236}">
                  <a16:creationId xmlns:a16="http://schemas.microsoft.com/office/drawing/2014/main" xmlns="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xmlns="" val="427806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12D9B6D-CE43-4FB1-87C0-D3565E730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249D73CD-EB11-4ED6-80CF-B68320D57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Объект 16">
            <a:extLst>
              <a:ext uri="{FF2B5EF4-FFF2-40B4-BE49-F238E27FC236}">
                <a16:creationId xmlns:a16="http://schemas.microsoft.com/office/drawing/2014/main" xmlns="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Название вашей компании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 2">
            <a:extLst>
              <a:ext uri="{FF2B5EF4-FFF2-40B4-BE49-F238E27FC236}">
                <a16:creationId xmlns:a16="http://schemas.microsoft.com/office/drawing/2014/main" xmlns="" id="{A09F60F9-61AE-4464-B369-1CF86DB708D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 3">
            <a:extLst>
              <a:ext uri="{FF2B5EF4-FFF2-40B4-BE49-F238E27FC236}">
                <a16:creationId xmlns:a16="http://schemas.microsoft.com/office/drawing/2014/main" xmlns="" id="{124CEF01-2C7C-4568-8A45-5F5A058ECFC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xmlns="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xmlns="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xmlns="" id="{76F2CCF2-293A-49CA-B2A9-134BB5DEF98E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1905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ое изображение на половине слайда (сиреневый цве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8BFC94-FFEC-4290-AC27-760323F21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54990" y="1620451"/>
            <a:ext cx="2124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ъект 16">
            <a:extLst>
              <a:ext uri="{FF2B5EF4-FFF2-40B4-BE49-F238E27FC236}">
                <a16:creationId xmlns:a16="http://schemas.microsoft.com/office/drawing/2014/main" xmlns="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Название вашей компании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174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 rtlCol="0"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Спасибо за внимание!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7592157A-F310-47E2-82F1-980862A525E3}" type="datetime1">
              <a:rPr lang="ru-RU" noProof="0" smtClean="0"/>
              <a:pPr rtl="0"/>
              <a:t>03.11.2023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2" y="3760408"/>
            <a:ext cx="270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pic>
        <p:nvPicPr>
          <p:cNvPr id="23" name="Графический объект 22" descr="Конверт">
            <a:extLst>
              <a:ext uri="{FF2B5EF4-FFF2-40B4-BE49-F238E27FC236}">
                <a16:creationId xmlns:a16="http://schemas.microsoft.com/office/drawing/2014/main" xmlns="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Подзаголовок 2">
            <a:extLst>
              <a:ext uri="{FF2B5EF4-FFF2-40B4-BE49-F238E27FC236}">
                <a16:creationId xmlns:a16="http://schemas.microsoft.com/office/drawing/2014/main" xmlns="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39" name="Объект 38">
            <a:extLst>
              <a:ext uri="{FF2B5EF4-FFF2-40B4-BE49-F238E27FC236}">
                <a16:creationId xmlns:a16="http://schemas.microsoft.com/office/drawing/2014/main" xmlns="" id="{382940E6-7963-411F-B35A-57121171A9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pic>
        <p:nvPicPr>
          <p:cNvPr id="3" name="Графический объект 2" descr="Ссылка">
            <a:extLst>
              <a:ext uri="{FF2B5EF4-FFF2-40B4-BE49-F238E27FC236}">
                <a16:creationId xmlns:a16="http://schemas.microsoft.com/office/drawing/2014/main" xmlns="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43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rtlCol="0"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05D0C391-A4FF-4D94-956A-00A747285391}" type="datetime1">
              <a:rPr lang="ru-RU" noProof="0" smtClean="0"/>
              <a:pPr rtl="0"/>
              <a:t>03.11.2023</a:t>
            </a:fld>
            <a:endParaRPr lang="ru-RU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CBCF8A4-C2B4-4945-8D79-C9D46B7FBECB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9" name="Овал 8">
              <a:extLst>
                <a:ext uri="{FF2B5EF4-FFF2-40B4-BE49-F238E27FC236}">
                  <a16:creationId xmlns:a16="http://schemas.microsoft.com/office/drawing/2014/main" xmlns="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96177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noProof="0"/>
            </a:p>
          </p:txBody>
        </p:sp>
      </p:grp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 rtlCol="0"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E3405997-7AE2-4C6E-8A7D-735F58A49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 rtl="0">
              <a:lnSpc>
                <a:spcPct val="100000"/>
              </a:lnSpc>
              <a:buNone/>
            </a:pPr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3153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60" r:id="rId6"/>
    <p:sldLayoutId id="2147483663" r:id="rId7"/>
    <p:sldLayoutId id="2147483667" r:id="rId8"/>
    <p:sldLayoutId id="2147483668" r:id="rId9"/>
    <p:sldLayoutId id="2147483666" r:id="rId10"/>
    <p:sldLayoutId id="2147483669" r:id="rId11"/>
    <p:sldLayoutId id="2147483670" r:id="rId12"/>
    <p:sldLayoutId id="2147483671" r:id="rId13"/>
    <p:sldLayoutId id="2147483672" r:id="rId14"/>
    <p:sldLayoutId id="2147483664" r:id="rId15"/>
    <p:sldLayoutId id="214748366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вид сверху на мост над водой">
            <a:extLst>
              <a:ext uri="{FF2B5EF4-FFF2-40B4-BE49-F238E27FC236}">
                <a16:creationId xmlns:a16="http://schemas.microsoft.com/office/drawing/2014/main" xmlns="" id="{F7CD9EDC-C949-4D72-B04B-A61A034595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B30359CD-8DFF-4AF2-B957-630ED2A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661" y="2680473"/>
            <a:ext cx="7357919" cy="1099429"/>
          </a:xfrm>
        </p:spPr>
        <p:txBody>
          <a:bodyPr rtlCol="0">
            <a:noAutofit/>
          </a:bodyPr>
          <a:lstStyle/>
          <a:p>
            <a:r>
              <a:rPr lang="ru-RU" sz="2400" dirty="0" smtClean="0"/>
              <a:t>Инновационный проект в гостиничном бизнесе. Разработка </a:t>
            </a:r>
            <a:r>
              <a:rPr lang="ru-RU" sz="2400" dirty="0" err="1" smtClean="0"/>
              <a:t>агроусадьбы</a:t>
            </a:r>
            <a:endParaRPr lang="ru-RU" sz="2400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F1DF7D53-1D50-48D8-B3B4-B9632324B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661" y="4321415"/>
            <a:ext cx="7233557" cy="1143297"/>
          </a:xfrm>
        </p:spPr>
        <p:txBody>
          <a:bodyPr rtlCol="0">
            <a:normAutofit fontScale="85000" lnSpcReduction="20000"/>
          </a:bodyPr>
          <a:lstStyle/>
          <a:p>
            <a:r>
              <a:rPr lang="ru-RU" dirty="0"/>
              <a:t>Выполнила: </a:t>
            </a:r>
          </a:p>
          <a:p>
            <a:r>
              <a:rPr lang="ru-RU" dirty="0"/>
              <a:t>Ст. гр. «ТТ20-02БГР»</a:t>
            </a:r>
          </a:p>
          <a:p>
            <a:r>
              <a:rPr lang="ru-RU" dirty="0" smtClean="0"/>
              <a:t>Грибова </a:t>
            </a:r>
            <a:r>
              <a:rPr lang="ru-RU" dirty="0" smtClean="0"/>
              <a:t>Ксения</a:t>
            </a:r>
          </a:p>
          <a:p>
            <a:r>
              <a:rPr lang="ru-RU" dirty="0" smtClean="0"/>
              <a:t>Руководитель: Сафронова Т.н.</a:t>
            </a:r>
            <a:endParaRPr lang="ru-RU" dirty="0"/>
          </a:p>
        </p:txBody>
      </p:sp>
      <p:pic>
        <p:nvPicPr>
          <p:cNvPr id="1028" name="Picture 4" descr="https://i.pinimg.com/564x/28/81/21/288121d0fd2f3b94f56d5cb5243d59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24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b3/44/ac/b344ac45b410369ec1efa947343dd63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472"/>
          <a:stretch/>
        </p:blipFill>
        <p:spPr bwMode="auto">
          <a:xfrm>
            <a:off x="-29104" y="0"/>
            <a:ext cx="445346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104" y="1"/>
            <a:ext cx="4453467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797959" y="2473960"/>
            <a:ext cx="124460" cy="131435"/>
          </a:xfrm>
          <a:prstGeom prst="ellipse">
            <a:avLst/>
          </a:prstGeom>
          <a:solidFill>
            <a:srgbClr val="5E4E2C"/>
          </a:solidFill>
          <a:ln>
            <a:solidFill>
              <a:srgbClr val="5E4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991001" y="2473349"/>
            <a:ext cx="124460" cy="131435"/>
          </a:xfrm>
          <a:prstGeom prst="ellipse">
            <a:avLst/>
          </a:prstGeom>
          <a:solidFill>
            <a:srgbClr val="976D39"/>
          </a:solidFill>
          <a:ln>
            <a:solidFill>
              <a:srgbClr val="976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200608" y="2473349"/>
            <a:ext cx="124460" cy="131435"/>
          </a:xfrm>
          <a:prstGeom prst="ellipse">
            <a:avLst/>
          </a:prstGeom>
          <a:solidFill>
            <a:srgbClr val="61321F"/>
          </a:solidFill>
          <a:ln>
            <a:solidFill>
              <a:srgbClr val="613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415396" y="2473349"/>
            <a:ext cx="124460" cy="131435"/>
          </a:xfrm>
          <a:prstGeom prst="ellipse">
            <a:avLst/>
          </a:prstGeom>
          <a:solidFill>
            <a:srgbClr val="AD927A"/>
          </a:solidFill>
          <a:ln>
            <a:solidFill>
              <a:srgbClr val="AD9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814871" y="2922243"/>
            <a:ext cx="248411" cy="22568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0800000" flipV="1">
            <a:off x="4810660" y="4027799"/>
            <a:ext cx="1676400" cy="45719"/>
          </a:xfrm>
          <a:prstGeom prst="rect">
            <a:avLst/>
          </a:prstGeom>
          <a:solidFill>
            <a:srgbClr val="5E4E2C"/>
          </a:solidFill>
          <a:ln>
            <a:solidFill>
              <a:srgbClr val="5E4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440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17877" y="263875"/>
            <a:ext cx="1201016" cy="398818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1078686" y="414251"/>
            <a:ext cx="124460" cy="131435"/>
          </a:xfrm>
          <a:prstGeom prst="ellipse">
            <a:avLst/>
          </a:prstGeom>
          <a:solidFill>
            <a:srgbClr val="5E4E2C"/>
          </a:solidFill>
          <a:ln>
            <a:solidFill>
              <a:srgbClr val="5E4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271728" y="413640"/>
            <a:ext cx="124460" cy="131435"/>
          </a:xfrm>
          <a:prstGeom prst="ellipse">
            <a:avLst/>
          </a:prstGeom>
          <a:solidFill>
            <a:srgbClr val="976D39"/>
          </a:solidFill>
          <a:ln>
            <a:solidFill>
              <a:srgbClr val="976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481335" y="413640"/>
            <a:ext cx="124460" cy="131435"/>
          </a:xfrm>
          <a:prstGeom prst="ellipse">
            <a:avLst/>
          </a:prstGeom>
          <a:solidFill>
            <a:srgbClr val="61321F"/>
          </a:solidFill>
          <a:ln>
            <a:solidFill>
              <a:srgbClr val="613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spark.ru/upload/other/b_6330cdf736c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091" y="242455"/>
            <a:ext cx="5489472" cy="31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portishka.com/uploads/posts/2022-03/1646413679_28-sportishka-com-p-agrousadbi-belarusi-turizm-krasivo-foto-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6757" y="242455"/>
            <a:ext cx="5489472" cy="31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s2.stells.info/storage/jpg/d/a2/da2490ee15400dd7dd06d513c65e19b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091" y="3546761"/>
            <a:ext cx="5489472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hotels.sletat.ru/i/f/47025_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744" y="3546761"/>
            <a:ext cx="5489472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11696123" y="413640"/>
            <a:ext cx="124460" cy="131435"/>
          </a:xfrm>
          <a:prstGeom prst="ellipse">
            <a:avLst/>
          </a:prstGeom>
          <a:solidFill>
            <a:srgbClr val="AD927A"/>
          </a:solidFill>
          <a:ln>
            <a:solidFill>
              <a:srgbClr val="AD9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667982" y="242455"/>
            <a:ext cx="214788" cy="662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21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95492" y="-1236677"/>
            <a:ext cx="1201016" cy="6870787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DE42C9A-B4DC-4A46-A073-8421E3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217" y="2198716"/>
            <a:ext cx="6085450" cy="2602341"/>
          </a:xfrm>
        </p:spPr>
        <p:txBody>
          <a:bodyPr rtlCol="0"/>
          <a:lstStyle/>
          <a:p>
            <a:pPr marL="0" indent="268288" algn="just">
              <a:buNone/>
            </a:pPr>
            <a:r>
              <a:rPr lang="ru-RU" dirty="0" err="1">
                <a:solidFill>
                  <a:srgbClr val="584A2A"/>
                </a:solidFill>
              </a:rPr>
              <a:t>Агроусадьба</a:t>
            </a:r>
            <a:r>
              <a:rPr lang="ru-RU" dirty="0"/>
              <a:t> — это своеобразный </a:t>
            </a:r>
            <a:r>
              <a:rPr lang="ru-RU" dirty="0">
                <a:solidFill>
                  <a:srgbClr val="5C2F1C"/>
                </a:solidFill>
              </a:rPr>
              <a:t>сельский отель</a:t>
            </a:r>
            <a:r>
              <a:rPr lang="ru-RU" dirty="0"/>
              <a:t>, расположенный в небольших населенных пунктах, например, в деревнях, станицах, селах, на расстоянии от крупных городов и производств. Отличительная особенность таких усадеб — атмосфера: здесь она тихая, спокойная, умиротворенная. Многие постояльцы отелей едут сюда, чтобы отдохнуть от городского шума.</a:t>
            </a:r>
          </a:p>
          <a:p>
            <a:pPr marL="0" indent="268288" algn="just">
              <a:buNone/>
            </a:pPr>
            <a:r>
              <a:rPr lang="ru-RU" dirty="0"/>
              <a:t>Чаще всего под </a:t>
            </a:r>
            <a:r>
              <a:rPr lang="ru-RU" dirty="0" err="1"/>
              <a:t>агроусадьбой</a:t>
            </a:r>
            <a:r>
              <a:rPr lang="ru-RU" dirty="0"/>
              <a:t> понимают комплекс зданий, сооружений</a:t>
            </a:r>
            <a:r>
              <a:rPr lang="ru-RU" dirty="0" smtClean="0"/>
              <a:t>.</a:t>
            </a:r>
          </a:p>
          <a:p>
            <a:pPr marL="0" indent="268288" algn="just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9797"/>
            <a:ext cx="5527040" cy="4365114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11078686" y="414251"/>
            <a:ext cx="124460" cy="131435"/>
          </a:xfrm>
          <a:prstGeom prst="ellipse">
            <a:avLst/>
          </a:prstGeom>
          <a:solidFill>
            <a:srgbClr val="5E4E2C"/>
          </a:solidFill>
          <a:ln>
            <a:solidFill>
              <a:srgbClr val="5E4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1271728" y="413640"/>
            <a:ext cx="124460" cy="131435"/>
          </a:xfrm>
          <a:prstGeom prst="ellipse">
            <a:avLst/>
          </a:prstGeom>
          <a:solidFill>
            <a:srgbClr val="976D39"/>
          </a:solidFill>
          <a:ln>
            <a:solidFill>
              <a:srgbClr val="976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1481335" y="413640"/>
            <a:ext cx="124460" cy="131435"/>
          </a:xfrm>
          <a:prstGeom prst="ellipse">
            <a:avLst/>
          </a:prstGeom>
          <a:solidFill>
            <a:srgbClr val="61321F"/>
          </a:solidFill>
          <a:ln>
            <a:solidFill>
              <a:srgbClr val="613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1696123" y="413640"/>
            <a:ext cx="124460" cy="131435"/>
          </a:xfrm>
          <a:prstGeom prst="ellipse">
            <a:avLst/>
          </a:prstGeom>
          <a:solidFill>
            <a:srgbClr val="AD927A"/>
          </a:solidFill>
          <a:ln>
            <a:solidFill>
              <a:srgbClr val="AD9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69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913467"/>
            <a:ext cx="4351867" cy="1266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9BC3F2-B4B0-476E-B1B8-BF10CC2FF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991" y="1214742"/>
            <a:ext cx="6157304" cy="4449681"/>
          </a:xfrm>
        </p:spPr>
        <p:txBody>
          <a:bodyPr rtlCol="0"/>
          <a:lstStyle/>
          <a:p>
            <a:pPr marL="0" indent="268288" algn="just">
              <a:buNone/>
            </a:pPr>
            <a:r>
              <a:rPr lang="ru-RU" dirty="0" smtClean="0"/>
              <a:t>  Данный проект ориентируется </a:t>
            </a:r>
            <a:r>
              <a:rPr lang="ru-RU" dirty="0"/>
              <a:t>на оказании услуг в области </a:t>
            </a:r>
            <a:r>
              <a:rPr lang="ru-RU" dirty="0" err="1">
                <a:solidFill>
                  <a:srgbClr val="5C2F1C"/>
                </a:solidFill>
              </a:rPr>
              <a:t>агротуризма</a:t>
            </a:r>
            <a:r>
              <a:rPr lang="ru-RU" dirty="0"/>
              <a:t>. </a:t>
            </a:r>
            <a:r>
              <a:rPr lang="ru-RU" dirty="0" smtClean="0"/>
              <a:t>Так планируется организация </a:t>
            </a:r>
            <a:r>
              <a:rPr lang="ru-RU" dirty="0" err="1" smtClean="0"/>
              <a:t>агроусадьбы</a:t>
            </a:r>
            <a:r>
              <a:rPr lang="ru-RU" dirty="0" smtClean="0"/>
              <a:t> </a:t>
            </a:r>
            <a:r>
              <a:rPr lang="ru-RU" dirty="0"/>
              <a:t>с </a:t>
            </a:r>
            <a:r>
              <a:rPr lang="ru-RU" dirty="0">
                <a:solidFill>
                  <a:srgbClr val="5C2F1C"/>
                </a:solidFill>
              </a:rPr>
              <a:t>гостевым домом, рекреационной зоной и </a:t>
            </a:r>
            <a:r>
              <a:rPr lang="ru-RU" dirty="0" err="1">
                <a:solidFill>
                  <a:srgbClr val="5C2F1C"/>
                </a:solidFill>
              </a:rPr>
              <a:t>минифермой</a:t>
            </a:r>
            <a:r>
              <a:rPr lang="ru-RU" dirty="0"/>
              <a:t>. </a:t>
            </a:r>
            <a:r>
              <a:rPr lang="ru-RU" dirty="0" smtClean="0"/>
              <a:t>Будут </a:t>
            </a:r>
            <a:r>
              <a:rPr lang="ru-RU" dirty="0"/>
              <a:t>оказываться услуги по проведению </a:t>
            </a:r>
            <a:r>
              <a:rPr lang="ru-RU" dirty="0">
                <a:solidFill>
                  <a:srgbClr val="5C2F1C"/>
                </a:solidFill>
              </a:rPr>
              <a:t>конных</a:t>
            </a:r>
            <a:r>
              <a:rPr lang="ru-RU" dirty="0"/>
              <a:t> и </a:t>
            </a:r>
            <a:r>
              <a:rPr lang="ru-RU" dirty="0">
                <a:solidFill>
                  <a:srgbClr val="5C2F1C"/>
                </a:solidFill>
              </a:rPr>
              <a:t>пешеходных прогулок</a:t>
            </a:r>
            <a:r>
              <a:rPr lang="ru-RU" dirty="0"/>
              <a:t>, </a:t>
            </a:r>
            <a:r>
              <a:rPr lang="ru-RU" dirty="0">
                <a:solidFill>
                  <a:srgbClr val="5C2F1C"/>
                </a:solidFill>
              </a:rPr>
              <a:t>катании на велосипедах</a:t>
            </a:r>
            <a:r>
              <a:rPr lang="ru-RU" dirty="0"/>
              <a:t>, </a:t>
            </a:r>
            <a:r>
              <a:rPr lang="ru-RU" dirty="0" smtClean="0">
                <a:solidFill>
                  <a:srgbClr val="5C2F1C"/>
                </a:solidFill>
              </a:rPr>
              <a:t>рыбалке</a:t>
            </a:r>
            <a:r>
              <a:rPr lang="ru-RU" dirty="0" smtClean="0"/>
              <a:t>. Также в услуги входит организация </a:t>
            </a:r>
            <a:r>
              <a:rPr lang="ru-RU" dirty="0" smtClean="0">
                <a:solidFill>
                  <a:srgbClr val="5C2F1C"/>
                </a:solidFill>
              </a:rPr>
              <a:t>походов в лес </a:t>
            </a:r>
            <a:r>
              <a:rPr lang="ru-RU" dirty="0" smtClean="0"/>
              <a:t>за грибами и ягодами, занятия сельским бытом. Территория участка </a:t>
            </a:r>
            <a:r>
              <a:rPr lang="ru-RU" dirty="0"/>
              <a:t>будет оборудована </a:t>
            </a:r>
            <a:r>
              <a:rPr lang="ru-RU" dirty="0" smtClean="0"/>
              <a:t>комплексом </a:t>
            </a:r>
            <a:r>
              <a:rPr lang="ru-RU" dirty="0"/>
              <a:t>дополнительных развлечений, включая создание </a:t>
            </a:r>
            <a:r>
              <a:rPr lang="ru-RU" dirty="0">
                <a:solidFill>
                  <a:srgbClr val="5C2F1C"/>
                </a:solidFill>
              </a:rPr>
              <a:t>русской бани</a:t>
            </a:r>
            <a:r>
              <a:rPr lang="ru-RU" dirty="0"/>
              <a:t>, </a:t>
            </a:r>
            <a:r>
              <a:rPr lang="ru-RU" dirty="0">
                <a:solidFill>
                  <a:srgbClr val="5C2F1C"/>
                </a:solidFill>
              </a:rPr>
              <a:t>бассейна</a:t>
            </a:r>
            <a:r>
              <a:rPr lang="ru-RU" dirty="0"/>
              <a:t>, обустройство </a:t>
            </a:r>
            <a:r>
              <a:rPr lang="ru-RU" dirty="0">
                <a:solidFill>
                  <a:srgbClr val="5C2F1C"/>
                </a:solidFill>
              </a:rPr>
              <a:t>подсобного хозяйства с домашними животными </a:t>
            </a:r>
            <a:r>
              <a:rPr lang="ru-RU" dirty="0"/>
              <a:t>наподобие формата </a:t>
            </a:r>
            <a:r>
              <a:rPr lang="ru-RU" dirty="0" err="1"/>
              <a:t>минифермы</a:t>
            </a:r>
            <a:r>
              <a:rPr lang="ru-RU" dirty="0"/>
              <a:t>, а также облагораживание территории (создание привлекательного ландшафтного дизайна).</a:t>
            </a:r>
            <a:endParaRPr lang="ru-RU" dirty="0" smtClean="0"/>
          </a:p>
          <a:p>
            <a:pPr marL="0" indent="268288" algn="just">
              <a:buNone/>
            </a:pPr>
            <a:r>
              <a:rPr lang="ru-RU" dirty="0" smtClean="0">
                <a:solidFill>
                  <a:srgbClr val="5C2F1C"/>
                </a:solidFill>
              </a:rPr>
              <a:t>Целевой </a:t>
            </a:r>
            <a:r>
              <a:rPr lang="ru-RU" dirty="0">
                <a:solidFill>
                  <a:srgbClr val="5C2F1C"/>
                </a:solidFill>
              </a:rPr>
              <a:t>аудиторией </a:t>
            </a:r>
            <a:r>
              <a:rPr lang="ru-RU" dirty="0"/>
              <a:t>проекта станут жители крупных городов России - семьи с детьми, путешествующие </a:t>
            </a:r>
            <a:r>
              <a:rPr lang="ru-RU" dirty="0" smtClean="0"/>
              <a:t>пары, туристы, предпочитающие загородный отдых. </a:t>
            </a:r>
            <a:r>
              <a:rPr lang="ru-RU" dirty="0"/>
              <a:t>Ценовой сегмент проекта - средний.</a:t>
            </a:r>
          </a:p>
          <a:p>
            <a:pPr marL="0" indent="0" algn="just" rtl="0">
              <a:buNone/>
            </a:pPr>
            <a:endParaRPr lang="ru-RU" sz="1800" dirty="0"/>
          </a:p>
        </p:txBody>
      </p:sp>
      <p:pic>
        <p:nvPicPr>
          <p:cNvPr id="9" name="Picture 2" descr="https://i.pinimg.com/564x/77/a6/14/77a614f4e680d0672d15bef607e46c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933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cb/ff/60/cbff60b8f723ff1f1b0b113934f18fd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2575" cy="687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26" y="-1"/>
            <a:ext cx="5381625" cy="68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95492" y="-1236677"/>
            <a:ext cx="1201016" cy="6870787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DE42C9A-B4DC-4A46-A073-8421E3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572" y="1598208"/>
            <a:ext cx="6085450" cy="3454523"/>
          </a:xfrm>
        </p:spPr>
        <p:txBody>
          <a:bodyPr rtlCol="0"/>
          <a:lstStyle/>
          <a:p>
            <a:pPr marL="0" indent="268288" algn="just">
              <a:buNone/>
            </a:pPr>
            <a:r>
              <a:rPr lang="ru-RU" dirty="0" smtClean="0"/>
              <a:t>Проект будет реализован в </a:t>
            </a:r>
            <a:r>
              <a:rPr lang="ru-RU" dirty="0" smtClean="0">
                <a:solidFill>
                  <a:srgbClr val="5C2F1C"/>
                </a:solidFill>
              </a:rPr>
              <a:t>Саянском районе с. Большой </a:t>
            </a:r>
            <a:r>
              <a:rPr lang="ru-RU" dirty="0" err="1" smtClean="0">
                <a:solidFill>
                  <a:srgbClr val="5C2F1C"/>
                </a:solidFill>
              </a:rPr>
              <a:t>Арбай</a:t>
            </a:r>
            <a:r>
              <a:rPr lang="ru-RU" dirty="0" smtClean="0"/>
              <a:t>.  Это место становится популярным среди </a:t>
            </a:r>
            <a:r>
              <a:rPr lang="ru-RU" dirty="0"/>
              <a:t>туристов </a:t>
            </a:r>
            <a:r>
              <a:rPr lang="ru-RU" dirty="0" smtClean="0"/>
              <a:t>летом, потому как на территории села проводится </a:t>
            </a:r>
            <a:r>
              <a:rPr lang="ru-RU" dirty="0">
                <a:solidFill>
                  <a:srgbClr val="5C2F1C"/>
                </a:solidFill>
              </a:rPr>
              <a:t>Саянский птичий фестиваль</a:t>
            </a:r>
            <a:r>
              <a:rPr lang="ru-RU" dirty="0"/>
              <a:t>. Здесь и выставка-продажа домашней птицы, дегустация огромной глазуньи и традиционных сибирских блюд, выступления народных коллективов, ярмарка умельцев, экскурсии на минеральный источник и мараловодческую ферму</a:t>
            </a:r>
            <a:r>
              <a:rPr lang="ru-RU" dirty="0" smtClean="0"/>
              <a:t>. </a:t>
            </a:r>
          </a:p>
          <a:p>
            <a:pPr marL="0" indent="268288" algn="just">
              <a:buNone/>
            </a:pPr>
            <a:r>
              <a:rPr lang="ru-RU" dirty="0" smtClean="0"/>
              <a:t>Рядом находится </a:t>
            </a:r>
            <a:r>
              <a:rPr lang="ru-RU" dirty="0" smtClean="0">
                <a:solidFill>
                  <a:srgbClr val="5C2F1C"/>
                </a:solidFill>
              </a:rPr>
              <a:t>минеральный источник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5C2F1C"/>
                </a:solidFill>
              </a:rPr>
              <a:t>водопад</a:t>
            </a:r>
            <a:r>
              <a:rPr lang="ru-RU" dirty="0" smtClean="0"/>
              <a:t>,  </a:t>
            </a:r>
            <a:r>
              <a:rPr lang="ru-RU" dirty="0" smtClean="0">
                <a:solidFill>
                  <a:srgbClr val="5C2F1C"/>
                </a:solidFill>
              </a:rPr>
              <a:t>«</a:t>
            </a:r>
            <a:r>
              <a:rPr lang="ru-RU" dirty="0" err="1" smtClean="0">
                <a:solidFill>
                  <a:srgbClr val="5C2F1C"/>
                </a:solidFill>
              </a:rPr>
              <a:t>Арбайские</a:t>
            </a:r>
            <a:r>
              <a:rPr lang="ru-RU" dirty="0">
                <a:solidFill>
                  <a:srgbClr val="5C2F1C"/>
                </a:solidFill>
              </a:rPr>
              <a:t>» озера </a:t>
            </a:r>
            <a:r>
              <a:rPr lang="ru-RU" dirty="0"/>
              <a:t>и </a:t>
            </a:r>
            <a:r>
              <a:rPr lang="ru-RU" dirty="0">
                <a:solidFill>
                  <a:srgbClr val="5C2F1C"/>
                </a:solidFill>
              </a:rPr>
              <a:t>Мараловодческая ферма</a:t>
            </a:r>
            <a:r>
              <a:rPr lang="ru-RU" dirty="0"/>
              <a:t>. </a:t>
            </a:r>
            <a:r>
              <a:rPr lang="ru-RU" dirty="0" smtClean="0"/>
              <a:t>Вода источника </a:t>
            </a:r>
            <a:r>
              <a:rPr lang="ru-RU" dirty="0"/>
              <a:t>«</a:t>
            </a:r>
            <a:r>
              <a:rPr lang="ru-RU" dirty="0" err="1"/>
              <a:t>Аргысукский</a:t>
            </a:r>
            <a:r>
              <a:rPr lang="ru-RU" dirty="0"/>
              <a:t>» </a:t>
            </a:r>
            <a:r>
              <a:rPr lang="ru-RU" dirty="0" smtClean="0"/>
              <a:t>имеет лечебное </a:t>
            </a:r>
            <a:r>
              <a:rPr lang="ru-RU" dirty="0"/>
              <a:t>действие </a:t>
            </a:r>
            <a:r>
              <a:rPr lang="ru-RU" dirty="0" smtClean="0"/>
              <a:t>при </a:t>
            </a:r>
            <a:r>
              <a:rPr lang="ru-RU" dirty="0"/>
              <a:t>сердечных и желудочно-кишечных заболеваниях. </a:t>
            </a:r>
            <a:r>
              <a:rPr lang="ru-RU" dirty="0" smtClean="0"/>
              <a:t>На самом деле озеро одно, просто оно разделено небольшими мостиками, поэтому жители обозначают его, как несколько.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29800"/>
            <a:ext cx="5679220" cy="4286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9801"/>
            <a:ext cx="5679221" cy="4286250"/>
          </a:xfrm>
          <a:prstGeom prst="rect">
            <a:avLst/>
          </a:prstGeom>
        </p:spPr>
      </p:pic>
      <p:pic>
        <p:nvPicPr>
          <p:cNvPr id="2050" name="Picture 2" descr="https://i.pinimg.com/564x/28/3d/94/283d943d629d9dcb8d044b977efffc3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55"/>
          <a:stretch/>
        </p:blipFill>
        <p:spPr bwMode="auto">
          <a:xfrm>
            <a:off x="-1" y="1429800"/>
            <a:ext cx="5679222" cy="42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d0/75/12/d075122cca0072aa07a4e3cfc00d70f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82" y="1429797"/>
            <a:ext cx="5699903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45" y="1429794"/>
            <a:ext cx="5742155" cy="4286254"/>
          </a:xfrm>
          <a:prstGeom prst="rect">
            <a:avLst/>
          </a:prstGeom>
        </p:spPr>
      </p:pic>
      <p:pic>
        <p:nvPicPr>
          <p:cNvPr id="3074" name="Picture 2" descr="https://i.pinimg.com/564x/09/d6/bf/09d6bfc03b197744925c51762fb97cb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9790"/>
            <a:ext cx="5699904" cy="428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445" y="1429790"/>
            <a:ext cx="5742155" cy="428625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11087923" y="414251"/>
            <a:ext cx="124460" cy="131435"/>
          </a:xfrm>
          <a:prstGeom prst="ellipse">
            <a:avLst/>
          </a:prstGeom>
          <a:solidFill>
            <a:srgbClr val="5E4E2C"/>
          </a:solidFill>
          <a:ln>
            <a:solidFill>
              <a:srgbClr val="5E4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280965" y="413640"/>
            <a:ext cx="124460" cy="131435"/>
          </a:xfrm>
          <a:prstGeom prst="ellipse">
            <a:avLst/>
          </a:prstGeom>
          <a:solidFill>
            <a:srgbClr val="976D39"/>
          </a:solidFill>
          <a:ln>
            <a:solidFill>
              <a:srgbClr val="976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490572" y="413640"/>
            <a:ext cx="124460" cy="131435"/>
          </a:xfrm>
          <a:prstGeom prst="ellipse">
            <a:avLst/>
          </a:prstGeom>
          <a:solidFill>
            <a:srgbClr val="61321F"/>
          </a:solidFill>
          <a:ln>
            <a:solidFill>
              <a:srgbClr val="613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1705360" y="413640"/>
            <a:ext cx="124460" cy="131435"/>
          </a:xfrm>
          <a:prstGeom prst="ellipse">
            <a:avLst/>
          </a:prstGeom>
          <a:solidFill>
            <a:srgbClr val="AD927A"/>
          </a:solidFill>
          <a:ln>
            <a:solidFill>
              <a:srgbClr val="AD9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55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17877" y="263875"/>
            <a:ext cx="1201016" cy="398818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DE42C9A-B4DC-4A46-A073-8421E3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44" y="1988725"/>
            <a:ext cx="10906299" cy="3480742"/>
          </a:xfrm>
        </p:spPr>
        <p:txBody>
          <a:bodyPr rtlCol="0"/>
          <a:lstStyle/>
          <a:p>
            <a:pPr marL="0" indent="268288" algn="just">
              <a:buNone/>
            </a:pPr>
            <a:r>
              <a:rPr lang="ru-RU" dirty="0" smtClean="0"/>
              <a:t>Данный проект не является уникальной идей, но по </a:t>
            </a:r>
            <a:r>
              <a:rPr lang="ru-RU" dirty="0"/>
              <a:t>оценке Ассоциации </a:t>
            </a:r>
            <a:r>
              <a:rPr lang="ru-RU" dirty="0" err="1"/>
              <a:t>Агротуризма</a:t>
            </a:r>
            <a:r>
              <a:rPr lang="ru-RU" dirty="0"/>
              <a:t>, в России насчитывается всего около </a:t>
            </a:r>
            <a:r>
              <a:rPr lang="ru-RU" dirty="0">
                <a:solidFill>
                  <a:srgbClr val="5C2F1C"/>
                </a:solidFill>
              </a:rPr>
              <a:t>3000 объектов </a:t>
            </a:r>
            <a:r>
              <a:rPr lang="ru-RU" dirty="0"/>
              <a:t>сельского туризма, </a:t>
            </a:r>
            <a:r>
              <a:rPr lang="ru-RU" dirty="0">
                <a:solidFill>
                  <a:srgbClr val="5C2F1C"/>
                </a:solidFill>
              </a:rPr>
              <a:t>дефицит</a:t>
            </a:r>
            <a:r>
              <a:rPr lang="ru-RU" dirty="0"/>
              <a:t> в каждом регионе составляет </a:t>
            </a:r>
            <a:r>
              <a:rPr lang="ru-RU" dirty="0">
                <a:solidFill>
                  <a:srgbClr val="5C2F1C"/>
                </a:solidFill>
              </a:rPr>
              <a:t>355 объектов</a:t>
            </a:r>
            <a:r>
              <a:rPr lang="ru-RU" dirty="0"/>
              <a:t>. Специалисты связывают это с </a:t>
            </a:r>
            <a:r>
              <a:rPr lang="ru-RU" dirty="0">
                <a:solidFill>
                  <a:srgbClr val="5C2F1C"/>
                </a:solidFill>
              </a:rPr>
              <a:t>жесткими требованиями нормативов</a:t>
            </a:r>
            <a:r>
              <a:rPr lang="ru-RU" dirty="0"/>
              <a:t>, например, по организации питания, строительству зданий на земле сельскохозяйственного назначения.</a:t>
            </a:r>
          </a:p>
          <a:p>
            <a:pPr marL="0" indent="268288" algn="just">
              <a:buNone/>
            </a:pPr>
            <a:r>
              <a:rPr lang="ru-RU" dirty="0" smtClean="0"/>
              <a:t>К </a:t>
            </a:r>
            <a:r>
              <a:rPr lang="ru-RU" dirty="0" smtClean="0">
                <a:solidFill>
                  <a:srgbClr val="5C2F1C"/>
                </a:solidFill>
              </a:rPr>
              <a:t>преимуществам</a:t>
            </a:r>
            <a:r>
              <a:rPr lang="ru-RU" dirty="0" smtClean="0"/>
              <a:t> проекта можно отнести:</a:t>
            </a:r>
          </a:p>
          <a:p>
            <a:pPr algn="just">
              <a:buClr>
                <a:srgbClr val="5E4E2C"/>
              </a:buClr>
            </a:pPr>
            <a:r>
              <a:rPr lang="ru-RU" dirty="0" smtClean="0"/>
              <a:t>отсутствие конкуренции. Ниша не является занятой, а данный вид </a:t>
            </a:r>
            <a:r>
              <a:rPr lang="ru-RU" dirty="0" err="1" smtClean="0"/>
              <a:t>агротуризма</a:t>
            </a:r>
            <a:r>
              <a:rPr lang="ru-RU" dirty="0" smtClean="0"/>
              <a:t> в России слабо развит;</a:t>
            </a:r>
            <a:endParaRPr lang="ru-RU" dirty="0"/>
          </a:p>
          <a:p>
            <a:pPr algn="just">
              <a:buClr>
                <a:srgbClr val="5E4E2C"/>
              </a:buClr>
            </a:pPr>
            <a:r>
              <a:rPr lang="ru-RU" dirty="0"/>
              <a:t>растущий спрос на отдых в сельской местности и на природе, рост внутреннего туризма в России</a:t>
            </a:r>
            <a:r>
              <a:rPr lang="ru-RU" dirty="0" smtClean="0"/>
              <a:t>;</a:t>
            </a:r>
            <a:endParaRPr lang="ru-RU" dirty="0"/>
          </a:p>
          <a:p>
            <a:pPr algn="just">
              <a:buClr>
                <a:srgbClr val="5E4E2C"/>
              </a:buClr>
            </a:pPr>
            <a:r>
              <a:rPr lang="ru-RU" dirty="0"/>
              <a:t>низкий уровень издержек в связи с отсутствием затрат за аренду</a:t>
            </a:r>
            <a:r>
              <a:rPr lang="ru-RU" dirty="0" smtClean="0"/>
              <a:t>.</a:t>
            </a:r>
          </a:p>
          <a:p>
            <a:pPr marL="0" indent="268288" algn="just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1078686" y="423487"/>
            <a:ext cx="124460" cy="131435"/>
          </a:xfrm>
          <a:prstGeom prst="ellipse">
            <a:avLst/>
          </a:prstGeom>
          <a:solidFill>
            <a:srgbClr val="5E4E2C"/>
          </a:solidFill>
          <a:ln>
            <a:solidFill>
              <a:srgbClr val="5E4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271728" y="422876"/>
            <a:ext cx="124460" cy="131435"/>
          </a:xfrm>
          <a:prstGeom prst="ellipse">
            <a:avLst/>
          </a:prstGeom>
          <a:solidFill>
            <a:srgbClr val="976D39"/>
          </a:solidFill>
          <a:ln>
            <a:solidFill>
              <a:srgbClr val="976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481335" y="422876"/>
            <a:ext cx="124460" cy="131435"/>
          </a:xfrm>
          <a:prstGeom prst="ellipse">
            <a:avLst/>
          </a:prstGeom>
          <a:solidFill>
            <a:srgbClr val="61321F"/>
          </a:solidFill>
          <a:ln>
            <a:solidFill>
              <a:srgbClr val="613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696123" y="422876"/>
            <a:ext cx="124460" cy="131435"/>
          </a:xfrm>
          <a:prstGeom prst="ellipse">
            <a:avLst/>
          </a:prstGeom>
          <a:solidFill>
            <a:srgbClr val="AD927A"/>
          </a:solidFill>
          <a:ln>
            <a:solidFill>
              <a:srgbClr val="AD9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884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95492" y="-1236677"/>
            <a:ext cx="1201016" cy="6870787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DE42C9A-B4DC-4A46-A073-8421E3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572" y="1598208"/>
            <a:ext cx="6085450" cy="3454523"/>
          </a:xfrm>
        </p:spPr>
        <p:txBody>
          <a:bodyPr rtlCol="0"/>
          <a:lstStyle/>
          <a:p>
            <a:pPr marL="0" indent="268288" algn="just">
              <a:buNone/>
            </a:pPr>
            <a:r>
              <a:rPr lang="ru-RU" dirty="0" err="1" smtClean="0"/>
              <a:t>Агроусадьба</a:t>
            </a:r>
            <a:r>
              <a:rPr lang="ru-RU" dirty="0" smtClean="0"/>
              <a:t> будет представлять из себя </a:t>
            </a:r>
            <a:r>
              <a:rPr lang="ru-RU" dirty="0" smtClean="0">
                <a:solidFill>
                  <a:srgbClr val="6F4737"/>
                </a:solidFill>
              </a:rPr>
              <a:t>единое здание</a:t>
            </a:r>
            <a:r>
              <a:rPr lang="ru-RU" dirty="0" smtClean="0"/>
              <a:t>, котором расположено </a:t>
            </a:r>
            <a:r>
              <a:rPr lang="ru-RU" dirty="0" smtClean="0">
                <a:solidFill>
                  <a:srgbClr val="6F4737"/>
                </a:solidFill>
              </a:rPr>
              <a:t>4 жилых номера</a:t>
            </a:r>
            <a:r>
              <a:rPr lang="ru-RU" dirty="0" smtClean="0"/>
              <a:t>:</a:t>
            </a:r>
          </a:p>
          <a:p>
            <a:pPr algn="just">
              <a:buClr>
                <a:srgbClr val="5E4E2C"/>
              </a:buClr>
            </a:pPr>
            <a:r>
              <a:rPr lang="ru-RU" dirty="0" smtClean="0"/>
              <a:t>Номер </a:t>
            </a:r>
            <a:r>
              <a:rPr lang="ru-RU" dirty="0"/>
              <a:t>“Стандартный”, двухместный</a:t>
            </a:r>
          </a:p>
          <a:p>
            <a:pPr algn="just">
              <a:buClr>
                <a:srgbClr val="5E4E2C"/>
              </a:buClr>
            </a:pPr>
            <a:r>
              <a:rPr lang="ru-RU" dirty="0" smtClean="0"/>
              <a:t>Номер </a:t>
            </a:r>
            <a:r>
              <a:rPr lang="ru-RU" dirty="0"/>
              <a:t>“Стандартный”, четырехместный</a:t>
            </a:r>
          </a:p>
          <a:p>
            <a:pPr algn="just">
              <a:buClr>
                <a:srgbClr val="5E4E2C"/>
              </a:buClr>
            </a:pPr>
            <a:r>
              <a:rPr lang="ru-RU" dirty="0" smtClean="0"/>
              <a:t>Номер </a:t>
            </a:r>
            <a:r>
              <a:rPr lang="ru-RU" dirty="0"/>
              <a:t>“Люкс”, двухместный</a:t>
            </a:r>
          </a:p>
          <a:p>
            <a:pPr algn="just">
              <a:buClr>
                <a:srgbClr val="5E4E2C"/>
              </a:buClr>
            </a:pPr>
            <a:r>
              <a:rPr lang="ru-RU" dirty="0" smtClean="0"/>
              <a:t>Номер </a:t>
            </a:r>
            <a:r>
              <a:rPr lang="ru-RU" dirty="0"/>
              <a:t>“Люкс”, </a:t>
            </a:r>
            <a:r>
              <a:rPr lang="ru-RU" dirty="0" smtClean="0"/>
              <a:t>четырехместный</a:t>
            </a:r>
          </a:p>
          <a:p>
            <a:pPr marL="0" indent="268288" algn="just">
              <a:buClr>
                <a:srgbClr val="5E4E2C"/>
              </a:buClr>
              <a:buNone/>
            </a:pPr>
            <a:r>
              <a:rPr lang="ru-RU" dirty="0" smtClean="0"/>
              <a:t>Нет необходимости в создании большего количества номеров, так как большее </a:t>
            </a:r>
            <a:r>
              <a:rPr lang="ru-RU" dirty="0"/>
              <a:t>количество номеров превращает </a:t>
            </a:r>
            <a:r>
              <a:rPr lang="ru-RU" dirty="0" err="1"/>
              <a:t>агроусадьбу</a:t>
            </a:r>
            <a:r>
              <a:rPr lang="ru-RU" dirty="0"/>
              <a:t> в </a:t>
            </a:r>
            <a:r>
              <a:rPr lang="ru-RU" dirty="0">
                <a:solidFill>
                  <a:srgbClr val="6F4737"/>
                </a:solidFill>
              </a:rPr>
              <a:t>обычный придорожный мотель или курортный пансионат</a:t>
            </a:r>
            <a:r>
              <a:rPr lang="ru-RU" dirty="0"/>
              <a:t>. А при условии их полного заполнения полностью </a:t>
            </a:r>
            <a:r>
              <a:rPr lang="ru-RU" dirty="0">
                <a:solidFill>
                  <a:srgbClr val="6F4737"/>
                </a:solidFill>
              </a:rPr>
              <a:t>теряется атмосфера </a:t>
            </a:r>
            <a:r>
              <a:rPr lang="ru-RU" dirty="0"/>
              <a:t>семейного сельского отдыха, которому не мешает никто посторонний.</a:t>
            </a:r>
          </a:p>
          <a:p>
            <a:pPr algn="just">
              <a:buClr>
                <a:srgbClr val="5E4E2C"/>
              </a:buClr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29800"/>
            <a:ext cx="5679220" cy="4286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9801"/>
            <a:ext cx="5679221" cy="4286250"/>
          </a:xfrm>
          <a:prstGeom prst="rect">
            <a:avLst/>
          </a:prstGeom>
        </p:spPr>
      </p:pic>
      <p:pic>
        <p:nvPicPr>
          <p:cNvPr id="2050" name="Picture 2" descr="https://i.pinimg.com/564x/28/3d/94/283d943d629d9dcb8d044b977efffc3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55"/>
          <a:stretch/>
        </p:blipFill>
        <p:spPr bwMode="auto">
          <a:xfrm>
            <a:off x="-1" y="1429800"/>
            <a:ext cx="5679222" cy="42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d0/75/12/d075122cca0072aa07a4e3cfc00d70f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82" y="1429797"/>
            <a:ext cx="5699903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45" y="1429794"/>
            <a:ext cx="5742155" cy="4286254"/>
          </a:xfrm>
          <a:prstGeom prst="rect">
            <a:avLst/>
          </a:prstGeom>
        </p:spPr>
      </p:pic>
      <p:pic>
        <p:nvPicPr>
          <p:cNvPr id="3074" name="Picture 2" descr="https://i.pinimg.com/564x/09/d6/bf/09d6bfc03b197744925c51762fb97cb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9790"/>
            <a:ext cx="5699904" cy="428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1087923" y="414251"/>
            <a:ext cx="124460" cy="131435"/>
          </a:xfrm>
          <a:prstGeom prst="ellipse">
            <a:avLst/>
          </a:prstGeom>
          <a:solidFill>
            <a:srgbClr val="5E4E2C"/>
          </a:solidFill>
          <a:ln>
            <a:solidFill>
              <a:srgbClr val="5E4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280965" y="413640"/>
            <a:ext cx="124460" cy="131435"/>
          </a:xfrm>
          <a:prstGeom prst="ellipse">
            <a:avLst/>
          </a:prstGeom>
          <a:solidFill>
            <a:srgbClr val="976D39"/>
          </a:solidFill>
          <a:ln>
            <a:solidFill>
              <a:srgbClr val="976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490572" y="413640"/>
            <a:ext cx="124460" cy="131435"/>
          </a:xfrm>
          <a:prstGeom prst="ellipse">
            <a:avLst/>
          </a:prstGeom>
          <a:solidFill>
            <a:srgbClr val="61321F"/>
          </a:solidFill>
          <a:ln>
            <a:solidFill>
              <a:srgbClr val="613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1705360" y="413640"/>
            <a:ext cx="124460" cy="131435"/>
          </a:xfrm>
          <a:prstGeom prst="ellipse">
            <a:avLst/>
          </a:prstGeom>
          <a:solidFill>
            <a:srgbClr val="AD927A"/>
          </a:solidFill>
          <a:ln>
            <a:solidFill>
              <a:srgbClr val="AD9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i.pinimg.com/564x/1c/cc/d1/1cccd137f5fc1a3da8c5af5133ceba2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054"/>
            <a:ext cx="5758075" cy="516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69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913467"/>
            <a:ext cx="4351867" cy="1266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9BC3F2-B4B0-476E-B1B8-BF10CC2FF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991" y="954775"/>
            <a:ext cx="6157304" cy="4449681"/>
          </a:xfrm>
        </p:spPr>
        <p:txBody>
          <a:bodyPr rtlCol="0"/>
          <a:lstStyle/>
          <a:p>
            <a:pPr marL="0" indent="268288" algn="just">
              <a:buNone/>
            </a:pPr>
            <a:r>
              <a:rPr lang="ru-RU" dirty="0" smtClean="0"/>
              <a:t>  </a:t>
            </a:r>
            <a:r>
              <a:rPr lang="ru-RU" dirty="0" smtClean="0">
                <a:solidFill>
                  <a:srgbClr val="5C2F1C"/>
                </a:solidFill>
              </a:rPr>
              <a:t>Инвестиции</a:t>
            </a:r>
            <a:r>
              <a:rPr lang="ru-RU" dirty="0" smtClean="0"/>
              <a:t> </a:t>
            </a:r>
            <a:r>
              <a:rPr lang="ru-RU" dirty="0"/>
              <a:t>на запуск составят 3 </a:t>
            </a:r>
            <a:r>
              <a:rPr lang="ru-RU" dirty="0" smtClean="0"/>
              <a:t>180 000 </a:t>
            </a:r>
            <a:r>
              <a:rPr lang="ru-RU" dirty="0" err="1" smtClean="0"/>
              <a:t>руб</a:t>
            </a:r>
            <a:r>
              <a:rPr lang="ru-RU" dirty="0" smtClean="0"/>
              <a:t> (в сумму не закладывалась стоимость участка). </a:t>
            </a:r>
            <a:r>
              <a:rPr lang="ru-RU" dirty="0"/>
              <a:t>Основная часть инвестиций придется на </a:t>
            </a:r>
            <a:r>
              <a:rPr lang="ru-RU" dirty="0">
                <a:solidFill>
                  <a:srgbClr val="5C2F1C"/>
                </a:solidFill>
              </a:rPr>
              <a:t>закупку оборудования </a:t>
            </a:r>
            <a:r>
              <a:rPr lang="ru-RU" dirty="0"/>
              <a:t>и </a:t>
            </a:r>
            <a:r>
              <a:rPr lang="ru-RU" dirty="0">
                <a:solidFill>
                  <a:srgbClr val="5C2F1C"/>
                </a:solidFill>
              </a:rPr>
              <a:t>инвентаря</a:t>
            </a:r>
            <a:r>
              <a:rPr lang="ru-RU" dirty="0"/>
              <a:t> (38%), </a:t>
            </a:r>
            <a:r>
              <a:rPr lang="ru-RU" dirty="0">
                <a:solidFill>
                  <a:srgbClr val="5C2F1C"/>
                </a:solidFill>
              </a:rPr>
              <a:t>обустройство территории </a:t>
            </a:r>
            <a:r>
              <a:rPr lang="ru-RU" dirty="0"/>
              <a:t>(36%), </a:t>
            </a:r>
            <a:r>
              <a:rPr lang="ru-RU" dirty="0">
                <a:solidFill>
                  <a:srgbClr val="5C2F1C"/>
                </a:solidFill>
              </a:rPr>
              <a:t>ремонт здания и гостевых комнат</a:t>
            </a:r>
            <a:r>
              <a:rPr lang="ru-RU" dirty="0"/>
              <a:t> (23</a:t>
            </a:r>
            <a:r>
              <a:rPr lang="ru-RU" dirty="0" smtClean="0"/>
              <a:t>%).</a:t>
            </a:r>
          </a:p>
          <a:p>
            <a:pPr marL="0" indent="268288" algn="just">
              <a:buNone/>
            </a:pPr>
            <a:r>
              <a:rPr lang="ru-RU" dirty="0" smtClean="0">
                <a:solidFill>
                  <a:srgbClr val="5C2F1C"/>
                </a:solidFill>
              </a:rPr>
              <a:t>Риски и гарантии</a:t>
            </a:r>
            <a:r>
              <a:rPr lang="ru-RU" dirty="0" smtClean="0"/>
              <a:t>:</a:t>
            </a:r>
          </a:p>
          <a:p>
            <a:pPr marL="0" indent="268288" algn="just">
              <a:buNone/>
            </a:pPr>
            <a:r>
              <a:rPr lang="ru-RU" dirty="0"/>
              <a:t>К </a:t>
            </a:r>
            <a:r>
              <a:rPr lang="ru-RU" dirty="0">
                <a:solidFill>
                  <a:srgbClr val="5C2F1C"/>
                </a:solidFill>
              </a:rPr>
              <a:t>внешним рискам </a:t>
            </a:r>
            <a:r>
              <a:rPr lang="ru-RU" dirty="0"/>
              <a:t>данного вида деятельности можно отнести</a:t>
            </a:r>
            <a:r>
              <a:rPr lang="ru-RU" dirty="0" smtClean="0"/>
              <a:t>:</a:t>
            </a:r>
            <a:endParaRPr lang="ru-RU" dirty="0"/>
          </a:p>
          <a:p>
            <a:pPr algn="just"/>
            <a:r>
              <a:rPr lang="ru-RU" dirty="0"/>
              <a:t>падение платежеспособного спроса. </a:t>
            </a:r>
          </a:p>
          <a:p>
            <a:pPr algn="just"/>
            <a:r>
              <a:rPr lang="ru-RU" dirty="0"/>
              <a:t>появление конкурентов. Риск оценивается как маловероятный.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К </a:t>
            </a:r>
            <a:r>
              <a:rPr lang="ru-RU" dirty="0">
                <a:solidFill>
                  <a:srgbClr val="5C2F1C"/>
                </a:solidFill>
              </a:rPr>
              <a:t>внутренним рискам </a:t>
            </a:r>
            <a:r>
              <a:rPr lang="ru-RU" dirty="0"/>
              <a:t>относятся:</a:t>
            </a:r>
          </a:p>
          <a:p>
            <a:pPr algn="just"/>
            <a:r>
              <a:rPr lang="ru-RU" dirty="0" smtClean="0"/>
              <a:t>снижение </a:t>
            </a:r>
            <a:r>
              <a:rPr lang="ru-RU" dirty="0"/>
              <a:t>репутации среди целевой аудитории при ошибках в управлении или снижении качества услуг. </a:t>
            </a:r>
          </a:p>
          <a:p>
            <a:pPr algn="just"/>
            <a:r>
              <a:rPr lang="ru-RU" dirty="0"/>
              <a:t>поломка прокатного и прочего оборудования. </a:t>
            </a:r>
          </a:p>
          <a:p>
            <a:pPr algn="just"/>
            <a:r>
              <a:rPr lang="ru-RU" dirty="0"/>
              <a:t>несчастный случай с постояльцем. </a:t>
            </a:r>
            <a:endParaRPr lang="ru-RU" sz="1800" dirty="0"/>
          </a:p>
        </p:txBody>
      </p:sp>
      <p:pic>
        <p:nvPicPr>
          <p:cNvPr id="3074" name="Picture 2" descr="https://i.pinimg.com/564x/10/05/30/10053071724c19291db3259fec67a88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898" b="93928" l="4263" r="98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08" y="919162"/>
            <a:ext cx="5362575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564x/77/a6/14/77a614f4e680d0672d15bef607e46c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933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cb/ff/60/cbff60b8f723ff1f1b0b113934f18fd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2575" cy="687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pinimg.com/564x/67/fd/e9/67fde91df36bbd71947c75846032a5e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2100" cy="687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"/>
            <a:ext cx="53721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6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913467"/>
            <a:ext cx="4351867" cy="12661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9BC3F2-B4B0-476E-B1B8-BF10CC2FF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991" y="954775"/>
            <a:ext cx="6157304" cy="4449681"/>
          </a:xfrm>
        </p:spPr>
        <p:txBody>
          <a:bodyPr rtlCol="0"/>
          <a:lstStyle/>
          <a:p>
            <a:pPr marL="0" indent="268288" algn="just">
              <a:buNone/>
            </a:pPr>
            <a:r>
              <a:rPr lang="ru-RU" dirty="0" smtClean="0"/>
              <a:t> Таблица 1 –  </a:t>
            </a:r>
            <a:r>
              <a:rPr lang="ru-RU" dirty="0" smtClean="0">
                <a:solidFill>
                  <a:srgbClr val="5C2F1C"/>
                </a:solidFill>
              </a:rPr>
              <a:t>Инвестиционные затраты проекта</a:t>
            </a:r>
            <a:endParaRPr lang="ru-RU" sz="1800" dirty="0"/>
          </a:p>
        </p:txBody>
      </p:sp>
      <p:pic>
        <p:nvPicPr>
          <p:cNvPr id="3074" name="Picture 2" descr="https://i.pinimg.com/564x/10/05/30/10053071724c19291db3259fec67a88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898" b="93928" l="4263" r="98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08" y="919162"/>
            <a:ext cx="5362575" cy="50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564x/77/a6/14/77a614f4e680d0672d15bef607e46c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933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564x/cb/ff/60/cbff60b8f723ff1f1b0b113934f18fd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2575" cy="687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pinimg.com/564x/67/fd/e9/67fde91df36bbd71947c75846032a5e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2100" cy="687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44938" y="1797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3363765"/>
              </p:ext>
            </p:extLst>
          </p:nvPr>
        </p:nvGraphicFramePr>
        <p:xfrm>
          <a:off x="6024310" y="1422350"/>
          <a:ext cx="5738985" cy="4390748"/>
        </p:xfrm>
        <a:graphic>
          <a:graphicData uri="http://schemas.openxmlformats.org/drawingml/2006/table">
            <a:tbl>
              <a:tblPr/>
              <a:tblGrid>
                <a:gridCol w="1912995">
                  <a:extLst>
                    <a:ext uri="{9D8B030D-6E8A-4147-A177-3AD203B41FA5}">
                      <a16:colId xmlns:a16="http://schemas.microsoft.com/office/drawing/2014/main" xmlns="" val="1150768878"/>
                    </a:ext>
                  </a:extLst>
                </a:gridCol>
                <a:gridCol w="1912995">
                  <a:extLst>
                    <a:ext uri="{9D8B030D-6E8A-4147-A177-3AD203B41FA5}">
                      <a16:colId xmlns:a16="http://schemas.microsoft.com/office/drawing/2014/main" xmlns="" val="2908080742"/>
                    </a:ext>
                  </a:extLst>
                </a:gridCol>
                <a:gridCol w="1912995">
                  <a:extLst>
                    <a:ext uri="{9D8B030D-6E8A-4147-A177-3AD203B41FA5}">
                      <a16:colId xmlns:a16="http://schemas.microsoft.com/office/drawing/2014/main" xmlns="" val="4002532048"/>
                    </a:ext>
                  </a:extLst>
                </a:gridCol>
              </a:tblGrid>
              <a:tr h="2814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dirty="0">
                          <a:effectLst/>
                        </a:rPr>
                        <a:t>№</a:t>
                      </a:r>
                      <a:endParaRPr lang="ru-RU" sz="1300" dirty="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dirty="0">
                          <a:effectLst/>
                        </a:rPr>
                        <a:t>НАИМЕНОВАНИЕ</a:t>
                      </a:r>
                      <a:endParaRPr lang="ru-RU" sz="1300" dirty="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dirty="0">
                          <a:effectLst/>
                        </a:rPr>
                        <a:t>СУММА, руб.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274142"/>
                  </a:ext>
                </a:extLst>
              </a:tr>
              <a:tr h="281430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300" i="1">
                          <a:effectLst/>
                        </a:rPr>
                        <a:t>Недвижимость</a:t>
                      </a:r>
                      <a:endParaRPr lang="ru-RU" sz="130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7778997"/>
                  </a:ext>
                </a:extLst>
              </a:tr>
              <a:tr h="476266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dirty="0">
                          <a:effectLst/>
                        </a:rPr>
                        <a:t> 1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Ремонт здания и гостевых комнат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>
                          <a:effectLst/>
                        </a:rPr>
                        <a:t>750 000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05401580"/>
                  </a:ext>
                </a:extLst>
              </a:tr>
              <a:tr h="476266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 2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Обустройство территории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dirty="0">
                          <a:effectLst/>
                        </a:rPr>
                        <a:t>1 </a:t>
                      </a:r>
                      <a:r>
                        <a:rPr lang="ru-RU" sz="1300" dirty="0" smtClean="0">
                          <a:effectLst/>
                        </a:rPr>
                        <a:t>150 </a:t>
                      </a:r>
                      <a:r>
                        <a:rPr lang="ru-RU" sz="1300" dirty="0">
                          <a:effectLst/>
                        </a:rPr>
                        <a:t>000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1577652"/>
                  </a:ext>
                </a:extLst>
              </a:tr>
              <a:tr h="281430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300" i="1">
                          <a:effectLst/>
                        </a:rPr>
                        <a:t>Оборудование</a:t>
                      </a:r>
                      <a:endParaRPr lang="ru-RU" sz="130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1938583"/>
                  </a:ext>
                </a:extLst>
              </a:tr>
              <a:tr h="67110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 3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Закупка оборудование и инвентаря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dirty="0">
                          <a:effectLst/>
                        </a:rPr>
                        <a:t>1 </a:t>
                      </a:r>
                      <a:r>
                        <a:rPr lang="ru-RU" sz="1300" dirty="0" smtClean="0">
                          <a:effectLst/>
                        </a:rPr>
                        <a:t>200 000</a:t>
                      </a:r>
                      <a:endParaRPr lang="ru-RU" sz="1300" dirty="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9537773"/>
                  </a:ext>
                </a:extLst>
              </a:tr>
              <a:tr h="281430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300" i="1">
                          <a:effectLst/>
                        </a:rPr>
                        <a:t>Нематериальные активы</a:t>
                      </a:r>
                      <a:endParaRPr lang="ru-RU" sz="130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2321271"/>
                  </a:ext>
                </a:extLst>
              </a:tr>
              <a:tr h="28143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 4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Реклама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>
                          <a:effectLst/>
                        </a:rPr>
                        <a:t>20 000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3113747"/>
                  </a:ext>
                </a:extLst>
              </a:tr>
              <a:tr h="28143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 5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Оформление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>
                          <a:effectLst/>
                        </a:rPr>
                        <a:t>10 000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797397"/>
                  </a:ext>
                </a:extLst>
              </a:tr>
              <a:tr h="281430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300" i="1">
                          <a:effectLst/>
                        </a:rPr>
                        <a:t>Оборотные средства</a:t>
                      </a:r>
                      <a:endParaRPr lang="ru-RU" sz="130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1616492"/>
                  </a:ext>
                </a:extLst>
              </a:tr>
              <a:tr h="476266">
                <a:tc>
                  <a:txBody>
                    <a:bodyPr/>
                    <a:lstStyle/>
                    <a:p>
                      <a:pPr algn="l" fontAlgn="t"/>
                      <a:endParaRPr lang="ru-RU" sz="130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>
                          <a:effectLst/>
                        </a:rPr>
                        <a:t>Оборотные средства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>
                          <a:effectLst/>
                        </a:rPr>
                        <a:t>50 000</a:t>
                      </a: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230685"/>
                  </a:ext>
                </a:extLst>
              </a:tr>
              <a:tr h="281430">
                <a:tc gridSpan="2">
                  <a:txBody>
                    <a:bodyPr/>
                    <a:lstStyle/>
                    <a:p>
                      <a:pPr algn="r" fontAlgn="t"/>
                      <a:r>
                        <a:rPr lang="ru-RU" sz="1300" b="1" dirty="0">
                          <a:effectLst/>
                        </a:rPr>
                        <a:t>Итого:</a:t>
                      </a:r>
                      <a:endParaRPr lang="ru-RU" sz="1300" dirty="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dirty="0" smtClean="0">
                          <a:effectLst/>
                        </a:rPr>
                        <a:t>3 180 000</a:t>
                      </a:r>
                      <a:endParaRPr lang="ru-RU" sz="1300" dirty="0">
                        <a:effectLst/>
                      </a:endParaRPr>
                    </a:p>
                  </a:txBody>
                  <a:tcPr marL="43297" marR="43297" marT="43297" marB="43297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6252792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024563" y="13634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Picture 7" descr="https://i.pinimg.com/564x/0b/98/52/0b9852b9cb702b714538afcb0a543ee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1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17877" y="263875"/>
            <a:ext cx="1201016" cy="3988189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DE42C9A-B4DC-4A46-A073-8421E387B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13" y="1799337"/>
            <a:ext cx="10906299" cy="3539281"/>
          </a:xfrm>
        </p:spPr>
        <p:txBody>
          <a:bodyPr rtlCol="0"/>
          <a:lstStyle/>
          <a:p>
            <a:pPr marL="0" indent="442913" algn="just">
              <a:buNone/>
            </a:pPr>
            <a:r>
              <a:rPr lang="ru-RU" dirty="0" smtClean="0"/>
              <a:t>Возвращаясь к проблеме непопулярности </a:t>
            </a:r>
            <a:r>
              <a:rPr lang="ru-RU" dirty="0" err="1" smtClean="0"/>
              <a:t>агротуризма</a:t>
            </a:r>
            <a:r>
              <a:rPr lang="ru-RU" dirty="0" smtClean="0"/>
              <a:t> стоит сказать следующее</a:t>
            </a:r>
            <a:r>
              <a:rPr lang="ru-RU" dirty="0"/>
              <a:t>. Дело в том, что в России отсутствует четкое законодательство, которое контролирует деятельность объектов хозяйствования. В законе </a:t>
            </a:r>
            <a:r>
              <a:rPr lang="ru-RU" dirty="0" smtClean="0"/>
              <a:t>“</a:t>
            </a:r>
            <a:r>
              <a:rPr lang="ru-RU" dirty="0"/>
              <a:t>Об основах туристической деятельности” </a:t>
            </a:r>
            <a:r>
              <a:rPr lang="ru-RU" dirty="0">
                <a:solidFill>
                  <a:srgbClr val="5C2F1C"/>
                </a:solidFill>
              </a:rPr>
              <a:t>отсутствуют</a:t>
            </a:r>
            <a:r>
              <a:rPr lang="ru-RU" dirty="0"/>
              <a:t> даже понятия </a:t>
            </a:r>
            <a:r>
              <a:rPr lang="ru-RU" dirty="0">
                <a:solidFill>
                  <a:srgbClr val="5C2F1C"/>
                </a:solidFill>
              </a:rPr>
              <a:t>“</a:t>
            </a:r>
            <a:r>
              <a:rPr lang="ru-RU" dirty="0" err="1">
                <a:solidFill>
                  <a:srgbClr val="5C2F1C"/>
                </a:solidFill>
              </a:rPr>
              <a:t>агротуризм</a:t>
            </a:r>
            <a:r>
              <a:rPr lang="ru-RU" dirty="0">
                <a:solidFill>
                  <a:srgbClr val="5C2F1C"/>
                </a:solidFill>
              </a:rPr>
              <a:t>”</a:t>
            </a:r>
            <a:r>
              <a:rPr lang="ru-RU" dirty="0"/>
              <a:t>, </a:t>
            </a:r>
            <a:r>
              <a:rPr lang="ru-RU" dirty="0">
                <a:solidFill>
                  <a:srgbClr val="5C2F1C"/>
                </a:solidFill>
              </a:rPr>
              <a:t>“сельский житель”</a:t>
            </a:r>
            <a:r>
              <a:rPr lang="ru-RU" dirty="0"/>
              <a:t>, не говоря уже о рамках ведения бизнеса. Кроме того, нет государственных программ поддержки данного бизнеса и предоставлении налоговых льгот, хотя на </a:t>
            </a:r>
            <a:r>
              <a:rPr lang="ru-RU" dirty="0">
                <a:solidFill>
                  <a:srgbClr val="5C2F1C"/>
                </a:solidFill>
              </a:rPr>
              <a:t>региональном уровне </a:t>
            </a:r>
            <a:r>
              <a:rPr lang="ru-RU" dirty="0"/>
              <a:t>они периодически появляются</a:t>
            </a:r>
            <a:r>
              <a:rPr lang="ru-RU" dirty="0" smtClean="0"/>
              <a:t>.</a:t>
            </a:r>
          </a:p>
          <a:p>
            <a:pPr marL="0" indent="534988" algn="just">
              <a:buNone/>
              <a:tabLst>
                <a:tab pos="442913" algn="l"/>
              </a:tabLst>
            </a:pPr>
            <a:r>
              <a:rPr lang="ru-RU" dirty="0"/>
              <a:t>Так </a:t>
            </a:r>
            <a:r>
              <a:rPr lang="ru-RU" dirty="0">
                <a:solidFill>
                  <a:srgbClr val="5C2F1C"/>
                </a:solidFill>
              </a:rPr>
              <a:t>Министерство сельского хозяйства и торговли Красноярского края </a:t>
            </a:r>
            <a:r>
              <a:rPr lang="ru-RU" dirty="0" smtClean="0"/>
              <a:t>объявило </a:t>
            </a:r>
            <a:r>
              <a:rPr lang="ru-RU" dirty="0"/>
              <a:t>о проведении </a:t>
            </a:r>
            <a:r>
              <a:rPr lang="ru-RU" dirty="0" smtClean="0">
                <a:solidFill>
                  <a:srgbClr val="5C2F1C"/>
                </a:solidFill>
              </a:rPr>
              <a:t>конкурса</a:t>
            </a:r>
            <a:r>
              <a:rPr lang="ru-RU" dirty="0" smtClean="0"/>
              <a:t> на получение </a:t>
            </a:r>
            <a:r>
              <a:rPr lang="ru-RU" dirty="0"/>
              <a:t>Грантов в форме субсидий на финансовое обеспечение затрат, связанных с реализацией проектов </a:t>
            </a:r>
            <a:r>
              <a:rPr lang="ru-RU" dirty="0">
                <a:solidFill>
                  <a:srgbClr val="5C2F1C"/>
                </a:solidFill>
              </a:rPr>
              <a:t>по развитию несельскохозяйственных видов деятельности на сельских территориях </a:t>
            </a:r>
            <a:r>
              <a:rPr lang="ru-RU" dirty="0"/>
              <a:t>Красноярского края. </a:t>
            </a:r>
            <a:r>
              <a:rPr lang="ru-RU" dirty="0" smtClean="0"/>
              <a:t>Выдаются гранты до </a:t>
            </a:r>
            <a:r>
              <a:rPr lang="ru-RU" dirty="0"/>
              <a:t>трех миллионов </a:t>
            </a:r>
            <a:r>
              <a:rPr lang="ru-RU" dirty="0" smtClean="0"/>
              <a:t>рублей. В </a:t>
            </a:r>
            <a:r>
              <a:rPr lang="ru-RU" dirty="0"/>
              <a:t>проект </a:t>
            </a:r>
            <a:r>
              <a:rPr lang="ru-RU" dirty="0" smtClean="0"/>
              <a:t>необходимо вложить </a:t>
            </a:r>
            <a:r>
              <a:rPr lang="ru-RU" dirty="0"/>
              <a:t>не меньше 20 процентов своих денег. За год полученные от государства средства должны быть освоены, а сохранять выбранное направление необходимо не менее пяти лет.</a:t>
            </a:r>
          </a:p>
        </p:txBody>
      </p:sp>
      <p:sp>
        <p:nvSpPr>
          <p:cNvPr id="4" name="Овал 3"/>
          <p:cNvSpPr/>
          <p:nvPr/>
        </p:nvSpPr>
        <p:spPr>
          <a:xfrm>
            <a:off x="11078686" y="414251"/>
            <a:ext cx="124460" cy="131435"/>
          </a:xfrm>
          <a:prstGeom prst="ellipse">
            <a:avLst/>
          </a:prstGeom>
          <a:solidFill>
            <a:srgbClr val="5E4E2C"/>
          </a:solidFill>
          <a:ln>
            <a:solidFill>
              <a:srgbClr val="5E4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271728" y="413640"/>
            <a:ext cx="124460" cy="131435"/>
          </a:xfrm>
          <a:prstGeom prst="ellipse">
            <a:avLst/>
          </a:prstGeom>
          <a:solidFill>
            <a:srgbClr val="976D39"/>
          </a:solidFill>
          <a:ln>
            <a:solidFill>
              <a:srgbClr val="976D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481335" y="413640"/>
            <a:ext cx="124460" cy="131435"/>
          </a:xfrm>
          <a:prstGeom prst="ellipse">
            <a:avLst/>
          </a:prstGeom>
          <a:solidFill>
            <a:srgbClr val="61321F"/>
          </a:solidFill>
          <a:ln>
            <a:solidFill>
              <a:srgbClr val="6132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696123" y="413640"/>
            <a:ext cx="124460" cy="131435"/>
          </a:xfrm>
          <a:prstGeom prst="ellipse">
            <a:avLst/>
          </a:prstGeom>
          <a:solidFill>
            <a:srgbClr val="AD927A"/>
          </a:solidFill>
          <a:ln>
            <a:solidFill>
              <a:srgbClr val="AD9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471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404040"/>
      </a:accent2>
      <a:accent3>
        <a:srgbClr val="7F7F7F"/>
      </a:accent3>
      <a:accent4>
        <a:srgbClr val="C7A2E3"/>
      </a:accent4>
      <a:accent5>
        <a:srgbClr val="48A1FA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4308992_TF33468121" id="{12BA0A89-130E-46D8-B46B-D3E3DEFB109F}" vid="{35C16863-B1B5-434A-B90D-80F927092AD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0CE401-796E-4493-905E-4DDA5AF62AB4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949B46-24C4-420B-AB49-DDC88FEB9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(изображение побережья)</Template>
  <TotalTime>0</TotalTime>
  <Words>805</Words>
  <Application>Microsoft Office PowerPoint</Application>
  <PresentationFormat>Произвольный</PresentationFormat>
  <Paragraphs>72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Инновационный проект в гостиничном бизнесе. Разработка агроусадьбы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2022-10-08T07:32:33Z</dcterms:created>
  <dcterms:modified xsi:type="dcterms:W3CDTF">2023-11-03T06:05:33Z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