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7" r:id="rId9"/>
    <p:sldId id="269" r:id="rId10"/>
    <p:sldId id="270" r:id="rId11"/>
    <p:sldId id="271" r:id="rId12"/>
    <p:sldId id="272" r:id="rId13"/>
    <p:sldId id="262" r:id="rId14"/>
    <p:sldId id="266" r:id="rId15"/>
    <p:sldId id="263" r:id="rId16"/>
    <p:sldId id="268" r:id="rId17"/>
    <p:sldId id="264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9F932-BE02-4100-BA10-BA8C5BCECD1E}" v="60" dt="2022-10-16T09:32:07.797"/>
    <p1510:client id="{EE6A3FA2-BDD5-4121-A48B-1CA4421B052B}" v="1817" dt="2022-10-09T14:03:30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3400" dirty="0" smtClean="0">
                <a:ea typeface="+mj-lt"/>
                <a:cs typeface="+mj-lt"/>
              </a:rPr>
              <a:t>Социальный проект: доступный </a:t>
            </a:r>
            <a:r>
              <a:rPr lang="ru-RU" sz="3400" dirty="0">
                <a:ea typeface="+mj-lt"/>
                <a:cs typeface="+mj-lt"/>
              </a:rPr>
              <a:t>пляж для инвалидов и лиц с </a:t>
            </a:r>
            <a:r>
              <a:rPr lang="ru-RU" sz="3400" dirty="0" smtClean="0">
                <a:ea typeface="+mj-lt"/>
                <a:cs typeface="+mj-lt"/>
              </a:rPr>
              <a:t>ОВЗ на озере </a:t>
            </a:r>
            <a:r>
              <a:rPr lang="ru-RU" sz="3400" dirty="0" err="1" smtClean="0">
                <a:ea typeface="+mj-lt"/>
                <a:cs typeface="+mj-lt"/>
              </a:rPr>
              <a:t>Белё</a:t>
            </a:r>
            <a:r>
              <a:rPr lang="ru-RU" sz="3400" dirty="0" smtClean="0">
                <a:ea typeface="+mj-lt"/>
                <a:cs typeface="+mj-lt"/>
              </a:rPr>
              <a:t> (Республика Хакасия)</a:t>
            </a:r>
            <a:endParaRPr lang="ru-RU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 sz="1500" dirty="0" smtClean="0">
                <a:cs typeface="Calibri"/>
              </a:rPr>
              <a:t>Автор проекта: </a:t>
            </a:r>
            <a:r>
              <a:rPr lang="ru-RU" sz="1500" dirty="0" err="1" smtClean="0">
                <a:cs typeface="Calibri"/>
              </a:rPr>
              <a:t>Жеребцова</a:t>
            </a:r>
            <a:r>
              <a:rPr lang="ru-RU" sz="1500" dirty="0" smtClean="0">
                <a:cs typeface="Calibri"/>
              </a:rPr>
              <a:t> Наталья, </a:t>
            </a:r>
            <a:r>
              <a:rPr lang="ru-RU" sz="1500" dirty="0" smtClean="0">
                <a:cs typeface="Calibri"/>
              </a:rPr>
              <a:t>ТТ20-02БГР</a:t>
            </a:r>
          </a:p>
          <a:p>
            <a:pPr algn="l"/>
            <a:r>
              <a:rPr lang="ru-RU" sz="1500" dirty="0" smtClean="0">
                <a:cs typeface="Calibri"/>
              </a:rPr>
              <a:t>Научный руководитель</a:t>
            </a:r>
            <a:r>
              <a:rPr lang="ru-RU" sz="1500" smtClean="0">
                <a:cs typeface="Calibri"/>
              </a:rPr>
              <a:t>: Сафронова Т.Н.</a:t>
            </a:r>
            <a:endParaRPr lang="ru-RU" sz="1500" dirty="0" smtClean="0">
              <a:cs typeface="Calibri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DA94944-7028-353F-136A-11E8CBDB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2" y="1136080"/>
            <a:ext cx="6878775" cy="458585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Пандус для купания</a:t>
            </a:r>
          </a:p>
          <a:p>
            <a:pPr marL="0" indent="0">
              <a:buNone/>
            </a:pPr>
            <a:r>
              <a:rPr lang="ru-RU" dirty="0" smtClean="0"/>
              <a:t>Цена 100 000 ₽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Кресло-коляска инвалидная пляжная для плавания</a:t>
            </a:r>
          </a:p>
          <a:p>
            <a:pPr marL="0" indent="0">
              <a:buNone/>
            </a:pPr>
            <a:r>
              <a:rPr lang="ru-RU" dirty="0" smtClean="0"/>
              <a:t>Цена 250 000 </a:t>
            </a:r>
            <a:r>
              <a:rPr lang="ru-RU" dirty="0"/>
              <a:t>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kurortsnab.ru/userfiles/catalog/gall-view/g3_vi5aef5_wid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" y="3135068"/>
            <a:ext cx="4917338" cy="29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есло-коляска инвалидная пляжная для плавания АФАЛ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92" y="3199545"/>
            <a:ext cx="4533893" cy="28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7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Кресло-коляска инвалидная пляжная</a:t>
            </a:r>
          </a:p>
          <a:p>
            <a:pPr marL="0" indent="0">
              <a:buNone/>
            </a:pPr>
            <a:r>
              <a:rPr lang="ru-RU" dirty="0" smtClean="0"/>
              <a:t>Цена 180 000 </a:t>
            </a:r>
            <a:r>
              <a:rPr lang="ru-RU" dirty="0"/>
              <a:t>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Кресло-коляска инвалидная пляжная (В РАЗРАБОТКЕ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1" y="1312568"/>
            <a:ext cx="4888716" cy="48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1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Затраты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749004"/>
              </p:ext>
            </p:extLst>
          </p:nvPr>
        </p:nvGraphicFramePr>
        <p:xfrm>
          <a:off x="838200" y="1817077"/>
          <a:ext cx="10515600" cy="3972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57800"/>
                <a:gridCol w="5257800"/>
              </a:tblGrid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dirty="0" smtClean="0">
                          <a:effectLst/>
                          <a:latin typeface="+mn-lt"/>
                        </a:rPr>
                        <a:t>Плавающие коляски</a:t>
                      </a:r>
                      <a:endParaRPr lang="ru-RU" sz="1800" b="0" i="0" u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250 000 ₽ шт. * 2 = 500 000 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Пляжные коляски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180 000 ₽ шт. * 2 = 360 000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Пандусы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100 000 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Опорные поручни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12460 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Деревянные настилы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 ₽ шт. * 20 = 8000 ₽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Тактильная направляющая разметка – вектор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3 990 ₽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Информационная табличка на пляже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3 990 ₽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Пляжная кабинка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260 920 ₽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1 249 360 ₽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4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956CE-4B98-E43B-0A02-3B2D0700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Этапы реализации проекта </a:t>
            </a:r>
            <a:endParaRPr lang="ru-RU" sz="5400"/>
          </a:p>
        </p:txBody>
      </p:sp>
      <p:sp>
        <p:nvSpPr>
          <p:cNvPr id="21" name="sketch line">
            <a:extLst>
              <a:ext uri="{FF2B5EF4-FFF2-40B4-BE49-F238E27FC236}">
                <a16:creationId xmlns="" xmlns:a16="http://schemas.microsoft.com/office/drawing/2014/main" id="{927D5270-6648-4CC1-8F78-48BE299CA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79AAE41-F87D-2D13-DF73-337538145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709" r="2954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1DF8D5-F5C7-80D1-9936-886125EB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 smtClean="0"/>
              <a:t>1 </a:t>
            </a:r>
            <a:r>
              <a:rPr lang="ru-RU" sz="1800" dirty="0"/>
              <a:t>этап: Анализ </a:t>
            </a:r>
            <a:r>
              <a:rPr lang="ru-RU" sz="1800" dirty="0" smtClean="0"/>
              <a:t>рынка</a:t>
            </a:r>
          </a:p>
          <a:p>
            <a:r>
              <a:rPr lang="ru-RU" sz="1800" dirty="0" smtClean="0"/>
              <a:t>2 </a:t>
            </a:r>
            <a:r>
              <a:rPr lang="ru-RU" sz="1800" dirty="0"/>
              <a:t>этап: </a:t>
            </a:r>
            <a:r>
              <a:rPr lang="ru-RU" sz="1800" dirty="0" smtClean="0"/>
              <a:t>Со </a:t>
            </a:r>
            <a:r>
              <a:rPr lang="ru-RU" sz="1800" dirty="0"/>
              <a:t>специалистами разработать проект пляжа с учетом пожеланий населения и с использованием опыта территорий, имеющих подобные </a:t>
            </a:r>
            <a:r>
              <a:rPr lang="ru-RU" sz="1800" dirty="0" smtClean="0"/>
              <a:t>объекты</a:t>
            </a:r>
            <a:endParaRPr lang="ru-RU" sz="1800" dirty="0"/>
          </a:p>
          <a:p>
            <a:r>
              <a:rPr lang="ru-RU" sz="1800" dirty="0"/>
              <a:t>3 этап: </a:t>
            </a:r>
            <a:r>
              <a:rPr lang="ru-RU" sz="1800" dirty="0" smtClean="0"/>
              <a:t>Оборудовать </a:t>
            </a:r>
            <a:r>
              <a:rPr lang="ru-RU" sz="1800" dirty="0"/>
              <a:t>пляж согласно проекту, расставить необходимые приспособления, подготовка </a:t>
            </a:r>
            <a:r>
              <a:rPr lang="ru-RU" sz="1800" dirty="0" smtClean="0"/>
              <a:t>персонала </a:t>
            </a:r>
            <a:endParaRPr lang="ru-RU" sz="1800" dirty="0"/>
          </a:p>
          <a:p>
            <a:r>
              <a:rPr lang="ru-RU" sz="1800" dirty="0"/>
              <a:t>4 этап: </a:t>
            </a:r>
            <a:r>
              <a:rPr lang="ru-RU" sz="1800" dirty="0" smtClean="0"/>
              <a:t>Проверка </a:t>
            </a:r>
            <a:r>
              <a:rPr lang="ru-RU" sz="1800" dirty="0"/>
              <a:t>данного продукта в действии, доработка </a:t>
            </a:r>
            <a:r>
              <a:rPr lang="ru-RU" sz="1800" dirty="0" smtClean="0"/>
              <a:t>погрешностей</a:t>
            </a:r>
            <a:endParaRPr lang="ru-RU" sz="1800" dirty="0"/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75185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DEBC02-CF11-9534-BA2B-F243A0B6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5000" dirty="0">
                <a:cs typeface="Calibri Light"/>
              </a:rPr>
              <a:t>Источники финансирования</a:t>
            </a:r>
            <a:endParaRPr lang="ru-RU" sz="5000" dirty="0"/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3F80E3-6445-7D55-EA85-77E87DF2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200" dirty="0">
                <a:ea typeface="+mn-lt"/>
                <a:cs typeface="+mn-lt"/>
              </a:rPr>
              <a:t>1. </a:t>
            </a:r>
            <a:r>
              <a:rPr lang="ru-RU" sz="2200" dirty="0" smtClean="0">
                <a:ea typeface="+mn-lt"/>
                <a:cs typeface="+mn-lt"/>
              </a:rPr>
              <a:t>Средства </a:t>
            </a:r>
            <a:r>
              <a:rPr lang="ru-RU" sz="2200" dirty="0">
                <a:ea typeface="+mn-lt"/>
                <a:cs typeface="+mn-lt"/>
              </a:rPr>
              <a:t>из бюджета местной администрации</a:t>
            </a:r>
          </a:p>
          <a:p>
            <a:pPr marL="0" indent="0">
              <a:buNone/>
            </a:pPr>
            <a:r>
              <a:rPr lang="ru-RU" sz="2200" dirty="0">
                <a:cs typeface="Calibri" panose="020F0502020204030204"/>
              </a:rPr>
              <a:t>2. </a:t>
            </a:r>
            <a:r>
              <a:rPr lang="ru-RU" sz="2200" dirty="0">
                <a:ea typeface="+mn-lt"/>
                <a:cs typeface="+mn-lt"/>
              </a:rPr>
              <a:t>Финансовая поддержка местных коммерческих организаций и предприятий.</a:t>
            </a:r>
          </a:p>
          <a:p>
            <a:pPr marL="0" indent="0">
              <a:buNone/>
            </a:pPr>
            <a:r>
              <a:rPr lang="ru-RU" sz="2200" dirty="0">
                <a:cs typeface="Calibri" panose="020F0502020204030204"/>
              </a:rPr>
              <a:t>3. </a:t>
            </a:r>
            <a:r>
              <a:rPr lang="ru-RU" sz="2200" dirty="0">
                <a:ea typeface="+mn-lt"/>
                <a:cs typeface="+mn-lt"/>
              </a:rPr>
              <a:t> </a:t>
            </a:r>
            <a:r>
              <a:rPr lang="ru-RU" sz="2200" smtClean="0">
                <a:ea typeface="+mn-lt"/>
                <a:cs typeface="+mn-lt"/>
              </a:rPr>
              <a:t>Благотворительность</a:t>
            </a:r>
            <a:endParaRPr lang="ru-RU" sz="2200" dirty="0">
              <a:ea typeface="+mn-lt"/>
              <a:cs typeface="+mn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A6A9D88-0A79-DE3E-FD29-C723A8D05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B702BE-A9E6-C344-068E-E7DDC67A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cs typeface="Calibri Light"/>
              </a:rPr>
              <a:t>Оценка рисков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Rectangle: Rounded Corners 11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0DEBC02-CF11-9534-BA2B-F243A0B6172D}"/>
              </a:ext>
            </a:extLst>
          </p:cNvPr>
          <p:cNvSpPr txBox="1">
            <a:spLocks/>
          </p:cNvSpPr>
          <p:nvPr/>
        </p:nvSpPr>
        <p:spPr>
          <a:xfrm>
            <a:off x="901392" y="318108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 smtClean="0">
                <a:cs typeface="Calibri Light"/>
              </a:rPr>
              <a:t>Оценка рисков</a:t>
            </a:r>
            <a:endParaRPr lang="ru-RU" sz="5000" dirty="0"/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454429"/>
              </p:ext>
            </p:extLst>
          </p:nvPr>
        </p:nvGraphicFramePr>
        <p:xfrm>
          <a:off x="901391" y="1825625"/>
          <a:ext cx="10612319" cy="45307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61863"/>
                <a:gridCol w="2773463"/>
                <a:gridCol w="1851064"/>
                <a:gridCol w="924488"/>
                <a:gridCol w="1848974"/>
                <a:gridCol w="790927"/>
                <a:gridCol w="661540"/>
              </a:tblGrid>
              <a:tr h="46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Риск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Причины возникновения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Признаки приближения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Вероятность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Итоговая оценка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Ранг риска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93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Организационная сложность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Внедрение нового продукта в работу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Невосприимчивость</a:t>
                      </a:r>
                      <a:r>
                        <a:rPr lang="ru-RU" sz="1200" baseline="0" dirty="0" smtClean="0"/>
                        <a:t> работников к нововведению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1434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Невозможность производителей адаптировать оборудование под гостиничный продукт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Различные технологические проблемы при конструировании.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Отказ и сбои в работе оборудования.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Сбой системы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Уведомления от производителей о сбоях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4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Отсутствие</a:t>
                      </a:r>
                      <a:r>
                        <a:rPr lang="ru-RU" sz="1200" baseline="0" dirty="0" smtClean="0">
                          <a:effectLst/>
                        </a:rPr>
                        <a:t> людей с ОВЗ</a:t>
                      </a:r>
                      <a:r>
                        <a:rPr lang="ru-RU" sz="1200" dirty="0" smtClean="0">
                          <a:effectLst/>
                        </a:rPr>
                        <a:t> в курортной зоне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Отсутствие специального 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 востребованность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20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B702BE-A9E6-C344-068E-E7DDC67A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cs typeface="Calibri Light"/>
              </a:rPr>
              <a:t>Оценка рисков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Rectangle: Rounded Corners 11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0DEBC02-CF11-9534-BA2B-F243A0B6172D}"/>
              </a:ext>
            </a:extLst>
          </p:cNvPr>
          <p:cNvSpPr txBox="1">
            <a:spLocks/>
          </p:cNvSpPr>
          <p:nvPr/>
        </p:nvSpPr>
        <p:spPr>
          <a:xfrm>
            <a:off x="901392" y="318108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 smtClean="0">
                <a:cs typeface="Calibri Light"/>
              </a:rPr>
              <a:t>Оценка рисков</a:t>
            </a:r>
            <a:endParaRPr lang="ru-RU" sz="5000" dirty="0"/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251509"/>
              </p:ext>
            </p:extLst>
          </p:nvPr>
        </p:nvGraphicFramePr>
        <p:xfrm>
          <a:off x="901392" y="1825625"/>
          <a:ext cx="10711111" cy="51809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03790"/>
                <a:gridCol w="2857198"/>
                <a:gridCol w="1875037"/>
                <a:gridCol w="982162"/>
                <a:gridCol w="1926934"/>
                <a:gridCol w="798291"/>
                <a:gridCol w="667699"/>
              </a:tblGrid>
              <a:tr h="51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Риск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Причины возникновения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Признаки приближения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Вероятность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Итоговая оценка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Ранг риска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78547"/>
              </p:ext>
            </p:extLst>
          </p:nvPr>
        </p:nvGraphicFramePr>
        <p:xfrm>
          <a:off x="901392" y="2356834"/>
          <a:ext cx="10711112" cy="36438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09988"/>
                <a:gridCol w="2862972"/>
                <a:gridCol w="1864447"/>
                <a:gridCol w="984709"/>
                <a:gridCol w="1898008"/>
                <a:gridCol w="811903"/>
                <a:gridCol w="679085"/>
              </a:tblGrid>
              <a:tr h="989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Недоверие потребителей к данному продукту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Сомнения связанные с незнанием продукта.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востребованность услуги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5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Нарушение сроков внедрения продукта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Недобросовестные поставщики, неправильно составленные сроки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Нарушение сроков на начальных этапах внедрения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 некачественных поставщиков, неквалифицированных разработчиков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Слабый анализ рынка поставщиков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Нарушение сроков, установленных поставщиками, сбои в работе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7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4AE622-446F-E749-E3C8-E6204777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2600">
                <a:ea typeface="+mj-lt"/>
                <a:cs typeface="+mj-lt"/>
              </a:rPr>
              <a:t>Организационные меры по профилактике и нейтрализации выявленных рисков</a:t>
            </a:r>
            <a:endParaRPr lang="ru-RU" sz="2600"/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8CDAE8-7D0D-D731-91B6-D7250E9F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/>
              <a:t>Поиск </a:t>
            </a:r>
            <a:r>
              <a:rPr lang="ru-RU" sz="1600" dirty="0" smtClean="0"/>
              <a:t>мастеров, знающих </a:t>
            </a:r>
            <a:r>
              <a:rPr lang="ru-RU" sz="1600" dirty="0"/>
              <a:t>работу с </a:t>
            </a:r>
            <a:r>
              <a:rPr lang="ru-RU" sz="1600" dirty="0" smtClean="0"/>
              <a:t>оборудованием</a:t>
            </a:r>
            <a:endParaRPr lang="ru-RU" sz="1600" dirty="0"/>
          </a:p>
          <a:p>
            <a:r>
              <a:rPr lang="ru-RU" sz="1600" dirty="0"/>
              <a:t>Тщательный анализ рынка поставщиков, предлагающих данный продукт</a:t>
            </a:r>
          </a:p>
          <a:p>
            <a:r>
              <a:rPr lang="ru-RU" sz="1600" dirty="0"/>
              <a:t>Реклама, высокий уровень продвижения, установление приемлемых цен, мониторинг предложения конкурентов  </a:t>
            </a:r>
          </a:p>
          <a:p>
            <a:endParaRPr lang="ru-RU" sz="1500" i="1" dirty="0">
              <a:ea typeface="+mn-lt"/>
              <a:cs typeface="+mn-lt"/>
            </a:endParaRPr>
          </a:p>
          <a:p>
            <a:endParaRPr lang="ru-RU" sz="1500" dirty="0">
              <a:ea typeface="+mn-lt"/>
              <a:cs typeface="+mn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B3C8E17-97E0-3B87-1BB3-95E591F06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048" y="1682131"/>
            <a:ext cx="5458968" cy="3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2CACF2-6234-95E8-BE75-9112183B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42000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cs typeface="Calibri Light"/>
              </a:rPr>
              <a:t>Заключение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0E9C86-009B-0AE6-0D71-6E707BB0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4" y="1308248"/>
            <a:ext cx="1111073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cs typeface="Calibri" panose="020F0502020204030204"/>
              </a:rPr>
              <a:t>Реализация данного проекта будет являться существенным шагом навстречу развитию инклюзивного туризма в республике Хакасия, что в свою очередь приведет к повышению уровня вовлеченности людей с ОВЗ </a:t>
            </a:r>
            <a:r>
              <a:rPr lang="ru-RU" sz="1800" dirty="0" smtClean="0">
                <a:cs typeface="Calibri" panose="020F0502020204030204"/>
              </a:rPr>
              <a:t>в культурную жизнь </a:t>
            </a:r>
            <a:r>
              <a:rPr lang="ru-RU" sz="1800" dirty="0">
                <a:cs typeface="Calibri" panose="020F0502020204030204"/>
              </a:rPr>
              <a:t>региона.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3116687"/>
            <a:ext cx="10792495" cy="34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2293E-B532-9F85-8142-847612C6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4600" dirty="0">
                <a:cs typeface="Calibri Light"/>
              </a:rPr>
              <a:t>Проблема, на решение которой направлен проект</a:t>
            </a:r>
            <a:endParaRPr lang="ru-RU" sz="4600" dirty="0"/>
          </a:p>
        </p:txBody>
      </p:sp>
      <p:sp>
        <p:nvSpPr>
          <p:cNvPr id="18" name="sketch line">
            <a:extLst>
              <a:ext uri="{FF2B5EF4-FFF2-40B4-BE49-F238E27FC236}">
                <a16:creationId xmlns="" xmlns:a16="http://schemas.microsoft.com/office/drawing/2014/main" id="{927D5270-6648-4CC1-8F78-48BE299CA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DEC410-FC5E-9A17-7DA3-0668A55C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smtClean="0"/>
              <a:t>побережье </a:t>
            </a:r>
            <a:r>
              <a:rPr lang="ru-RU" sz="2400" dirty="0"/>
              <a:t>едут отдыхающие со всех уголков мира, среди которых немало людей с ограниченными возможностями здоровья. Чтобы особенные люди чувствовали себя на побережье комфортно, для них необходимо создавать специальные </a:t>
            </a:r>
            <a:r>
              <a:rPr lang="ru-RU" sz="2400" dirty="0" err="1"/>
              <a:t>безбарьерные</a:t>
            </a:r>
            <a:r>
              <a:rPr lang="ru-RU" sz="2400" dirty="0"/>
              <a:t> условия.</a:t>
            </a:r>
          </a:p>
          <a:p>
            <a:pPr marL="0" indent="0">
              <a:buNone/>
            </a:pPr>
            <a:r>
              <a:rPr lang="ru-RU" sz="2400" dirty="0"/>
              <a:t>Люди с особенностями здоровья и их семьи хотят путешествовать, и не могут ждать, когда будут реализованы дорогостоящие проекты по созданию доступной инфраструктуры. Поэтому нужно работать с имеющимися ресурсами, обучать сотрудников туристических объектов.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1" y="2543908"/>
            <a:ext cx="4509645" cy="31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9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040150-0765-5CD1-73BA-E599E97D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cs typeface="Calibri Light"/>
              </a:rPr>
              <a:t>Цель и задачи проекта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6E54C9-6D99-213F-3EF5-73B731BB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Цель проекта – сделать посещение </a:t>
            </a:r>
            <a:r>
              <a:rPr lang="ru-RU" sz="2400" dirty="0" smtClean="0"/>
              <a:t>пляжей в республике Хакасия удобным для людей </a:t>
            </a:r>
            <a:r>
              <a:rPr lang="ru-RU" sz="2400" dirty="0"/>
              <a:t>с ограниченными возможностями. </a:t>
            </a:r>
          </a:p>
          <a:p>
            <a:pPr marL="0" indent="0">
              <a:buNone/>
            </a:pPr>
            <a:r>
              <a:rPr lang="ru-RU" sz="2600" dirty="0" smtClean="0">
                <a:cs typeface="Calibri" panose="020F0502020204030204"/>
              </a:rPr>
              <a:t>Задачи</a:t>
            </a:r>
            <a:r>
              <a:rPr lang="ru-RU" sz="2600" dirty="0">
                <a:cs typeface="Calibri" panose="020F0502020204030204"/>
              </a:rPr>
              <a:t>:</a:t>
            </a:r>
          </a:p>
          <a:p>
            <a:r>
              <a:rPr lang="ru-RU" sz="2600" dirty="0">
                <a:cs typeface="Calibri" panose="020F0502020204030204"/>
              </a:rPr>
              <a:t>Повышение доступности туризма для лиц с ОВЗ</a:t>
            </a:r>
          </a:p>
          <a:p>
            <a:r>
              <a:rPr lang="ru-RU" sz="2600" dirty="0">
                <a:cs typeface="Calibri" panose="020F0502020204030204"/>
              </a:rPr>
              <a:t>Подготовка площадок для работы с лицами с ОВЗ</a:t>
            </a:r>
          </a:p>
          <a:p>
            <a:r>
              <a:rPr lang="ru-RU" sz="2600" dirty="0">
                <a:cs typeface="Calibri" panose="020F0502020204030204"/>
              </a:rPr>
              <a:t>Подготовка персонала для работы с лицами с ОВЗ</a:t>
            </a:r>
          </a:p>
          <a:p>
            <a:endParaRPr lang="ru-RU" sz="2600" dirty="0">
              <a:cs typeface="Calibri" panose="020F0502020204030204"/>
            </a:endParaRPr>
          </a:p>
          <a:p>
            <a:pPr marL="0" indent="0">
              <a:buNone/>
            </a:pPr>
            <a:endParaRPr lang="ru-RU" sz="26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441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Инвалиды в возрасте от 14 лет</a:t>
            </a:r>
          </a:p>
          <a:p>
            <a:r>
              <a:rPr lang="ru-RU" dirty="0"/>
              <a:t>Люди с ограниченными возможностями здоровья в возрасте от 14 лет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3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97A0DA-EEF4-8E34-698B-24C7EF5C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Основная идея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6D0C6E-E001-F9B7-D2D8-04F55396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42" y="1529414"/>
            <a:ext cx="5393361" cy="435133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 сегодняшний день инклюзивный туризм является новым и пока не вполне освоенным направлением туризма в России. Это связано с тем, что в нашем государстве люди не привыкли к тому, что инвалиды могут проводить время активно, и тем более путешествовать, что обуславливает малую социализацию людей с особыми потребностями в обществе. При этом происходит рост количества людей с ОВЗ, которые стремятся вести активный образ жизни. Развитие инклюзивного туризма в регионах России позволит удовлетворить спрос лиц с ОВЗ на возможность путешествовать и вести активный образ жизни, вместе с этим поможет им ощутить новые эмоции, улучшить духовные и физические силы, а также социализироваться.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C6D924AF-05C7-CD92-DAAD-A426A1A4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20" y="1068946"/>
            <a:ext cx="5122238" cy="491973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4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FF2AC-ABE5-2FAB-7D1C-B03C8B10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000" dirty="0">
                <a:cs typeface="Calibri Light"/>
              </a:rPr>
              <a:t>Результаты анализа рынка</a:t>
            </a:r>
            <a:endParaRPr lang="ru-RU" sz="5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1299C5-54D6-DE06-3E5F-1915BE7C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lvl="0" indent="0">
              <a:buNone/>
            </a:pPr>
            <a:r>
              <a:rPr lang="ru-RU" sz="2400" dirty="0"/>
              <a:t>В настоящее время конкурентов не наблюдается, потребители заинтересованы в данной услуге, т.к. это делает их отпуск удобнее. Проанализировав рынок, можно сделать вывод, что в мире уже используются подобные пляжи. Но в России таких недостаточно, поэтому считаю данный продукт актуальным.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B1DCDBE-5F9B-FC69-F826-B57CD3CF6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2" y="1136080"/>
            <a:ext cx="6878775" cy="491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83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758C3C-4844-12FC-9081-867BAB13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ru-RU" sz="3000" dirty="0">
                <a:ea typeface="+mj-lt"/>
                <a:cs typeface="+mj-lt"/>
              </a:rPr>
              <a:t>Актуальность и новизна проекта, его конкурентные преимущества</a:t>
            </a:r>
            <a:endParaRPr lang="ru-RU" sz="3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2D4D2EA-9F94-13AC-6C78-BC51C3C18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291469"/>
            <a:ext cx="4082287" cy="4275061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953EE71A-6488-4203-A7C4-77102FD0D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71370E-A89E-BD77-031B-DFF49F4B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/>
              <a:t>Актуальность </a:t>
            </a:r>
            <a:r>
              <a:rPr lang="ru-RU" sz="2000" dirty="0" smtClean="0"/>
              <a:t>проекта </a:t>
            </a:r>
            <a:r>
              <a:rPr lang="ru-RU" sz="2000" dirty="0"/>
              <a:t>обусловлена тем, что туризм способствует социальной адаптации, и для людей с ограниченными возможностями является сравнительно новым и динамично развивающимся направлением. Таким образом, туризм для инвалидов и лиц с ограниченными возможностями здоровья нужен всему миру в частности, как социальное явление, как форма реабилитации и их последующей интеграции в современное общество.</a:t>
            </a:r>
          </a:p>
          <a:p>
            <a:pPr marL="0" indent="0">
              <a:buNone/>
            </a:pPr>
            <a:endParaRPr lang="ru-RU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9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Подробное описание </a:t>
            </a:r>
            <a:r>
              <a:rPr lang="ru-RU" dirty="0" smtClean="0"/>
              <a:t>нового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49438" y="1529410"/>
            <a:ext cx="5181600" cy="496154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cs typeface="Times New Roman" panose="02020603050405020304" pitchFamily="18" charset="0"/>
              </a:rPr>
              <a:t>Чтобы пляжи были удобными для разных категорий инвалидов, их необходимо оборудовать пандусами, дублирующими лестницами на входе. На самих пляжах – проложить деревянные настилы. Туалеты, кабины для переодевания и душевые должны быть оснащены опорными поручнями, откидными сиденьями, кнопками тревожной сигнализации. Также на пляжах необходимо предусмотреть места отдыха для инвалидов под теневыми навесами. Система средств информирования граждан должна быть комплексной и предусматривать визуальную, звуковую и тактильную информацию с указанием направления движения и мест получения услуг.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1DA94944-7028-353F-136A-11E8CBDB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5" y="1819624"/>
            <a:ext cx="5494986" cy="37955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848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Пляжная кабинка</a:t>
            </a:r>
          </a:p>
          <a:p>
            <a:pPr marL="0" indent="0">
              <a:buNone/>
            </a:pPr>
            <a:r>
              <a:rPr lang="ru-RU" dirty="0"/>
              <a:t>Цена за </a:t>
            </a:r>
            <a:r>
              <a:rPr lang="ru-RU" dirty="0" smtClean="0"/>
              <a:t>шт. 260 </a:t>
            </a:r>
            <a:r>
              <a:rPr lang="ru-RU" dirty="0"/>
              <a:t>920 </a:t>
            </a:r>
            <a:r>
              <a:rPr lang="ru-RU" dirty="0" smtClean="0"/>
              <a:t>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Опорный поручень</a:t>
            </a:r>
          </a:p>
          <a:p>
            <a:pPr marL="0" indent="0">
              <a:buNone/>
            </a:pPr>
            <a:r>
              <a:rPr lang="ru-RU" dirty="0" smtClean="0"/>
              <a:t>Цена 12 460 ₽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Пляжная кабинка для МГН 2210х2896х2300 мм – фото №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2848707"/>
            <a:ext cx="3569677" cy="3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кция начальная, правая с поручн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90" y="2743200"/>
            <a:ext cx="3553800" cy="35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58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830</Words>
  <Application>Microsoft Office PowerPoint</Application>
  <PresentationFormat>Произвольный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Социальный проект: доступный пляж для инвалидов и лиц с ОВЗ на озере Белё (Республика Хакасия)</vt:lpstr>
      <vt:lpstr>Проблема, на решение которой направлен проект</vt:lpstr>
      <vt:lpstr>Цель и задачи проекта</vt:lpstr>
      <vt:lpstr>Целевая группа</vt:lpstr>
      <vt:lpstr>Основная идея</vt:lpstr>
      <vt:lpstr>Результаты анализа рынка</vt:lpstr>
      <vt:lpstr>Актуальность и новизна проекта, его конкурентные преимущества</vt:lpstr>
      <vt:lpstr>Подробное описание нового проекта</vt:lpstr>
      <vt:lpstr>Оборудование </vt:lpstr>
      <vt:lpstr>Оборудование </vt:lpstr>
      <vt:lpstr>Оборудование </vt:lpstr>
      <vt:lpstr>Затраты</vt:lpstr>
      <vt:lpstr>Этапы реализации проекта </vt:lpstr>
      <vt:lpstr>Источники финансирования</vt:lpstr>
      <vt:lpstr>Оценка рисков</vt:lpstr>
      <vt:lpstr>Оценка рисков</vt:lpstr>
      <vt:lpstr>Организационные меры по профилактике и нейтрализации выявленных рисков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AlexJev</dc:creator>
  <cp:lastModifiedBy>Com</cp:lastModifiedBy>
  <cp:revision>338</cp:revision>
  <dcterms:created xsi:type="dcterms:W3CDTF">2022-10-09T12:10:59Z</dcterms:created>
  <dcterms:modified xsi:type="dcterms:W3CDTF">2023-10-23T04:51:25Z</dcterms:modified>
</cp:coreProperties>
</file>