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6" r:id="rId4"/>
    <p:sldId id="277" r:id="rId5"/>
    <p:sldId id="293" r:id="rId6"/>
    <p:sldId id="281" r:id="rId7"/>
    <p:sldId id="278" r:id="rId8"/>
    <p:sldId id="295" r:id="rId9"/>
    <p:sldId id="294" r:id="rId10"/>
    <p:sldId id="283" r:id="rId11"/>
    <p:sldId id="286" r:id="rId12"/>
    <p:sldId id="262" r:id="rId13"/>
    <p:sldId id="280" r:id="rId14"/>
    <p:sldId id="282" r:id="rId15"/>
    <p:sldId id="284" r:id="rId16"/>
    <p:sldId id="289" r:id="rId17"/>
  </p:sldIdLst>
  <p:sldSz cx="14630400" cy="8229600"/>
  <p:notesSz cx="6797675" cy="9926638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A97E1"/>
    <a:srgbClr val="CBD7F3"/>
    <a:srgbClr val="4A72D6"/>
    <a:srgbClr val="F5F7FD"/>
    <a:srgbClr val="476FD6"/>
    <a:srgbClr val="AABDEC"/>
    <a:srgbClr val="EFF2FB"/>
    <a:srgbClr val="E7E6E6"/>
    <a:srgbClr val="728AAC"/>
    <a:srgbClr val="1521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2" autoAdjust="0"/>
    <p:restoredTop sz="94610"/>
  </p:normalViewPr>
  <p:slideViewPr>
    <p:cSldViewPr snapToGrid="0" snapToObjects="1">
      <p:cViewPr>
        <p:scale>
          <a:sx n="66" d="100"/>
          <a:sy n="66" d="100"/>
        </p:scale>
        <p:origin x="-576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9184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001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6500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30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5280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4074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94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192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2697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628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7969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6262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0150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348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CD2CA57-201C-C259-028A-E7321F1D383A}"/>
              </a:ext>
            </a:extLst>
          </p:cNvPr>
          <p:cNvGrpSpPr/>
          <p:nvPr/>
        </p:nvGrpSpPr>
        <p:grpSpPr>
          <a:xfrm>
            <a:off x="833199" y="0"/>
            <a:ext cx="13797201" cy="8229600"/>
            <a:chOff x="833199" y="0"/>
            <a:chExt cx="13797201" cy="8229600"/>
          </a:xfrm>
        </p:grpSpPr>
        <p:pic>
          <p:nvPicPr>
            <p:cNvPr id="4" name="Image 0"/>
            <p:cNvPicPr>
              <a:picLocks noChangeAspect="1"/>
            </p:cNvPicPr>
            <p:nvPr/>
          </p:nvPicPr>
          <p:blipFill rotWithShape="1">
            <a:blip r:embed="rId3"/>
            <a:srcRect r="48806"/>
            <a:stretch/>
          </p:blipFill>
          <p:spPr>
            <a:xfrm>
              <a:off x="8310800" y="0"/>
              <a:ext cx="6319600" cy="822960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833199" y="2551852"/>
              <a:ext cx="7477601" cy="3125895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7545"/>
                </a:lnSpc>
                <a:buNone/>
              </a:pPr>
              <a:r>
                <a:rPr lang="ru-RU" sz="6036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ГОСТИНИЧНЫЙ КОМПЛЕКС «ТЕПСЕЙ»</a:t>
              </a:r>
              <a:endParaRPr lang="en-US" sz="6036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833199" y="1765458"/>
              <a:ext cx="4186670" cy="38885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2799"/>
                </a:lnSpc>
                <a:buNone/>
              </a:pPr>
              <a:r>
                <a:rPr lang="ru-RU" sz="2000" dirty="0">
                  <a:solidFill>
                    <a:srgbClr val="15213F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ИННОВАЦИОННЫЙ ПРОЕКТ</a:t>
              </a:r>
              <a:endPara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7" name="Shape 4"/>
            <p:cNvSpPr/>
            <p:nvPr/>
          </p:nvSpPr>
          <p:spPr>
            <a:xfrm>
              <a:off x="833199" y="6075283"/>
              <a:ext cx="355402" cy="355402"/>
            </a:xfrm>
            <a:prstGeom prst="roundRect">
              <a:avLst>
                <a:gd name="adj" fmla="val 25726039"/>
              </a:avLst>
            </a:prstGeom>
            <a:noFill/>
            <a:ln w="7620">
              <a:solidFill>
                <a:srgbClr val="FFFFFF"/>
              </a:solidFill>
              <a:prstDash val="solid"/>
            </a:ln>
          </p:spPr>
        </p:sp>
        <p:sp>
          <p:nvSpPr>
            <p:cNvPr id="11" name="Text 3">
              <a:extLst>
                <a:ext uri="{FF2B5EF4-FFF2-40B4-BE49-F238E27FC236}">
                  <a16:creationId xmlns:a16="http://schemas.microsoft.com/office/drawing/2014/main" xmlns="" id="{D010B50C-6BCB-7836-096A-20CCCE7812E2}"/>
                </a:ext>
              </a:extLst>
            </p:cNvPr>
            <p:cNvSpPr/>
            <p:nvPr/>
          </p:nvSpPr>
          <p:spPr>
            <a:xfrm>
              <a:off x="833199" y="6075283"/>
              <a:ext cx="7135144" cy="1239917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Выполнила:  Смекалова М.А.</a:t>
              </a:r>
            </a:p>
            <a:p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студентка </a:t>
              </a:r>
              <a:r>
                <a:rPr lang="ru-RU" dirty="0" err="1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ИТиСУ</a:t>
              </a: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СФУ, гр.ЗИТ21-06БГР  </a:t>
              </a:r>
            </a:p>
            <a:p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Научный руководитель: Сергачева О. М., </a:t>
              </a:r>
            </a:p>
            <a:p>
              <a:r>
                <a:rPr lang="ru-RU" dirty="0" err="1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канд.техн.наук</a:t>
              </a: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доцент кафедры гостиничного дела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A84F380C-65F9-138D-0E64-16392E1C0BA7}"/>
              </a:ext>
            </a:extLst>
          </p:cNvPr>
          <p:cNvGrpSpPr/>
          <p:nvPr/>
        </p:nvGrpSpPr>
        <p:grpSpPr>
          <a:xfrm>
            <a:off x="137656" y="462480"/>
            <a:ext cx="13791704" cy="7541407"/>
            <a:chOff x="137656" y="462480"/>
            <a:chExt cx="13791704" cy="75414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EFB00A9-B12B-38E6-2860-C575E80B7221}"/>
                </a:ext>
              </a:extLst>
            </p:cNvPr>
            <p:cNvSpPr txBox="1"/>
            <p:nvPr/>
          </p:nvSpPr>
          <p:spPr>
            <a:xfrm>
              <a:off x="1362084" y="1441049"/>
              <a:ext cx="12567276" cy="139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Основное отличие флотеля – плавающая конструкция, позволяющая расположиться прямо на воде. Конструкция ориентирована на максимальную экологичность: используются возобновляемые источники энергии и безопасные для природы материалы. При этом гости смогут насладиться сервисом, современными удобствами сочетая их с отдыхом на природе.</a:t>
              </a:r>
            </a:p>
          </p:txBody>
        </p:sp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Концепция проекта</a:t>
              </a:r>
              <a:endParaRPr lang="en-US" sz="3500" dirty="0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27DC27D8-EF3E-1B89-C220-51582528D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04209" y="3005587"/>
              <a:ext cx="1955478" cy="19554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AFA69B1E-69C7-04D7-A095-1230C1008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03" t="-768" r="17163" b="768"/>
            <a:stretch/>
          </p:blipFill>
          <p:spPr>
            <a:xfrm>
              <a:off x="1485887" y="3005587"/>
              <a:ext cx="1970497" cy="1955478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84964F14-A7E7-F514-6511-2D1C82DF6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04209" y="5187880"/>
              <a:ext cx="1970497" cy="197049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1555BF16-ABF6-46FE-2E3E-C5E7DE6F30EE}"/>
                </a:ext>
              </a:extLst>
            </p:cNvPr>
            <p:cNvSpPr txBox="1"/>
            <p:nvPr/>
          </p:nvSpPr>
          <p:spPr>
            <a:xfrm>
              <a:off x="137656" y="7634555"/>
              <a:ext cx="1463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9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11  •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0D060FEA-21DE-7325-E7F0-4102A8A41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57" r="17342"/>
            <a:stretch/>
          </p:blipFill>
          <p:spPr>
            <a:xfrm>
              <a:off x="1485887" y="5187880"/>
              <a:ext cx="1970497" cy="197049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FCAE59C-389C-D468-04CD-A627E16E4A93}"/>
                </a:ext>
              </a:extLst>
            </p:cNvPr>
            <p:cNvSpPr txBox="1"/>
            <p:nvPr/>
          </p:nvSpPr>
          <p:spPr>
            <a:xfrm>
              <a:off x="3523988" y="3005587"/>
              <a:ext cx="3791211" cy="1945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Номера категории «студия» включают в себя: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комнату, оснащенную мебелью в соответствии с категорией гостиницы;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санузел;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место парковки </a:t>
              </a:r>
              <a:r>
                <a:rPr lang="ru-RU" sz="14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сапборда</a:t>
              </a: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гамак над водой.</a:t>
              </a:r>
            </a:p>
            <a:p>
              <a:endPara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7E81478F-9A96-ADAB-6206-80F1D60909FB}"/>
                </a:ext>
              </a:extLst>
            </p:cNvPr>
            <p:cNvSpPr txBox="1"/>
            <p:nvPr/>
          </p:nvSpPr>
          <p:spPr>
            <a:xfrm>
              <a:off x="3523988" y="5118737"/>
              <a:ext cx="3791211" cy="214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крыше номера располагается терраса для загара, огороженная по периметру перилами для безопасности.</a:t>
              </a:r>
            </a:p>
            <a:p>
              <a:pPr indent="450000" algn="just">
                <a:lnSpc>
                  <a:spcPct val="120000"/>
                </a:lnSpc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террасе установлен лежак с подушками из ткани с защитой от ультрафиолета.</a:t>
              </a:r>
            </a:p>
            <a:p>
              <a:pPr indent="450000" algn="just">
                <a:lnSpc>
                  <a:spcPct val="120000"/>
                </a:lnSpc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Дополнительно устанавливается тент, защищающий от солнца.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9384E383-7AD7-18AF-1028-8D49BD5DC6E6}"/>
                </a:ext>
              </a:extLst>
            </p:cNvPr>
            <p:cNvSpPr txBox="1"/>
            <p:nvPr/>
          </p:nvSpPr>
          <p:spPr>
            <a:xfrm>
              <a:off x="9648697" y="3005587"/>
              <a:ext cx="4098583" cy="1882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причале оборудован безопасный спуск в воду и крепление для парковки гидроциклов.</a:t>
              </a:r>
            </a:p>
            <a:p>
              <a:pPr indent="450000" algn="just">
                <a:lnSpc>
                  <a:spcPct val="120000"/>
                </a:lnSpc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Мониторинг безопасности гостей на воде обеспечивается сотрудником, осуществляющим контроль за поведением гостей на воде и средствами спасения.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D4FAAE8-4581-EDB0-21FC-B03F710013AA}"/>
                </a:ext>
              </a:extLst>
            </p:cNvPr>
            <p:cNvSpPr txBox="1"/>
            <p:nvPr/>
          </p:nvSpPr>
          <p:spPr>
            <a:xfrm>
              <a:off x="9663716" y="5174068"/>
              <a:ext cx="4098583" cy="1882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Конструкция расположена на бетонных понтонах, которые предназначены для круглогодичного использования.</a:t>
              </a:r>
            </a:p>
            <a:p>
              <a:pPr indent="450000" algn="just">
                <a:lnSpc>
                  <a:spcPct val="120000"/>
                </a:lnSpc>
              </a:pP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Такая особенность позволяет использовать номера в зимнее время и предлагать гостям возможность безопасной  зимней рыбалки с причала номера.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8919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D429C20-F9B9-2AB6-1363-3A6D5838063A}"/>
              </a:ext>
            </a:extLst>
          </p:cNvPr>
          <p:cNvGrpSpPr/>
          <p:nvPr/>
        </p:nvGrpSpPr>
        <p:grpSpPr>
          <a:xfrm>
            <a:off x="113118" y="462480"/>
            <a:ext cx="13490914" cy="7541407"/>
            <a:chOff x="113118" y="462480"/>
            <a:chExt cx="13490914" cy="75414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EFB00A9-B12B-38E6-2860-C575E80B7221}"/>
                </a:ext>
              </a:extLst>
            </p:cNvPr>
            <p:cNvSpPr txBox="1"/>
            <p:nvPr/>
          </p:nvSpPr>
          <p:spPr>
            <a:xfrm>
              <a:off x="1362084" y="1441049"/>
              <a:ext cx="11081707" cy="73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Гостиничный комплекс предлагает гостям номерной фонд с современной техникой и  эргономичной мебелью, обеспечивая максимальный комфорт для проживания.</a:t>
              </a:r>
            </a:p>
          </p:txBody>
        </p:sp>
        <p:sp>
          <p:nvSpPr>
            <p:cNvPr id="4" name="Text 2"/>
            <p:cNvSpPr/>
            <p:nvPr/>
          </p:nvSpPr>
          <p:spPr>
            <a:xfrm>
              <a:off x="798467" y="462480"/>
              <a:ext cx="12805565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Номерной фонд и услуги</a:t>
              </a:r>
              <a:endParaRPr lang="en-US" sz="35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2BB6129-1E8B-F9B3-EB18-6405E4BE4061}"/>
                </a:ext>
              </a:extLst>
            </p:cNvPr>
            <p:cNvSpPr txBox="1"/>
            <p:nvPr/>
          </p:nvSpPr>
          <p:spPr>
            <a:xfrm>
              <a:off x="113118" y="7634555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10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11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12  •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xmlns="" id="{16C94B29-EC9F-DDE9-F4AC-2FAFDAABB48D}"/>
                </a:ext>
              </a:extLst>
            </p:cNvPr>
            <p:cNvGrpSpPr/>
            <p:nvPr/>
          </p:nvGrpSpPr>
          <p:grpSpPr>
            <a:xfrm>
              <a:off x="1371529" y="2297721"/>
              <a:ext cx="2991233" cy="1260000"/>
              <a:chOff x="1371529" y="2297721"/>
              <a:chExt cx="2991233" cy="1260000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xmlns="" id="{18FA12F2-F839-1DF7-42CB-709400CBF208}"/>
                  </a:ext>
                </a:extLst>
              </p:cNvPr>
              <p:cNvGrpSpPr/>
              <p:nvPr/>
            </p:nvGrpSpPr>
            <p:grpSpPr>
              <a:xfrm>
                <a:off x="1371529" y="2297721"/>
                <a:ext cx="1260000" cy="1260000"/>
                <a:chOff x="1371529" y="2297721"/>
                <a:chExt cx="1260000" cy="1260000"/>
              </a:xfrm>
            </p:grpSpPr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xmlns="" id="{FB9AE6DA-B957-B418-A370-0A9085124D19}"/>
                    </a:ext>
                  </a:extLst>
                </p:cNvPr>
                <p:cNvSpPr/>
                <p:nvPr/>
              </p:nvSpPr>
              <p:spPr>
                <a:xfrm>
                  <a:off x="1371529" y="2297721"/>
                  <a:ext cx="1260000" cy="1260000"/>
                </a:xfrm>
                <a:prstGeom prst="ellipse">
                  <a:avLst/>
                </a:prstGeom>
                <a:solidFill>
                  <a:srgbClr val="4A72D6"/>
                </a:solidFill>
                <a:ln>
                  <a:solidFill>
                    <a:srgbClr val="4A72D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EF490741-34EC-25B7-6B07-A5D1C160B393}"/>
                    </a:ext>
                  </a:extLst>
                </p:cNvPr>
                <p:cNvSpPr txBox="1"/>
                <p:nvPr/>
              </p:nvSpPr>
              <p:spPr>
                <a:xfrm>
                  <a:off x="1538100" y="2527611"/>
                  <a:ext cx="926857" cy="800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3200" dirty="0">
                      <a:solidFill>
                        <a:schemeClr val="bg1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28</a:t>
                  </a:r>
                </a:p>
                <a:p>
                  <a:r>
                    <a:rPr lang="ru-RU" sz="1400" dirty="0">
                      <a:solidFill>
                        <a:schemeClr val="bg1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номеров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EDE445AB-5576-79DD-DAC8-B7D8531B984B}"/>
                  </a:ext>
                </a:extLst>
              </p:cNvPr>
              <p:cNvSpPr txBox="1"/>
              <p:nvPr/>
            </p:nvSpPr>
            <p:spPr>
              <a:xfrm>
                <a:off x="2631528" y="2389112"/>
                <a:ext cx="17312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Категория «СТАНДАРТ»</a:t>
                </a:r>
              </a:p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2-хместный</a:t>
                </a:r>
              </a:p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(+2 </a:t>
                </a:r>
                <a:r>
                  <a:rPr lang="ru-RU" sz="1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доп.места</a:t>
                </a:r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)</a:t>
                </a: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xmlns="" id="{D23A9103-C5F4-0D6C-E25A-5AD74C580C2D}"/>
                </a:ext>
              </a:extLst>
            </p:cNvPr>
            <p:cNvGrpSpPr/>
            <p:nvPr/>
          </p:nvGrpSpPr>
          <p:grpSpPr>
            <a:xfrm>
              <a:off x="5819584" y="2293519"/>
              <a:ext cx="2991233" cy="1260000"/>
              <a:chOff x="1371529" y="2297721"/>
              <a:chExt cx="2991233" cy="1260000"/>
            </a:xfrm>
          </p:grpSpPr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xmlns="" id="{D9D27873-5B5D-F568-609F-78F1062F2E29}"/>
                  </a:ext>
                </a:extLst>
              </p:cNvPr>
              <p:cNvGrpSpPr/>
              <p:nvPr/>
            </p:nvGrpSpPr>
            <p:grpSpPr>
              <a:xfrm>
                <a:off x="1371529" y="2297721"/>
                <a:ext cx="1260000" cy="1260000"/>
                <a:chOff x="1371529" y="2297721"/>
                <a:chExt cx="1260000" cy="1260000"/>
              </a:xfrm>
            </p:grpSpPr>
            <p:sp>
              <p:nvSpPr>
                <p:cNvPr id="44" name="Овал 43">
                  <a:extLst>
                    <a:ext uri="{FF2B5EF4-FFF2-40B4-BE49-F238E27FC236}">
                      <a16:creationId xmlns:a16="http://schemas.microsoft.com/office/drawing/2014/main" xmlns="" id="{5E723333-DC8A-5B7E-EA9F-8E458F792A76}"/>
                    </a:ext>
                  </a:extLst>
                </p:cNvPr>
                <p:cNvSpPr/>
                <p:nvPr/>
              </p:nvSpPr>
              <p:spPr>
                <a:xfrm>
                  <a:off x="1371529" y="2297721"/>
                  <a:ext cx="1260000" cy="1260000"/>
                </a:xfrm>
                <a:prstGeom prst="ellipse">
                  <a:avLst/>
                </a:prstGeom>
                <a:solidFill>
                  <a:srgbClr val="4A72D6"/>
                </a:solidFill>
                <a:ln>
                  <a:solidFill>
                    <a:srgbClr val="4A72D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8E2A9897-300D-E1BF-F32F-4F46E3C8A450}"/>
                    </a:ext>
                  </a:extLst>
                </p:cNvPr>
                <p:cNvSpPr txBox="1"/>
                <p:nvPr/>
              </p:nvSpPr>
              <p:spPr>
                <a:xfrm>
                  <a:off x="1592602" y="2527611"/>
                  <a:ext cx="817853" cy="800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3200" dirty="0">
                      <a:solidFill>
                        <a:schemeClr val="bg1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2</a:t>
                  </a:r>
                </a:p>
                <a:p>
                  <a:r>
                    <a:rPr lang="ru-RU" sz="1400" dirty="0">
                      <a:solidFill>
                        <a:schemeClr val="bg1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номера</a:t>
                  </a: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364C4EFA-E275-C0B6-4388-54529B7203A8}"/>
                  </a:ext>
                </a:extLst>
              </p:cNvPr>
              <p:cNvSpPr txBox="1"/>
              <p:nvPr/>
            </p:nvSpPr>
            <p:spPr>
              <a:xfrm>
                <a:off x="2631528" y="2389112"/>
                <a:ext cx="17312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Категория «ЛЮКС»</a:t>
                </a:r>
              </a:p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2-хместный</a:t>
                </a:r>
              </a:p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(+2 </a:t>
                </a:r>
                <a:r>
                  <a:rPr lang="ru-RU" sz="1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доп.места</a:t>
                </a:r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)</a:t>
                </a: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xmlns="" id="{C021A8D5-B855-5941-4A1E-B38C143AD979}"/>
                </a:ext>
              </a:extLst>
            </p:cNvPr>
            <p:cNvGrpSpPr/>
            <p:nvPr/>
          </p:nvGrpSpPr>
          <p:grpSpPr>
            <a:xfrm>
              <a:off x="10267638" y="2268570"/>
              <a:ext cx="2991233" cy="1260000"/>
              <a:chOff x="1371529" y="2297721"/>
              <a:chExt cx="2991233" cy="1260000"/>
            </a:xfrm>
          </p:grpSpPr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xmlns="" id="{94F10910-089E-3F92-A956-806A59D958D5}"/>
                  </a:ext>
                </a:extLst>
              </p:cNvPr>
              <p:cNvGrpSpPr/>
              <p:nvPr/>
            </p:nvGrpSpPr>
            <p:grpSpPr>
              <a:xfrm>
                <a:off x="1371529" y="2297721"/>
                <a:ext cx="1260000" cy="1260000"/>
                <a:chOff x="1371529" y="2297721"/>
                <a:chExt cx="1260000" cy="1260000"/>
              </a:xfrm>
            </p:grpSpPr>
            <p:sp>
              <p:nvSpPr>
                <p:cNvPr id="49" name="Овал 48">
                  <a:extLst>
                    <a:ext uri="{FF2B5EF4-FFF2-40B4-BE49-F238E27FC236}">
                      <a16:creationId xmlns:a16="http://schemas.microsoft.com/office/drawing/2014/main" xmlns="" id="{B9527BAA-F90C-2251-6818-C7596E271502}"/>
                    </a:ext>
                  </a:extLst>
                </p:cNvPr>
                <p:cNvSpPr/>
                <p:nvPr/>
              </p:nvSpPr>
              <p:spPr>
                <a:xfrm>
                  <a:off x="1371529" y="2297721"/>
                  <a:ext cx="1260000" cy="1260000"/>
                </a:xfrm>
                <a:prstGeom prst="ellipse">
                  <a:avLst/>
                </a:prstGeom>
                <a:solidFill>
                  <a:srgbClr val="4A72D6"/>
                </a:solidFill>
                <a:ln>
                  <a:solidFill>
                    <a:srgbClr val="4A72D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11CAE28B-C6FA-C7BD-9060-A5C2C710CF78}"/>
                    </a:ext>
                  </a:extLst>
                </p:cNvPr>
                <p:cNvSpPr txBox="1"/>
                <p:nvPr/>
              </p:nvSpPr>
              <p:spPr>
                <a:xfrm>
                  <a:off x="1538100" y="2527611"/>
                  <a:ext cx="926857" cy="800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3200" dirty="0">
                      <a:solidFill>
                        <a:schemeClr val="bg1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5</a:t>
                  </a:r>
                </a:p>
                <a:p>
                  <a:r>
                    <a:rPr lang="ru-RU" sz="1400" dirty="0">
                      <a:solidFill>
                        <a:schemeClr val="bg1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номеров</a:t>
                  </a: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98C3B041-D5DE-CEFE-09FF-BB3FDCA987A1}"/>
                  </a:ext>
                </a:extLst>
              </p:cNvPr>
              <p:cNvSpPr txBox="1"/>
              <p:nvPr/>
            </p:nvSpPr>
            <p:spPr>
              <a:xfrm>
                <a:off x="2631528" y="2389112"/>
                <a:ext cx="17312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Категория «СТУДИЯ»</a:t>
                </a:r>
              </a:p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2-хместный</a:t>
                </a:r>
              </a:p>
              <a:p>
                <a:pPr algn="ctr"/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(+2 </a:t>
                </a:r>
                <a:r>
                  <a:rPr lang="ru-RU" sz="1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доп.места</a:t>
                </a:r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)</a:t>
                </a:r>
              </a:p>
            </p:txBody>
          </p:sp>
        </p:grp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xmlns="" id="{82530E69-EF0D-E0E2-B64E-E675CDD75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7624" y="3737217"/>
              <a:ext cx="11995152" cy="23057"/>
            </a:xfrm>
            <a:prstGeom prst="line">
              <a:avLst/>
            </a:prstGeom>
            <a:ln w="38100">
              <a:solidFill>
                <a:srgbClr val="CBD7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xmlns="" id="{07344D94-9840-A7B1-9F25-9984A266839B}"/>
                </a:ext>
              </a:extLst>
            </p:cNvPr>
            <p:cNvGrpSpPr/>
            <p:nvPr/>
          </p:nvGrpSpPr>
          <p:grpSpPr>
            <a:xfrm>
              <a:off x="1283709" y="4093961"/>
              <a:ext cx="2602225" cy="3062575"/>
              <a:chOff x="1283709" y="4186561"/>
              <a:chExt cx="2602225" cy="3062575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xmlns="" id="{BDD70FB1-CA72-F3F9-40FD-F343CA7CD532}"/>
                  </a:ext>
                </a:extLst>
              </p:cNvPr>
              <p:cNvSpPr/>
              <p:nvPr/>
            </p:nvSpPr>
            <p:spPr>
              <a:xfrm>
                <a:off x="1283709" y="4186561"/>
                <a:ext cx="2602225" cy="3062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F7FD"/>
                </a:solidFill>
              </a:ln>
              <a:effectLst>
                <a:outerShdw blurRad="63500" dist="76200" dir="2700000" algn="tl" rotWithShape="0">
                  <a:srgbClr val="CBD7F3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 4">
                <a:extLst>
                  <a:ext uri="{FF2B5EF4-FFF2-40B4-BE49-F238E27FC236}">
                    <a16:creationId xmlns:a16="http://schemas.microsoft.com/office/drawing/2014/main" xmlns="" id="{90D43928-B853-902E-3EAF-1BB1FAD2F09F}"/>
                  </a:ext>
                </a:extLst>
              </p:cNvPr>
              <p:cNvSpPr/>
              <p:nvPr/>
            </p:nvSpPr>
            <p:spPr>
              <a:xfrm>
                <a:off x="1283709" y="4232500"/>
                <a:ext cx="1997615" cy="440354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 algn="l">
                  <a:lnSpc>
                    <a:spcPts val="2734"/>
                  </a:lnSpc>
                  <a:buNone/>
                </a:pPr>
                <a:r>
                  <a:rPr lang="en-US" sz="1600" dirty="0" err="1">
                    <a:solidFill>
                      <a:srgbClr val="476FD6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Активности</a:t>
                </a:r>
                <a:endParaRPr lang="en-US" sz="1600" dirty="0"/>
              </a:p>
            </p:txBody>
          </p:sp>
          <p:sp>
            <p:nvSpPr>
              <p:cNvPr id="20" name="Text 5">
                <a:extLst>
                  <a:ext uri="{FF2B5EF4-FFF2-40B4-BE49-F238E27FC236}">
                    <a16:creationId xmlns:a16="http://schemas.microsoft.com/office/drawing/2014/main" xmlns="" id="{E775540C-EEB0-96CE-BD70-178CDCF8DD8B}"/>
                  </a:ext>
                </a:extLst>
              </p:cNvPr>
              <p:cNvSpPr/>
              <p:nvPr/>
            </p:nvSpPr>
            <p:spPr>
              <a:xfrm>
                <a:off x="1283709" y="4732511"/>
                <a:ext cx="2602225" cy="2516625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водные развлечения (лодки, гидроциклы, катамараны, </a:t>
                </a:r>
                <a:r>
                  <a:rPr lang="ru-RU" sz="1400" dirty="0" err="1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сапборды</a:t>
                </a: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);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прогулки на лошадях;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спорт (плавание, волейбол, йога, бег)</a:t>
                </a:r>
                <a:endParaRPr lang="en-US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xmlns="" id="{18735624-D3C7-DFEA-58B5-CDB464E9F050}"/>
                </a:ext>
              </a:extLst>
            </p:cNvPr>
            <p:cNvGrpSpPr/>
            <p:nvPr/>
          </p:nvGrpSpPr>
          <p:grpSpPr>
            <a:xfrm>
              <a:off x="4425990" y="4093961"/>
              <a:ext cx="2602225" cy="3062575"/>
              <a:chOff x="1283709" y="4186561"/>
              <a:chExt cx="2602225" cy="3062575"/>
            </a:xfrm>
          </p:grpSpPr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BF514CEE-2DBE-5079-D05E-095C95D8858B}"/>
                  </a:ext>
                </a:extLst>
              </p:cNvPr>
              <p:cNvSpPr/>
              <p:nvPr/>
            </p:nvSpPr>
            <p:spPr>
              <a:xfrm>
                <a:off x="1283709" y="4186561"/>
                <a:ext cx="2602225" cy="3062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F7FD"/>
                </a:solidFill>
              </a:ln>
              <a:effectLst>
                <a:outerShdw blurRad="63500" dist="76200" dir="2700000" algn="tl" rotWithShape="0">
                  <a:srgbClr val="CBD7F3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Text 4">
                <a:extLst>
                  <a:ext uri="{FF2B5EF4-FFF2-40B4-BE49-F238E27FC236}">
                    <a16:creationId xmlns:a16="http://schemas.microsoft.com/office/drawing/2014/main" xmlns="" id="{9C79FA37-4E51-3181-E16C-786D3162F3CE}"/>
                  </a:ext>
                </a:extLst>
              </p:cNvPr>
              <p:cNvSpPr/>
              <p:nvPr/>
            </p:nvSpPr>
            <p:spPr>
              <a:xfrm>
                <a:off x="1283709" y="4232500"/>
                <a:ext cx="1997615" cy="440354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 algn="l">
                  <a:lnSpc>
                    <a:spcPts val="2734"/>
                  </a:lnSpc>
                  <a:buNone/>
                </a:pPr>
                <a:r>
                  <a:rPr lang="ru-RU" sz="1600" dirty="0">
                    <a:solidFill>
                      <a:srgbClr val="476FD6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Детский клуб</a:t>
                </a:r>
                <a:endParaRPr lang="en-US" sz="1600" dirty="0"/>
              </a:p>
            </p:txBody>
          </p:sp>
          <p:sp>
            <p:nvSpPr>
              <p:cNvPr id="59" name="Text 5">
                <a:extLst>
                  <a:ext uri="{FF2B5EF4-FFF2-40B4-BE49-F238E27FC236}">
                    <a16:creationId xmlns:a16="http://schemas.microsoft.com/office/drawing/2014/main" xmlns="" id="{FD3282C3-9377-90A7-3008-9A60DBDA81A0}"/>
                  </a:ext>
                </a:extLst>
              </p:cNvPr>
              <p:cNvSpPr/>
              <p:nvPr/>
            </p:nvSpPr>
            <p:spPr>
              <a:xfrm>
                <a:off x="1283709" y="4732511"/>
                <a:ext cx="2602225" cy="2516625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анимация;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творческие мастер-классы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детские площадки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Походы и спортивные состязания</a:t>
                </a:r>
                <a:endParaRPr lang="en-US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9FB47F6D-8B17-CDAC-1545-41F1FF1F6E6D}"/>
                </a:ext>
              </a:extLst>
            </p:cNvPr>
            <p:cNvGrpSpPr/>
            <p:nvPr/>
          </p:nvGrpSpPr>
          <p:grpSpPr>
            <a:xfrm>
              <a:off x="7568271" y="4093961"/>
              <a:ext cx="2602225" cy="3062575"/>
              <a:chOff x="1283709" y="4186561"/>
              <a:chExt cx="2602225" cy="3062575"/>
            </a:xfrm>
          </p:grpSpPr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951848C0-E8FC-C98B-F009-56AE69937F10}"/>
                  </a:ext>
                </a:extLst>
              </p:cNvPr>
              <p:cNvSpPr/>
              <p:nvPr/>
            </p:nvSpPr>
            <p:spPr>
              <a:xfrm>
                <a:off x="1283709" y="4186561"/>
                <a:ext cx="2602225" cy="3062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F7FD"/>
                </a:solidFill>
              </a:ln>
              <a:effectLst>
                <a:outerShdw blurRad="63500" dist="76200" dir="2700000" algn="tl" rotWithShape="0">
                  <a:srgbClr val="CBD7F3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Text 4">
                <a:extLst>
                  <a:ext uri="{FF2B5EF4-FFF2-40B4-BE49-F238E27FC236}">
                    <a16:creationId xmlns:a16="http://schemas.microsoft.com/office/drawing/2014/main" xmlns="" id="{83863968-C84A-472F-2E20-E8B7397B7508}"/>
                  </a:ext>
                </a:extLst>
              </p:cNvPr>
              <p:cNvSpPr/>
              <p:nvPr/>
            </p:nvSpPr>
            <p:spPr>
              <a:xfrm>
                <a:off x="1283709" y="4232500"/>
                <a:ext cx="1997615" cy="440354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 algn="l">
                  <a:lnSpc>
                    <a:spcPts val="2734"/>
                  </a:lnSpc>
                  <a:buNone/>
                </a:pPr>
                <a:r>
                  <a:rPr lang="ru-RU" sz="1600" dirty="0">
                    <a:solidFill>
                      <a:srgbClr val="476FD6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Экскурсии</a:t>
                </a:r>
                <a:endParaRPr lang="en-US" sz="1600" dirty="0"/>
              </a:p>
            </p:txBody>
          </p:sp>
          <p:sp>
            <p:nvSpPr>
              <p:cNvPr id="63" name="Text 5">
                <a:extLst>
                  <a:ext uri="{FF2B5EF4-FFF2-40B4-BE49-F238E27FC236}">
                    <a16:creationId xmlns:a16="http://schemas.microsoft.com/office/drawing/2014/main" xmlns="" id="{E6E1E712-E625-28D8-5639-068A8BC232A3}"/>
                  </a:ext>
                </a:extLst>
              </p:cNvPr>
              <p:cNvSpPr/>
              <p:nvPr/>
            </p:nvSpPr>
            <p:spPr>
              <a:xfrm>
                <a:off x="1283709" y="4732511"/>
                <a:ext cx="2602225" cy="2516625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природные (восхождение на гору Тепсей)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этнографические  (поход к петроглифам)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экскурсии на конюшню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экскурсии на ферму</a:t>
                </a:r>
                <a:endParaRPr lang="en-US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xmlns="" id="{72B18B2A-7F93-5576-0552-99CB86DBE5E6}"/>
                </a:ext>
              </a:extLst>
            </p:cNvPr>
            <p:cNvGrpSpPr/>
            <p:nvPr/>
          </p:nvGrpSpPr>
          <p:grpSpPr>
            <a:xfrm>
              <a:off x="10710551" y="4093961"/>
              <a:ext cx="2602225" cy="3062575"/>
              <a:chOff x="1283709" y="4186561"/>
              <a:chExt cx="2602225" cy="3062575"/>
            </a:xfrm>
          </p:grpSpPr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79B41181-8197-22D0-A7EF-580305394ACA}"/>
                  </a:ext>
                </a:extLst>
              </p:cNvPr>
              <p:cNvSpPr/>
              <p:nvPr/>
            </p:nvSpPr>
            <p:spPr>
              <a:xfrm>
                <a:off x="1283709" y="4186561"/>
                <a:ext cx="2602225" cy="3062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F7FD"/>
                </a:solidFill>
              </a:ln>
              <a:effectLst>
                <a:outerShdw blurRad="63500" dist="76200" dir="2700000" algn="tl" rotWithShape="0">
                  <a:srgbClr val="CBD7F3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Text 4">
                <a:extLst>
                  <a:ext uri="{FF2B5EF4-FFF2-40B4-BE49-F238E27FC236}">
                    <a16:creationId xmlns:a16="http://schemas.microsoft.com/office/drawing/2014/main" xmlns="" id="{EA782DDB-F1E9-227D-CB0B-A07D36D6F10D}"/>
                  </a:ext>
                </a:extLst>
              </p:cNvPr>
              <p:cNvSpPr/>
              <p:nvPr/>
            </p:nvSpPr>
            <p:spPr>
              <a:xfrm>
                <a:off x="1283709" y="4232500"/>
                <a:ext cx="1997615" cy="440354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 algn="l">
                  <a:lnSpc>
                    <a:spcPts val="2734"/>
                  </a:lnSpc>
                  <a:buNone/>
                </a:pPr>
                <a:r>
                  <a:rPr lang="ru-RU" sz="1600" dirty="0">
                    <a:solidFill>
                      <a:srgbClr val="476FD6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Маршруты </a:t>
                </a:r>
                <a:endParaRPr lang="en-US" sz="1600" dirty="0"/>
              </a:p>
            </p:txBody>
          </p:sp>
          <p:sp>
            <p:nvSpPr>
              <p:cNvPr id="67" name="Text 5">
                <a:extLst>
                  <a:ext uri="{FF2B5EF4-FFF2-40B4-BE49-F238E27FC236}">
                    <a16:creationId xmlns:a16="http://schemas.microsoft.com/office/drawing/2014/main" xmlns="" id="{CD67CD2C-146C-417F-87A2-223B81E34781}"/>
                  </a:ext>
                </a:extLst>
              </p:cNvPr>
              <p:cNvSpPr/>
              <p:nvPr/>
            </p:nvSpPr>
            <p:spPr>
              <a:xfrm>
                <a:off x="1283709" y="4732511"/>
                <a:ext cx="2602225" cy="2516625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пешеходные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велосипедные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спортивные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ночные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зимние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15213F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познавательные</a:t>
                </a:r>
              </a:p>
              <a:p>
                <a:pPr marL="285750" indent="-285750" algn="l">
                  <a:lnSpc>
                    <a:spcPts val="2799"/>
                  </a:lnSpc>
                  <a:buFont typeface="Arial" panose="020B0604020202020204" pitchFamily="34" charset="0"/>
                  <a:buChar char="•"/>
                </a:pPr>
                <a:endParaRPr lang="en-US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4595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63AB80B2-DDF0-DACF-BE1D-2FC5543F3E32}"/>
              </a:ext>
            </a:extLst>
          </p:cNvPr>
          <p:cNvGrpSpPr/>
          <p:nvPr/>
        </p:nvGrpSpPr>
        <p:grpSpPr>
          <a:xfrm>
            <a:off x="113118" y="462480"/>
            <a:ext cx="13490914" cy="7541407"/>
            <a:chOff x="113118" y="462480"/>
            <a:chExt cx="13490914" cy="7541407"/>
          </a:xfrm>
        </p:grpSpPr>
        <p:sp>
          <p:nvSpPr>
            <p:cNvPr id="6" name="Text 3"/>
            <p:cNvSpPr/>
            <p:nvPr/>
          </p:nvSpPr>
          <p:spPr>
            <a:xfrm>
              <a:off x="1004543" y="3917642"/>
              <a:ext cx="3498572" cy="342067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2694"/>
                </a:lnSpc>
                <a:buNone/>
              </a:pPr>
              <a:r>
                <a:rPr lang="ru-RU" sz="20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Свежая рыба</a:t>
              </a:r>
              <a:endParaRPr lang="en-US" sz="2000" dirty="0"/>
            </a:p>
          </p:txBody>
        </p:sp>
        <p:sp>
          <p:nvSpPr>
            <p:cNvPr id="7" name="Text 4"/>
            <p:cNvSpPr/>
            <p:nvPr/>
          </p:nvSpPr>
          <p:spPr>
            <a:xfrm>
              <a:off x="1004542" y="4490111"/>
              <a:ext cx="3498573" cy="2421047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indent="457200" algn="just">
                <a:lnSpc>
                  <a:spcPts val="2758"/>
                </a:lnSpc>
              </a:pP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Ресторан гостиницы предлагает блюда из рыбы, пойманной в водохранилище</a:t>
              </a:r>
              <a:r>
                <a:rPr lang="en-US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.</a:t>
              </a:r>
              <a:endParaRPr lang="ru-RU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indent="450000" algn="just">
                <a:lnSpc>
                  <a:spcPct val="120000"/>
                </a:lnSpc>
              </a:pP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Гости смогут самостоятельно приготовить рыбу и мясо в оборудованных  зонах.</a:t>
              </a:r>
              <a:endPara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9" name="Text 5"/>
            <p:cNvSpPr/>
            <p:nvPr/>
          </p:nvSpPr>
          <p:spPr>
            <a:xfrm>
              <a:off x="5477081" y="3917642"/>
              <a:ext cx="3498574" cy="342067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2694"/>
                </a:lnSpc>
                <a:buNone/>
              </a:pPr>
              <a:r>
                <a:rPr lang="ru-RU" sz="20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Собственный сад</a:t>
              </a:r>
              <a:endParaRPr lang="en-US" sz="2000" dirty="0"/>
            </a:p>
          </p:txBody>
        </p:sp>
        <p:sp>
          <p:nvSpPr>
            <p:cNvPr id="12" name="Text 7"/>
            <p:cNvSpPr/>
            <p:nvPr/>
          </p:nvSpPr>
          <p:spPr>
            <a:xfrm>
              <a:off x="9955461" y="3917642"/>
              <a:ext cx="3498574" cy="342067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ctr">
                <a:lnSpc>
                  <a:spcPts val="2694"/>
                </a:lnSpc>
                <a:buNone/>
              </a:pPr>
              <a:r>
                <a:rPr lang="en-US" sz="20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Zero waste</a:t>
              </a:r>
              <a:endParaRPr lang="en-US" sz="2000" dirty="0"/>
            </a:p>
          </p:txBody>
        </p:sp>
        <p:sp>
          <p:nvSpPr>
            <p:cNvPr id="14" name="Text 2">
              <a:extLst>
                <a:ext uri="{FF2B5EF4-FFF2-40B4-BE49-F238E27FC236}">
                  <a16:creationId xmlns:a16="http://schemas.microsoft.com/office/drawing/2014/main" xmlns="" id="{FE408E0E-6C86-8394-B8B7-67E0F58F8F21}"/>
                </a:ext>
              </a:extLst>
            </p:cNvPr>
            <p:cNvSpPr/>
            <p:nvPr/>
          </p:nvSpPr>
          <p:spPr>
            <a:xfrm>
              <a:off x="798467" y="462480"/>
              <a:ext cx="12805565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Гастрономическая концепция</a:t>
              </a:r>
              <a:endParaRPr lang="en-US" sz="35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42E2832-76CF-EE25-CCFB-2FFFE126232F}"/>
                </a:ext>
              </a:extLst>
            </p:cNvPr>
            <p:cNvSpPr txBox="1"/>
            <p:nvPr/>
          </p:nvSpPr>
          <p:spPr>
            <a:xfrm>
              <a:off x="113118" y="7634555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11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12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13  •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F96AF12F-78A0-2C72-D39D-CAFE9F3A1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43" y="1407501"/>
              <a:ext cx="3498572" cy="2332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E80FF9FE-1260-A506-E410-1C76C9326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9621" y="1407501"/>
              <a:ext cx="3504414" cy="233238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B3711F46-729E-708B-CDDA-D6EBDC299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7081" y="1407501"/>
              <a:ext cx="3498574" cy="2332383"/>
            </a:xfrm>
            <a:prstGeom prst="rect">
              <a:avLst/>
            </a:prstGeom>
          </p:spPr>
        </p:pic>
        <p:sp>
          <p:nvSpPr>
            <p:cNvPr id="20" name="Text 4">
              <a:extLst>
                <a:ext uri="{FF2B5EF4-FFF2-40B4-BE49-F238E27FC236}">
                  <a16:creationId xmlns:a16="http://schemas.microsoft.com/office/drawing/2014/main" xmlns="" id="{4AFD6438-0631-2E49-A823-0EAF7097229E}"/>
                </a:ext>
              </a:extLst>
            </p:cNvPr>
            <p:cNvSpPr/>
            <p:nvPr/>
          </p:nvSpPr>
          <p:spPr>
            <a:xfrm>
              <a:off x="5477082" y="4490111"/>
              <a:ext cx="3498573" cy="3144444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indent="457200" algn="just">
                <a:lnSpc>
                  <a:spcPts val="2758"/>
                </a:lnSpc>
              </a:pP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Местный климат хорошо подходит для выращивания ягод, овощей и зелени, которые ресторан может использовать для своих блюд.</a:t>
              </a:r>
            </a:p>
            <a:p>
              <a:pPr indent="457200" algn="just">
                <a:lnSpc>
                  <a:spcPts val="2758"/>
                </a:lnSpc>
              </a:pP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Такие продукты позволят ресторану делать собственные заготовки.</a:t>
              </a:r>
              <a:endPara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1" name="Text 4">
              <a:extLst>
                <a:ext uri="{FF2B5EF4-FFF2-40B4-BE49-F238E27FC236}">
                  <a16:creationId xmlns:a16="http://schemas.microsoft.com/office/drawing/2014/main" xmlns="" id="{EF539029-271C-DE53-9F9D-E962DCEB52FF}"/>
                </a:ext>
              </a:extLst>
            </p:cNvPr>
            <p:cNvSpPr/>
            <p:nvPr/>
          </p:nvSpPr>
          <p:spPr>
            <a:xfrm>
              <a:off x="9955462" y="4490111"/>
              <a:ext cx="3498573" cy="2672689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indent="457200" algn="just">
                <a:lnSpc>
                  <a:spcPts val="2758"/>
                </a:lnSpc>
              </a:pP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Концепция «ноль отходов» позволит сократить расходы, связанные с вывозом отходов.</a:t>
              </a:r>
            </a:p>
            <a:p>
              <a:pPr indent="457200" algn="just">
                <a:lnSpc>
                  <a:spcPts val="2758"/>
                </a:lnSpc>
              </a:pPr>
              <a:r>
                <a:rPr lang="ru-RU" dirty="0">
                  <a:solidFill>
                    <a:srgbClr val="15213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Часть из них можно использовать в компост для собственного сада.</a:t>
              </a:r>
            </a:p>
            <a:p>
              <a:pPr indent="457200" algn="just">
                <a:lnSpc>
                  <a:spcPts val="2758"/>
                </a:lnSpc>
              </a:pPr>
              <a:endPara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3170408-1610-B783-54EB-591F32ACEA0B}"/>
              </a:ext>
            </a:extLst>
          </p:cNvPr>
          <p:cNvGrpSpPr/>
          <p:nvPr/>
        </p:nvGrpSpPr>
        <p:grpSpPr>
          <a:xfrm>
            <a:off x="113118" y="462480"/>
            <a:ext cx="13487833" cy="7541407"/>
            <a:chOff x="113118" y="462480"/>
            <a:chExt cx="13487833" cy="7541407"/>
          </a:xfrm>
        </p:grpSpPr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Конкурентные преимущества </a:t>
              </a:r>
              <a:endParaRPr lang="en-US" sz="35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38B11D0-B12B-6FE3-1D6F-056F87241079}"/>
                </a:ext>
              </a:extLst>
            </p:cNvPr>
            <p:cNvSpPr txBox="1"/>
            <p:nvPr/>
          </p:nvSpPr>
          <p:spPr>
            <a:xfrm>
              <a:off x="113118" y="7634555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12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13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14  •</a:t>
              </a: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A321C600-E046-C227-67B2-AE07369A19ED}"/>
                </a:ext>
              </a:extLst>
            </p:cNvPr>
            <p:cNvGrpSpPr/>
            <p:nvPr/>
          </p:nvGrpSpPr>
          <p:grpSpPr>
            <a:xfrm>
              <a:off x="1093694" y="1439501"/>
              <a:ext cx="6191939" cy="2912888"/>
              <a:chOff x="1708427" y="1687351"/>
              <a:chExt cx="5381624" cy="2697823"/>
            </a:xfrm>
          </p:grpSpPr>
          <p:sp>
            <p:nvSpPr>
              <p:cNvPr id="6" name="Прямоугольник: один скругленный угол 5">
                <a:extLst>
                  <a:ext uri="{FF2B5EF4-FFF2-40B4-BE49-F238E27FC236}">
                    <a16:creationId xmlns:a16="http://schemas.microsoft.com/office/drawing/2014/main" xmlns="" id="{CF4D3DCE-0C8E-F875-F164-E0C119B7A172}"/>
                  </a:ext>
                </a:extLst>
              </p:cNvPr>
              <p:cNvSpPr/>
              <p:nvPr/>
            </p:nvSpPr>
            <p:spPr>
              <a:xfrm flipH="1">
                <a:off x="1708427" y="1687351"/>
                <a:ext cx="5372099" cy="2688298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CBD7F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Прямоугольник: один скругленный угол 9">
                <a:extLst>
                  <a:ext uri="{FF2B5EF4-FFF2-40B4-BE49-F238E27FC236}">
                    <a16:creationId xmlns:a16="http://schemas.microsoft.com/office/drawing/2014/main" xmlns="" id="{256EBFDE-53BE-C2E1-D284-6EBAFD1CF663}"/>
                  </a:ext>
                </a:extLst>
              </p:cNvPr>
              <p:cNvSpPr/>
              <p:nvPr/>
            </p:nvSpPr>
            <p:spPr>
              <a:xfrm flipH="1">
                <a:off x="6010051" y="3305174"/>
                <a:ext cx="1080000" cy="1080000"/>
              </a:xfrm>
              <a:prstGeom prst="round1Rect">
                <a:avLst/>
              </a:prstGeom>
              <a:solidFill>
                <a:srgbClr val="7A97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S</a:t>
                </a:r>
                <a:endParaRPr lang="ru-RU" sz="5000" dirty="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AC0840FC-5E01-1088-61E1-C03F1338399F}"/>
                </a:ext>
              </a:extLst>
            </p:cNvPr>
            <p:cNvGrpSpPr/>
            <p:nvPr/>
          </p:nvGrpSpPr>
          <p:grpSpPr>
            <a:xfrm flipV="1">
              <a:off x="1093695" y="4449267"/>
              <a:ext cx="6201844" cy="2893113"/>
              <a:chOff x="1708427" y="1687351"/>
              <a:chExt cx="5381624" cy="2697823"/>
            </a:xfrm>
          </p:grpSpPr>
          <p:sp>
            <p:nvSpPr>
              <p:cNvPr id="13" name="Прямоугольник: один скругленный угол 12">
                <a:extLst>
                  <a:ext uri="{FF2B5EF4-FFF2-40B4-BE49-F238E27FC236}">
                    <a16:creationId xmlns:a16="http://schemas.microsoft.com/office/drawing/2014/main" xmlns="" id="{AF49AD94-FDB0-44CA-B1F7-FADACE1BCAD5}"/>
                  </a:ext>
                </a:extLst>
              </p:cNvPr>
              <p:cNvSpPr/>
              <p:nvPr/>
            </p:nvSpPr>
            <p:spPr>
              <a:xfrm flipH="1">
                <a:off x="1708427" y="1687351"/>
                <a:ext cx="5372099" cy="2688298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CBD7F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: один скругленный угол 13">
                <a:extLst>
                  <a:ext uri="{FF2B5EF4-FFF2-40B4-BE49-F238E27FC236}">
                    <a16:creationId xmlns:a16="http://schemas.microsoft.com/office/drawing/2014/main" xmlns="" id="{0D6DC6A9-3F17-3BA6-A906-AF22BECC4FF2}"/>
                  </a:ext>
                </a:extLst>
              </p:cNvPr>
              <p:cNvSpPr/>
              <p:nvPr/>
            </p:nvSpPr>
            <p:spPr>
              <a:xfrm flipH="1">
                <a:off x="6010051" y="3305174"/>
                <a:ext cx="1080000" cy="1080000"/>
              </a:xfrm>
              <a:prstGeom prst="round1Rect">
                <a:avLst/>
              </a:prstGeom>
              <a:solidFill>
                <a:srgbClr val="7A97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O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FE6D31DD-E2FE-544A-405D-BDDF47F08F44}"/>
                </a:ext>
              </a:extLst>
            </p:cNvPr>
            <p:cNvGrpSpPr/>
            <p:nvPr/>
          </p:nvGrpSpPr>
          <p:grpSpPr>
            <a:xfrm flipH="1">
              <a:off x="7419973" y="1439500"/>
              <a:ext cx="6180978" cy="2912888"/>
              <a:chOff x="1708427" y="1687351"/>
              <a:chExt cx="5381624" cy="2697823"/>
            </a:xfrm>
          </p:grpSpPr>
          <p:sp>
            <p:nvSpPr>
              <p:cNvPr id="16" name="Прямоугольник: один скругленный угол 15">
                <a:extLst>
                  <a:ext uri="{FF2B5EF4-FFF2-40B4-BE49-F238E27FC236}">
                    <a16:creationId xmlns:a16="http://schemas.microsoft.com/office/drawing/2014/main" xmlns="" id="{9720623A-45B8-967A-B7AF-8C65C5F3960D}"/>
                  </a:ext>
                </a:extLst>
              </p:cNvPr>
              <p:cNvSpPr/>
              <p:nvPr/>
            </p:nvSpPr>
            <p:spPr>
              <a:xfrm flipH="1">
                <a:off x="1708427" y="1687351"/>
                <a:ext cx="5372099" cy="2688298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CBD7F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: один скругленный угол 16">
                <a:extLst>
                  <a:ext uri="{FF2B5EF4-FFF2-40B4-BE49-F238E27FC236}">
                    <a16:creationId xmlns:a16="http://schemas.microsoft.com/office/drawing/2014/main" xmlns="" id="{6A041672-EDFA-E420-EC20-94C5494F8677}"/>
                  </a:ext>
                </a:extLst>
              </p:cNvPr>
              <p:cNvSpPr/>
              <p:nvPr/>
            </p:nvSpPr>
            <p:spPr>
              <a:xfrm flipH="1">
                <a:off x="6010051" y="3305174"/>
                <a:ext cx="1080000" cy="1080000"/>
              </a:xfrm>
              <a:prstGeom prst="round1Rect">
                <a:avLst/>
              </a:prstGeom>
              <a:solidFill>
                <a:srgbClr val="7A97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W</a:t>
                </a:r>
                <a:endParaRPr lang="ru-RU" sz="5000" dirty="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endParaRP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03F79D68-09E2-019C-B8AF-BB224472BA0B}"/>
                </a:ext>
              </a:extLst>
            </p:cNvPr>
            <p:cNvGrpSpPr/>
            <p:nvPr/>
          </p:nvGrpSpPr>
          <p:grpSpPr>
            <a:xfrm>
              <a:off x="7410237" y="4439780"/>
              <a:ext cx="6190714" cy="2902603"/>
              <a:chOff x="7540349" y="4644560"/>
              <a:chExt cx="5381624" cy="2697823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xmlns="" id="{6E8D9A88-8C4B-421C-F2CC-AFB519DA9E50}"/>
                  </a:ext>
                </a:extLst>
              </p:cNvPr>
              <p:cNvGrpSpPr/>
              <p:nvPr/>
            </p:nvGrpSpPr>
            <p:grpSpPr>
              <a:xfrm flipH="1" flipV="1">
                <a:off x="7540349" y="4644560"/>
                <a:ext cx="5381624" cy="2697823"/>
                <a:chOff x="1708427" y="1687351"/>
                <a:chExt cx="5381624" cy="2697823"/>
              </a:xfrm>
            </p:grpSpPr>
            <p:sp>
              <p:nvSpPr>
                <p:cNvPr id="19" name="Прямоугольник: один скругленный угол 18">
                  <a:extLst>
                    <a:ext uri="{FF2B5EF4-FFF2-40B4-BE49-F238E27FC236}">
                      <a16:creationId xmlns:a16="http://schemas.microsoft.com/office/drawing/2014/main" xmlns="" id="{294F33AE-0719-0C03-F1C9-137EFFED23CE}"/>
                    </a:ext>
                  </a:extLst>
                </p:cNvPr>
                <p:cNvSpPr/>
                <p:nvPr/>
              </p:nvSpPr>
              <p:spPr>
                <a:xfrm flipH="1">
                  <a:off x="1708427" y="1687351"/>
                  <a:ext cx="5372099" cy="2688298"/>
                </a:xfrm>
                <a:prstGeom prst="round1Rect">
                  <a:avLst/>
                </a:prstGeom>
                <a:solidFill>
                  <a:schemeClr val="bg1"/>
                </a:solidFill>
                <a:ln w="38100">
                  <a:solidFill>
                    <a:srgbClr val="CBD7F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Прямоугольник: один скругленный угол 19">
                  <a:extLst>
                    <a:ext uri="{FF2B5EF4-FFF2-40B4-BE49-F238E27FC236}">
                      <a16:creationId xmlns:a16="http://schemas.microsoft.com/office/drawing/2014/main" xmlns="" id="{D3DFD869-309D-0F2C-3952-10DCBCA3ECE0}"/>
                    </a:ext>
                  </a:extLst>
                </p:cNvPr>
                <p:cNvSpPr/>
                <p:nvPr/>
              </p:nvSpPr>
              <p:spPr>
                <a:xfrm flipH="1">
                  <a:off x="6010051" y="3305174"/>
                  <a:ext cx="1080000" cy="1080000"/>
                </a:xfrm>
                <a:prstGeom prst="round1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71D598A-A093-A202-42CB-2E367169D4D8}"/>
                  </a:ext>
                </a:extLst>
              </p:cNvPr>
              <p:cNvSpPr txBox="1"/>
              <p:nvPr/>
            </p:nvSpPr>
            <p:spPr>
              <a:xfrm>
                <a:off x="7793251" y="4753673"/>
                <a:ext cx="574196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>
                    <a:solidFill>
                      <a:schemeClr val="bg1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T</a:t>
                </a:r>
                <a:endParaRPr lang="ru-RU" sz="50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endParaRPr>
              </a:p>
            </p:txBody>
          </p:sp>
        </p:grpSp>
        <p:sp>
          <p:nvSpPr>
            <p:cNvPr id="27" name="Text 3">
              <a:extLst>
                <a:ext uri="{FF2B5EF4-FFF2-40B4-BE49-F238E27FC236}">
                  <a16:creationId xmlns:a16="http://schemas.microsoft.com/office/drawing/2014/main" xmlns="" id="{B9B90804-50D7-8A8F-7EF6-F81FFEBB79B3}"/>
                </a:ext>
              </a:extLst>
            </p:cNvPr>
            <p:cNvSpPr/>
            <p:nvPr/>
          </p:nvSpPr>
          <p:spPr>
            <a:xfrm>
              <a:off x="2737931" y="1496343"/>
              <a:ext cx="3498572" cy="342067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2694"/>
                </a:lnSpc>
                <a:buNone/>
              </a:pPr>
              <a:r>
                <a:rPr lang="ru-RU" sz="20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Сильные стороны</a:t>
              </a:r>
              <a:endParaRPr lang="en-US" sz="2000" dirty="0"/>
            </a:p>
          </p:txBody>
        </p:sp>
        <p:sp>
          <p:nvSpPr>
            <p:cNvPr id="28" name="Text 3">
              <a:extLst>
                <a:ext uri="{FF2B5EF4-FFF2-40B4-BE49-F238E27FC236}">
                  <a16:creationId xmlns:a16="http://schemas.microsoft.com/office/drawing/2014/main" xmlns="" id="{1D76C100-9438-2716-4C78-D6615F82856B}"/>
                </a:ext>
              </a:extLst>
            </p:cNvPr>
            <p:cNvSpPr/>
            <p:nvPr/>
          </p:nvSpPr>
          <p:spPr>
            <a:xfrm>
              <a:off x="2737931" y="4557175"/>
              <a:ext cx="3498572" cy="342067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2694"/>
                </a:lnSpc>
                <a:buNone/>
              </a:pPr>
              <a:r>
                <a:rPr lang="ru-RU" sz="20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Возможности</a:t>
              </a:r>
              <a:endParaRPr lang="en-US" sz="2000" dirty="0"/>
            </a:p>
          </p:txBody>
        </p:sp>
        <p:sp>
          <p:nvSpPr>
            <p:cNvPr id="29" name="Text 3">
              <a:extLst>
                <a:ext uri="{FF2B5EF4-FFF2-40B4-BE49-F238E27FC236}">
                  <a16:creationId xmlns:a16="http://schemas.microsoft.com/office/drawing/2014/main" xmlns="" id="{9DA3794A-2FCC-6D3D-ECED-35FD2CAA652D}"/>
                </a:ext>
              </a:extLst>
            </p:cNvPr>
            <p:cNvSpPr/>
            <p:nvPr/>
          </p:nvSpPr>
          <p:spPr>
            <a:xfrm>
              <a:off x="8416820" y="1496343"/>
              <a:ext cx="3498572" cy="342067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2694"/>
                </a:lnSpc>
                <a:buNone/>
              </a:pPr>
              <a:r>
                <a:rPr lang="ru-RU" sz="20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Слабые стороны</a:t>
              </a:r>
              <a:endParaRPr lang="en-US" sz="2000" dirty="0"/>
            </a:p>
          </p:txBody>
        </p:sp>
        <p:sp>
          <p:nvSpPr>
            <p:cNvPr id="30" name="Text 3">
              <a:extLst>
                <a:ext uri="{FF2B5EF4-FFF2-40B4-BE49-F238E27FC236}">
                  <a16:creationId xmlns:a16="http://schemas.microsoft.com/office/drawing/2014/main" xmlns="" id="{D9FADD29-4FF4-4333-85FA-4351649834D0}"/>
                </a:ext>
              </a:extLst>
            </p:cNvPr>
            <p:cNvSpPr/>
            <p:nvPr/>
          </p:nvSpPr>
          <p:spPr>
            <a:xfrm>
              <a:off x="8416820" y="4557175"/>
              <a:ext cx="3498572" cy="342067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2694"/>
                </a:lnSpc>
                <a:buNone/>
              </a:pPr>
              <a:r>
                <a:rPr lang="ru-RU" sz="20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Угрозы</a:t>
              </a:r>
              <a:endParaRPr lang="en-US" sz="2000" dirty="0"/>
            </a:p>
          </p:txBody>
        </p:sp>
        <p:sp>
          <p:nvSpPr>
            <p:cNvPr id="31" name="Text 4">
              <a:extLst>
                <a:ext uri="{FF2B5EF4-FFF2-40B4-BE49-F238E27FC236}">
                  <a16:creationId xmlns:a16="http://schemas.microsoft.com/office/drawing/2014/main" xmlns="" id="{549EE19D-4026-6910-17EF-7336E5060497}"/>
                </a:ext>
              </a:extLst>
            </p:cNvPr>
            <p:cNvSpPr/>
            <p:nvPr/>
          </p:nvSpPr>
          <p:spPr>
            <a:xfrm>
              <a:off x="1420817" y="1975601"/>
              <a:ext cx="4815686" cy="222763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проект не имеет аналогов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возможность отдыха с детьми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большое количество дополнительных услуг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совмещение различных видов отдыха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соответствие программе развития туризма</a:t>
              </a:r>
            </a:p>
            <a:p>
              <a:pPr algn="just">
                <a:lnSpc>
                  <a:spcPts val="2758"/>
                </a:lnSpc>
              </a:pPr>
              <a:endPara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marL="285750" indent="-28575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endParaRPr lang="ru-RU" sz="16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indent="457200" algn="just">
                <a:lnSpc>
                  <a:spcPts val="2758"/>
                </a:lnSpc>
              </a:pPr>
              <a:endPara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32" name="Text 4">
              <a:extLst>
                <a:ext uri="{FF2B5EF4-FFF2-40B4-BE49-F238E27FC236}">
                  <a16:creationId xmlns:a16="http://schemas.microsoft.com/office/drawing/2014/main" xmlns="" id="{ABA24EA4-F1BD-1BAE-15B9-463FA1FD364D}"/>
                </a:ext>
              </a:extLst>
            </p:cNvPr>
            <p:cNvSpPr/>
            <p:nvPr/>
          </p:nvSpPr>
          <p:spPr>
            <a:xfrm>
              <a:off x="8721020" y="1975601"/>
              <a:ext cx="4815686" cy="222763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слабо развитая и устаревшая инфраструктура вокруг гостиничного комплекса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нехватка квалифицированного персонала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недостаточный номерной фонд для размещения больших групп туристов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endPara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algn="just">
                <a:lnSpc>
                  <a:spcPts val="2758"/>
                </a:lnSpc>
              </a:pPr>
              <a:endPara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marL="285750" indent="-28575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endParaRPr lang="ru-RU" sz="16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indent="457200" algn="just">
                <a:lnSpc>
                  <a:spcPts val="2758"/>
                </a:lnSpc>
              </a:pPr>
              <a:endPara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33" name="Text 4">
              <a:extLst>
                <a:ext uri="{FF2B5EF4-FFF2-40B4-BE49-F238E27FC236}">
                  <a16:creationId xmlns:a16="http://schemas.microsoft.com/office/drawing/2014/main" xmlns="" id="{1C743A0F-7C72-CBE5-FF66-DDEB824A23F5}"/>
                </a:ext>
              </a:extLst>
            </p:cNvPr>
            <p:cNvSpPr/>
            <p:nvPr/>
          </p:nvSpPr>
          <p:spPr>
            <a:xfrm>
              <a:off x="1420817" y="5044652"/>
              <a:ext cx="4815686" cy="222763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увеличение платежеспособного спроса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дальнейшее развитие внутреннего туризма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участие в программе детского туризма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усиление информационного присутствия гостиницы в интернет-пространстве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новые партнерские связи</a:t>
              </a:r>
            </a:p>
            <a:p>
              <a:pPr algn="just">
                <a:lnSpc>
                  <a:spcPts val="2758"/>
                </a:lnSpc>
              </a:pPr>
              <a:endPara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marL="285750" indent="-28575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endParaRPr lang="ru-RU" sz="16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indent="457200" algn="just">
                <a:lnSpc>
                  <a:spcPts val="2758"/>
                </a:lnSpc>
              </a:pPr>
              <a:endPara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34" name="Text 4">
              <a:extLst>
                <a:ext uri="{FF2B5EF4-FFF2-40B4-BE49-F238E27FC236}">
                  <a16:creationId xmlns:a16="http://schemas.microsoft.com/office/drawing/2014/main" xmlns="" id="{88F2ABB1-B33E-B7B6-258A-E8BA63ECBEE7}"/>
                </a:ext>
              </a:extLst>
            </p:cNvPr>
            <p:cNvSpPr/>
            <p:nvPr/>
          </p:nvSpPr>
          <p:spPr>
            <a:xfrm>
              <a:off x="8721020" y="5033099"/>
              <a:ext cx="4815686" cy="222763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рост текущих расходов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обострение конкуренции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изменения в законодательстве</a:t>
              </a:r>
            </a:p>
            <a:p>
              <a:pPr marL="180000" indent="-18000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природные катаклизмы</a:t>
              </a:r>
            </a:p>
            <a:p>
              <a:pPr algn="just">
                <a:lnSpc>
                  <a:spcPts val="2758"/>
                </a:lnSpc>
              </a:pPr>
              <a:endPara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algn="just">
                <a:lnSpc>
                  <a:spcPts val="2758"/>
                </a:lnSpc>
              </a:pPr>
              <a:endPara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marL="285750" indent="-285750" algn="just">
                <a:lnSpc>
                  <a:spcPts val="2758"/>
                </a:lnSpc>
                <a:buFont typeface="Arial" panose="020B0604020202020204" pitchFamily="34" charset="0"/>
                <a:buChar char="•"/>
              </a:pPr>
              <a:endParaRPr lang="ru-RU" sz="16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indent="457200" algn="just">
                <a:lnSpc>
                  <a:spcPts val="2758"/>
                </a:lnSpc>
              </a:pPr>
              <a:endPara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3664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E110174-D28D-317C-17D7-D087D3A1A07A}"/>
              </a:ext>
            </a:extLst>
          </p:cNvPr>
          <p:cNvGrpSpPr/>
          <p:nvPr/>
        </p:nvGrpSpPr>
        <p:grpSpPr>
          <a:xfrm>
            <a:off x="113118" y="462480"/>
            <a:ext cx="14256201" cy="7541407"/>
            <a:chOff x="113118" y="462480"/>
            <a:chExt cx="14256201" cy="7541407"/>
          </a:xfrm>
        </p:grpSpPr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Этапы и сроки реализации проекта</a:t>
              </a:r>
              <a:endParaRPr lang="en-US" sz="3500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834A2230-1939-0FB0-5B5F-02A81B842F2D}"/>
                </a:ext>
              </a:extLst>
            </p:cNvPr>
            <p:cNvGrpSpPr/>
            <p:nvPr/>
          </p:nvGrpSpPr>
          <p:grpSpPr>
            <a:xfrm>
              <a:off x="306936" y="1603282"/>
              <a:ext cx="14062383" cy="5800676"/>
              <a:chOff x="480942" y="1368745"/>
              <a:chExt cx="14061048" cy="6217833"/>
            </a:xfrm>
          </p:grpSpPr>
          <p:grpSp>
            <p:nvGrpSpPr>
              <p:cNvPr id="3099" name="Группа 3098">
                <a:extLst>
                  <a:ext uri="{FF2B5EF4-FFF2-40B4-BE49-F238E27FC236}">
                    <a16:creationId xmlns:a16="http://schemas.microsoft.com/office/drawing/2014/main" xmlns="" id="{7AE4E0D3-F425-E816-40F4-180DB46A688B}"/>
                  </a:ext>
                </a:extLst>
              </p:cNvPr>
              <p:cNvGrpSpPr/>
              <p:nvPr/>
            </p:nvGrpSpPr>
            <p:grpSpPr>
              <a:xfrm>
                <a:off x="480942" y="1372831"/>
                <a:ext cx="13796782" cy="830997"/>
                <a:chOff x="480942" y="1372831"/>
                <a:chExt cx="13796782" cy="830997"/>
              </a:xfrm>
            </p:grpSpPr>
            <p:sp>
              <p:nvSpPr>
                <p:cNvPr id="2" name="Прямоугольник: скругленные углы 1">
                  <a:extLst>
                    <a:ext uri="{FF2B5EF4-FFF2-40B4-BE49-F238E27FC236}">
                      <a16:creationId xmlns:a16="http://schemas.microsoft.com/office/drawing/2014/main" xmlns="" id="{360345C1-FBC7-5D68-6CBD-DD972D682880}"/>
                    </a:ext>
                  </a:extLst>
                </p:cNvPr>
                <p:cNvSpPr/>
                <p:nvPr/>
              </p:nvSpPr>
              <p:spPr>
                <a:xfrm>
                  <a:off x="4140063" y="1437702"/>
                  <a:ext cx="3328503" cy="701255"/>
                </a:xfrm>
                <a:prstGeom prst="round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ПРЕДИНВЕСТИЦИОННАЯ ФАЗА</a:t>
                  </a:r>
                </a:p>
              </p:txBody>
            </p:sp>
            <p:sp>
              <p:nvSpPr>
                <p:cNvPr id="7" name="Прямоугольник: скругленные углы 6">
                  <a:extLst>
                    <a:ext uri="{FF2B5EF4-FFF2-40B4-BE49-F238E27FC236}">
                      <a16:creationId xmlns:a16="http://schemas.microsoft.com/office/drawing/2014/main" xmlns="" id="{993EA035-6294-BB7A-B9A7-03A21E29646B}"/>
                    </a:ext>
                  </a:extLst>
                </p:cNvPr>
                <p:cNvSpPr/>
                <p:nvPr/>
              </p:nvSpPr>
              <p:spPr>
                <a:xfrm>
                  <a:off x="7551065" y="1437702"/>
                  <a:ext cx="5025975" cy="701254"/>
                </a:xfrm>
                <a:prstGeom prst="round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ИНВЕСТИЦИОННАЯ ФАЗА</a:t>
                  </a:r>
                </a:p>
              </p:txBody>
            </p:sp>
            <p:sp>
              <p:nvSpPr>
                <p:cNvPr id="8" name="Прямоугольник: скругленные углы 7">
                  <a:extLst>
                    <a:ext uri="{FF2B5EF4-FFF2-40B4-BE49-F238E27FC236}">
                      <a16:creationId xmlns:a16="http://schemas.microsoft.com/office/drawing/2014/main" xmlns="" id="{AD9E10F3-4501-9821-31A3-12D9A0AAEDFD}"/>
                    </a:ext>
                  </a:extLst>
                </p:cNvPr>
                <p:cNvSpPr/>
                <p:nvPr/>
              </p:nvSpPr>
              <p:spPr>
                <a:xfrm>
                  <a:off x="12659539" y="1437703"/>
                  <a:ext cx="1618185" cy="701253"/>
                </a:xfrm>
                <a:prstGeom prst="round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550" dirty="0"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ПОСТИНВЕСТ. ФАЗА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0944050D-6B51-32E4-61DF-52A7320D12B3}"/>
                    </a:ext>
                  </a:extLst>
                </p:cNvPr>
                <p:cNvSpPr txBox="1"/>
                <p:nvPr/>
              </p:nvSpPr>
              <p:spPr>
                <a:xfrm>
                  <a:off x="480942" y="1372831"/>
                  <a:ext cx="21872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Инвестиционный </a:t>
                  </a:r>
                </a:p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жизненный </a:t>
                  </a:r>
                </a:p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цикл проекта</a:t>
                  </a:r>
                </a:p>
              </p:txBody>
            </p:sp>
          </p:grpSp>
          <p:grpSp>
            <p:nvGrpSpPr>
              <p:cNvPr id="3100" name="Группа 3099">
                <a:extLst>
                  <a:ext uri="{FF2B5EF4-FFF2-40B4-BE49-F238E27FC236}">
                    <a16:creationId xmlns:a16="http://schemas.microsoft.com/office/drawing/2014/main" xmlns="" id="{0A6AE073-B46A-64A8-E120-C86AB310ED9B}"/>
                  </a:ext>
                </a:extLst>
              </p:cNvPr>
              <p:cNvGrpSpPr/>
              <p:nvPr/>
            </p:nvGrpSpPr>
            <p:grpSpPr>
              <a:xfrm>
                <a:off x="480942" y="2450383"/>
                <a:ext cx="13799992" cy="830997"/>
                <a:chOff x="480942" y="2450383"/>
                <a:chExt cx="13799992" cy="830997"/>
              </a:xfrm>
            </p:grpSpPr>
            <p:sp>
              <p:nvSpPr>
                <p:cNvPr id="9" name="Прямоугольник: скругленные углы 8">
                  <a:extLst>
                    <a:ext uri="{FF2B5EF4-FFF2-40B4-BE49-F238E27FC236}">
                      <a16:creationId xmlns:a16="http://schemas.microsoft.com/office/drawing/2014/main" xmlns="" id="{A28B38AF-D633-8146-3BDC-6F03341AA8E3}"/>
                    </a:ext>
                  </a:extLst>
                </p:cNvPr>
                <p:cNvSpPr/>
                <p:nvPr/>
              </p:nvSpPr>
              <p:spPr>
                <a:xfrm>
                  <a:off x="2439381" y="2550547"/>
                  <a:ext cx="3322080" cy="630669"/>
                </a:xfrm>
                <a:prstGeom prst="round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Инициирование проекта</a:t>
                  </a:r>
                </a:p>
              </p:txBody>
            </p:sp>
            <p:sp>
              <p:nvSpPr>
                <p:cNvPr id="10" name="Прямоугольник: скругленные углы 9">
                  <a:extLst>
                    <a:ext uri="{FF2B5EF4-FFF2-40B4-BE49-F238E27FC236}">
                      <a16:creationId xmlns:a16="http://schemas.microsoft.com/office/drawing/2014/main" xmlns="" id="{EF2D01A9-7CEE-0B14-6035-12754666908C}"/>
                    </a:ext>
                  </a:extLst>
                </p:cNvPr>
                <p:cNvSpPr/>
                <p:nvPr/>
              </p:nvSpPr>
              <p:spPr>
                <a:xfrm>
                  <a:off x="5841778" y="2550546"/>
                  <a:ext cx="3327472" cy="630670"/>
                </a:xfrm>
                <a:prstGeom prst="round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Планирование проекта</a:t>
                  </a:r>
                </a:p>
              </p:txBody>
            </p:sp>
            <p:sp>
              <p:nvSpPr>
                <p:cNvPr id="11" name="Прямоугольник: скругленные углы 10">
                  <a:extLst>
                    <a:ext uri="{FF2B5EF4-FFF2-40B4-BE49-F238E27FC236}">
                      <a16:creationId xmlns:a16="http://schemas.microsoft.com/office/drawing/2014/main" xmlns="" id="{E3C8487C-A0F1-57A7-C81A-09084318A86D}"/>
                    </a:ext>
                  </a:extLst>
                </p:cNvPr>
                <p:cNvSpPr/>
                <p:nvPr/>
              </p:nvSpPr>
              <p:spPr>
                <a:xfrm>
                  <a:off x="10958855" y="2550547"/>
                  <a:ext cx="3322079" cy="630669"/>
                </a:xfrm>
                <a:prstGeom prst="round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Завершение проекта</a:t>
                  </a:r>
                </a:p>
              </p:txBody>
            </p:sp>
            <p:sp>
              <p:nvSpPr>
                <p:cNvPr id="12" name="Прямоугольник: скругленные углы 11">
                  <a:extLst>
                    <a:ext uri="{FF2B5EF4-FFF2-40B4-BE49-F238E27FC236}">
                      <a16:creationId xmlns:a16="http://schemas.microsoft.com/office/drawing/2014/main" xmlns="" id="{B360F659-5B48-0F97-F4A7-71AB0FDEA8E7}"/>
                    </a:ext>
                  </a:extLst>
                </p:cNvPr>
                <p:cNvSpPr/>
                <p:nvPr/>
              </p:nvSpPr>
              <p:spPr>
                <a:xfrm>
                  <a:off x="9249567" y="2550546"/>
                  <a:ext cx="1623578" cy="630670"/>
                </a:xfrm>
                <a:prstGeom prst="roundRect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Исполнение проекта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0EBA4AAC-D22B-459D-8CE8-A31A26C1A6B0}"/>
                    </a:ext>
                  </a:extLst>
                </p:cNvPr>
                <p:cNvSpPr txBox="1"/>
                <p:nvPr/>
              </p:nvSpPr>
              <p:spPr>
                <a:xfrm>
                  <a:off x="480942" y="2450383"/>
                  <a:ext cx="16053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Процесс </a:t>
                  </a:r>
                </a:p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управления</a:t>
                  </a:r>
                </a:p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проектом</a:t>
                  </a:r>
                </a:p>
              </p:txBody>
            </p:sp>
          </p:grpSp>
          <p:grpSp>
            <p:nvGrpSpPr>
              <p:cNvPr id="3101" name="Группа 3100">
                <a:extLst>
                  <a:ext uri="{FF2B5EF4-FFF2-40B4-BE49-F238E27FC236}">
                    <a16:creationId xmlns:a16="http://schemas.microsoft.com/office/drawing/2014/main" xmlns="" id="{D5C209EE-BFCE-445D-C64E-668F99CB4C92}"/>
                  </a:ext>
                </a:extLst>
              </p:cNvPr>
              <p:cNvGrpSpPr/>
              <p:nvPr/>
            </p:nvGrpSpPr>
            <p:grpSpPr>
              <a:xfrm>
                <a:off x="480942" y="3527936"/>
                <a:ext cx="13799992" cy="1793928"/>
                <a:chOff x="480942" y="3527935"/>
                <a:chExt cx="13799992" cy="2062103"/>
              </a:xfrm>
            </p:grpSpPr>
            <p:sp>
              <p:nvSpPr>
                <p:cNvPr id="18" name="Прямоугольник: скругленные углы 17">
                  <a:extLst>
                    <a:ext uri="{FF2B5EF4-FFF2-40B4-BE49-F238E27FC236}">
                      <a16:creationId xmlns:a16="http://schemas.microsoft.com/office/drawing/2014/main" xmlns="" id="{6397AF39-8859-BCDE-82E3-060D46C4C20F}"/>
                    </a:ext>
                  </a:extLst>
                </p:cNvPr>
                <p:cNvSpPr/>
                <p:nvPr/>
              </p:nvSpPr>
              <p:spPr>
                <a:xfrm>
                  <a:off x="12662749" y="3527935"/>
                  <a:ext cx="1618185" cy="206210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 6.</a:t>
                  </a:r>
                </a:p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Анализ результата реализации проекта</a:t>
                  </a:r>
                </a:p>
              </p:txBody>
            </p:sp>
            <p:sp>
              <p:nvSpPr>
                <p:cNvPr id="21" name="Прямоугольник: скругленные углы 20">
                  <a:extLst>
                    <a:ext uri="{FF2B5EF4-FFF2-40B4-BE49-F238E27FC236}">
                      <a16:creationId xmlns:a16="http://schemas.microsoft.com/office/drawing/2014/main" xmlns="" id="{EE637187-F740-4BFF-44D5-30BC4B3EC35A}"/>
                    </a:ext>
                  </a:extLst>
                </p:cNvPr>
                <p:cNvSpPr/>
                <p:nvPr/>
              </p:nvSpPr>
              <p:spPr>
                <a:xfrm>
                  <a:off x="5847170" y="3527935"/>
                  <a:ext cx="1618185" cy="206210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 2.</a:t>
                  </a:r>
                </a:p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Детальная проработка концепции реализации проекта</a:t>
                  </a:r>
                </a:p>
              </p:txBody>
            </p:sp>
            <p:sp>
              <p:nvSpPr>
                <p:cNvPr id="22" name="Прямоугольник: скругленные углы 21">
                  <a:extLst>
                    <a:ext uri="{FF2B5EF4-FFF2-40B4-BE49-F238E27FC236}">
                      <a16:creationId xmlns:a16="http://schemas.microsoft.com/office/drawing/2014/main" xmlns="" id="{BC554DE6-BCC2-2EF3-521B-A0B778868B2A}"/>
                    </a:ext>
                  </a:extLst>
                </p:cNvPr>
                <p:cNvSpPr/>
                <p:nvPr/>
              </p:nvSpPr>
              <p:spPr>
                <a:xfrm>
                  <a:off x="7551065" y="3527935"/>
                  <a:ext cx="1618185" cy="206210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 3.</a:t>
                  </a:r>
                </a:p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Окончательная проработка проекта, подготовка к реализации</a:t>
                  </a:r>
                </a:p>
              </p:txBody>
            </p:sp>
            <p:sp>
              <p:nvSpPr>
                <p:cNvPr id="23" name="Прямоугольник: скругленные углы 22">
                  <a:extLst>
                    <a:ext uri="{FF2B5EF4-FFF2-40B4-BE49-F238E27FC236}">
                      <a16:creationId xmlns:a16="http://schemas.microsoft.com/office/drawing/2014/main" xmlns="" id="{D1B50DD7-D371-F397-E614-BC9CCBABB6BB}"/>
                    </a:ext>
                  </a:extLst>
                </p:cNvPr>
                <p:cNvSpPr/>
                <p:nvPr/>
              </p:nvSpPr>
              <p:spPr>
                <a:xfrm>
                  <a:off x="4143275" y="3527935"/>
                  <a:ext cx="1618185" cy="206210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 1.</a:t>
                  </a:r>
                </a:p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Разработка концепции (сценариев) реализации проекта</a:t>
                  </a:r>
                </a:p>
              </p:txBody>
            </p:sp>
            <p:sp>
              <p:nvSpPr>
                <p:cNvPr id="24" name="Прямоугольник: скругленные углы 23">
                  <a:extLst>
                    <a:ext uri="{FF2B5EF4-FFF2-40B4-BE49-F238E27FC236}">
                      <a16:creationId xmlns:a16="http://schemas.microsoft.com/office/drawing/2014/main" xmlns="" id="{7D7B1281-964F-08EA-28F7-A56417B33290}"/>
                    </a:ext>
                  </a:extLst>
                </p:cNvPr>
                <p:cNvSpPr/>
                <p:nvPr/>
              </p:nvSpPr>
              <p:spPr>
                <a:xfrm>
                  <a:off x="10958855" y="3527935"/>
                  <a:ext cx="1618185" cy="206210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 5.</a:t>
                  </a:r>
                </a:p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Выход на целевой уровень эксплуатации</a:t>
                  </a:r>
                </a:p>
              </p:txBody>
            </p:sp>
            <p:sp>
              <p:nvSpPr>
                <p:cNvPr id="25" name="Прямоугольник: скругленные углы 24">
                  <a:extLst>
                    <a:ext uri="{FF2B5EF4-FFF2-40B4-BE49-F238E27FC236}">
                      <a16:creationId xmlns:a16="http://schemas.microsoft.com/office/drawing/2014/main" xmlns="" id="{932F7687-D813-8857-9980-D54B07C6FE1C}"/>
                    </a:ext>
                  </a:extLst>
                </p:cNvPr>
                <p:cNvSpPr/>
                <p:nvPr/>
              </p:nvSpPr>
              <p:spPr>
                <a:xfrm>
                  <a:off x="9254960" y="3527935"/>
                  <a:ext cx="1618185" cy="206210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 4.</a:t>
                  </a:r>
                </a:p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Строительство гостиничного комплекса, запуск и тестирование</a:t>
                  </a:r>
                </a:p>
              </p:txBody>
            </p:sp>
            <p:sp>
              <p:nvSpPr>
                <p:cNvPr id="26" name="Прямоугольник: скругленные углы 25">
                  <a:extLst>
                    <a:ext uri="{FF2B5EF4-FFF2-40B4-BE49-F238E27FC236}">
                      <a16:creationId xmlns:a16="http://schemas.microsoft.com/office/drawing/2014/main" xmlns="" id="{2A5EDA7B-CBAE-892D-E887-93A733A41294}"/>
                    </a:ext>
                  </a:extLst>
                </p:cNvPr>
                <p:cNvSpPr/>
                <p:nvPr/>
              </p:nvSpPr>
              <p:spPr>
                <a:xfrm>
                  <a:off x="2439380" y="3527935"/>
                  <a:ext cx="1618185" cy="206210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 0.</a:t>
                  </a:r>
                </a:p>
                <a:p>
                  <a:pPr algn="ctr"/>
                  <a:r>
                    <a:rPr lang="ru-RU" sz="14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Выявление потребности, формирование идеи реализации проекта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xmlns="" id="{BE153AD8-7EA1-FF9F-39FF-D82450711125}"/>
                    </a:ext>
                  </a:extLst>
                </p:cNvPr>
                <p:cNvSpPr txBox="1"/>
                <p:nvPr/>
              </p:nvSpPr>
              <p:spPr>
                <a:xfrm>
                  <a:off x="480942" y="3527935"/>
                  <a:ext cx="1883849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Этапы жизненного цикла проекта для принятия инвестиционных решений</a:t>
                  </a: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CBB7DCA2-B9AB-70EE-87C9-25EC4D570794}"/>
                  </a:ext>
                </a:extLst>
              </p:cNvPr>
              <p:cNvSpPr txBox="1"/>
              <p:nvPr/>
            </p:nvSpPr>
            <p:spPr>
              <a:xfrm>
                <a:off x="513461" y="6217204"/>
                <a:ext cx="16358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Точки принятия решений</a:t>
                </a:r>
              </a:p>
            </p:txBody>
          </p:sp>
          <p:grpSp>
            <p:nvGrpSpPr>
              <p:cNvPr id="3102" name="Группа 3101">
                <a:extLst>
                  <a:ext uri="{FF2B5EF4-FFF2-40B4-BE49-F238E27FC236}">
                    <a16:creationId xmlns:a16="http://schemas.microsoft.com/office/drawing/2014/main" xmlns="" id="{24B2FC2B-88D0-B308-4A02-B988714B8F7F}"/>
                  </a:ext>
                </a:extLst>
              </p:cNvPr>
              <p:cNvGrpSpPr/>
              <p:nvPr/>
            </p:nvGrpSpPr>
            <p:grpSpPr>
              <a:xfrm>
                <a:off x="480942" y="5410354"/>
                <a:ext cx="13805386" cy="551025"/>
                <a:chOff x="480942" y="5735474"/>
                <a:chExt cx="13805386" cy="551025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A4CE1CF1-B8A3-D555-402C-52ED8B36C687}"/>
                    </a:ext>
                  </a:extLst>
                </p:cNvPr>
                <p:cNvSpPr txBox="1"/>
                <p:nvPr/>
              </p:nvSpPr>
              <p:spPr>
                <a:xfrm>
                  <a:off x="480942" y="5818339"/>
                  <a:ext cx="16009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>
                      <a:latin typeface="Roboto Light" panose="02000000000000000000" pitchFamily="2" charset="0"/>
                      <a:ea typeface="Roboto Light" panose="02000000000000000000" pitchFamily="2" charset="0"/>
                      <a:cs typeface="Roboto Light" panose="02000000000000000000" pitchFamily="2" charset="0"/>
                    </a:rPr>
                    <a:t>Сроки</a:t>
                  </a:r>
                </a:p>
              </p:txBody>
            </p:sp>
            <p:sp>
              <p:nvSpPr>
                <p:cNvPr id="59" name="Прямоугольник: скругленные углы 58">
                  <a:extLst>
                    <a:ext uri="{FF2B5EF4-FFF2-40B4-BE49-F238E27FC236}">
                      <a16:creationId xmlns:a16="http://schemas.microsoft.com/office/drawing/2014/main" xmlns="" id="{770AD3A5-1826-6299-ABF3-B474B96474E2}"/>
                    </a:ext>
                  </a:extLst>
                </p:cNvPr>
                <p:cNvSpPr/>
                <p:nvPr/>
              </p:nvSpPr>
              <p:spPr>
                <a:xfrm>
                  <a:off x="2439379" y="5735474"/>
                  <a:ext cx="1618185" cy="551025"/>
                </a:xfrm>
                <a:prstGeom prst="roundRect">
                  <a:avLst/>
                </a:prstGeom>
                <a:solidFill>
                  <a:srgbClr val="CBD7F3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4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май-июнь 2024г.</a:t>
                  </a:r>
                </a:p>
              </p:txBody>
            </p:sp>
            <p:sp>
              <p:nvSpPr>
                <p:cNvPr id="60" name="Прямоугольник: скругленные углы 59">
                  <a:extLst>
                    <a:ext uri="{FF2B5EF4-FFF2-40B4-BE49-F238E27FC236}">
                      <a16:creationId xmlns:a16="http://schemas.microsoft.com/office/drawing/2014/main" xmlns="" id="{6C060A23-59E1-82DF-895F-E3D182602A4B}"/>
                    </a:ext>
                  </a:extLst>
                </p:cNvPr>
                <p:cNvSpPr/>
                <p:nvPr/>
              </p:nvSpPr>
              <p:spPr>
                <a:xfrm>
                  <a:off x="4140063" y="5735475"/>
                  <a:ext cx="1618185" cy="551024"/>
                </a:xfrm>
                <a:prstGeom prst="roundRect">
                  <a:avLst/>
                </a:prstGeom>
                <a:solidFill>
                  <a:srgbClr val="CBD7F3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4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июль- август 2024г.</a:t>
                  </a:r>
                </a:p>
              </p:txBody>
            </p:sp>
            <p:sp>
              <p:nvSpPr>
                <p:cNvPr id="61" name="Прямоугольник: скругленные углы 60">
                  <a:extLst>
                    <a:ext uri="{FF2B5EF4-FFF2-40B4-BE49-F238E27FC236}">
                      <a16:creationId xmlns:a16="http://schemas.microsoft.com/office/drawing/2014/main" xmlns="" id="{89454BC6-33E8-14EE-CE1A-0F86186D7C08}"/>
                    </a:ext>
                  </a:extLst>
                </p:cNvPr>
                <p:cNvSpPr/>
                <p:nvPr/>
              </p:nvSpPr>
              <p:spPr>
                <a:xfrm>
                  <a:off x="5850381" y="5735475"/>
                  <a:ext cx="1618185" cy="551024"/>
                </a:xfrm>
                <a:prstGeom prst="roundRect">
                  <a:avLst/>
                </a:prstGeom>
                <a:solidFill>
                  <a:srgbClr val="CBD7F3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4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сентябрь-декабрь 2024г. </a:t>
                  </a:r>
                </a:p>
              </p:txBody>
            </p:sp>
            <p:sp>
              <p:nvSpPr>
                <p:cNvPr id="62" name="Прямоугольник: скругленные углы 61">
                  <a:extLst>
                    <a:ext uri="{FF2B5EF4-FFF2-40B4-BE49-F238E27FC236}">
                      <a16:creationId xmlns:a16="http://schemas.microsoft.com/office/drawing/2014/main" xmlns="" id="{0246E001-7219-A73E-A8BC-82E484FBFDDB}"/>
                    </a:ext>
                  </a:extLst>
                </p:cNvPr>
                <p:cNvSpPr/>
                <p:nvPr/>
              </p:nvSpPr>
              <p:spPr>
                <a:xfrm>
                  <a:off x="7551065" y="5735475"/>
                  <a:ext cx="1618185" cy="551024"/>
                </a:xfrm>
                <a:prstGeom prst="roundRect">
                  <a:avLst/>
                </a:prstGeom>
                <a:solidFill>
                  <a:srgbClr val="CBD7F3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4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январь – март 2025г.</a:t>
                  </a:r>
                </a:p>
              </p:txBody>
            </p:sp>
            <p:sp>
              <p:nvSpPr>
                <p:cNvPr id="63" name="Прямоугольник: скругленные углы 62">
                  <a:extLst>
                    <a:ext uri="{FF2B5EF4-FFF2-40B4-BE49-F238E27FC236}">
                      <a16:creationId xmlns:a16="http://schemas.microsoft.com/office/drawing/2014/main" xmlns="" id="{ACB7B8F8-1C61-8FFD-92AC-B54D456D9499}"/>
                    </a:ext>
                  </a:extLst>
                </p:cNvPr>
                <p:cNvSpPr/>
                <p:nvPr/>
              </p:nvSpPr>
              <p:spPr>
                <a:xfrm>
                  <a:off x="9249567" y="5735475"/>
                  <a:ext cx="1618185" cy="551024"/>
                </a:xfrm>
                <a:prstGeom prst="roundRect">
                  <a:avLst/>
                </a:prstGeom>
                <a:solidFill>
                  <a:srgbClr val="CBD7F3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4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апрель- ноябрь 2025г.</a:t>
                  </a:r>
                </a:p>
              </p:txBody>
            </p:sp>
            <p:sp>
              <p:nvSpPr>
                <p:cNvPr id="1024" name="Прямоугольник: скругленные углы 1023">
                  <a:extLst>
                    <a:ext uri="{FF2B5EF4-FFF2-40B4-BE49-F238E27FC236}">
                      <a16:creationId xmlns:a16="http://schemas.microsoft.com/office/drawing/2014/main" xmlns="" id="{9097369E-EF0D-3705-E19D-5B2DF824AA19}"/>
                    </a:ext>
                  </a:extLst>
                </p:cNvPr>
                <p:cNvSpPr/>
                <p:nvPr/>
              </p:nvSpPr>
              <p:spPr>
                <a:xfrm>
                  <a:off x="10958855" y="5735475"/>
                  <a:ext cx="1618185" cy="551024"/>
                </a:xfrm>
                <a:prstGeom prst="roundRect">
                  <a:avLst/>
                </a:prstGeom>
                <a:solidFill>
                  <a:srgbClr val="CBD7F3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4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декабрь 2025г. </a:t>
                  </a:r>
                </a:p>
              </p:txBody>
            </p:sp>
            <p:sp>
              <p:nvSpPr>
                <p:cNvPr id="1025" name="Прямоугольник: скругленные углы 1024">
                  <a:extLst>
                    <a:ext uri="{FF2B5EF4-FFF2-40B4-BE49-F238E27FC236}">
                      <a16:creationId xmlns:a16="http://schemas.microsoft.com/office/drawing/2014/main" xmlns="" id="{FC94618E-121E-120E-004E-CB08B323030A}"/>
                    </a:ext>
                  </a:extLst>
                </p:cNvPr>
                <p:cNvSpPr/>
                <p:nvPr/>
              </p:nvSpPr>
              <p:spPr>
                <a:xfrm>
                  <a:off x="12668143" y="5735475"/>
                  <a:ext cx="1618185" cy="551024"/>
                </a:xfrm>
                <a:prstGeom prst="roundRect">
                  <a:avLst/>
                </a:prstGeom>
                <a:solidFill>
                  <a:srgbClr val="CBD7F3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4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2026 – 2030гг.</a:t>
                  </a:r>
                </a:p>
              </p:txBody>
            </p:sp>
          </p:grpSp>
          <p:grpSp>
            <p:nvGrpSpPr>
              <p:cNvPr id="3082" name="Группа 3081">
                <a:extLst>
                  <a:ext uri="{FF2B5EF4-FFF2-40B4-BE49-F238E27FC236}">
                    <a16:creationId xmlns:a16="http://schemas.microsoft.com/office/drawing/2014/main" xmlns="" id="{E02A99C7-041E-9373-0FBB-193EA4EADB27}"/>
                  </a:ext>
                </a:extLst>
              </p:cNvPr>
              <p:cNvGrpSpPr/>
              <p:nvPr/>
            </p:nvGrpSpPr>
            <p:grpSpPr>
              <a:xfrm>
                <a:off x="3867777" y="1368745"/>
                <a:ext cx="447675" cy="4983999"/>
                <a:chOff x="3878146" y="1324623"/>
                <a:chExt cx="447675" cy="5327295"/>
              </a:xfrm>
            </p:grpSpPr>
            <p:cxnSp>
              <p:nvCxnSpPr>
                <p:cNvPr id="1029" name="Прямая соединительная линия 1028">
                  <a:extLst>
                    <a:ext uri="{FF2B5EF4-FFF2-40B4-BE49-F238E27FC236}">
                      <a16:creationId xmlns:a16="http://schemas.microsoft.com/office/drawing/2014/main" xmlns="" id="{34C4F5A9-22B9-91BC-4561-0CF6F93EEB64}"/>
                    </a:ext>
                  </a:extLst>
                </p:cNvPr>
                <p:cNvCxnSpPr/>
                <p:nvPr/>
              </p:nvCxnSpPr>
              <p:spPr>
                <a:xfrm>
                  <a:off x="4103284" y="1437702"/>
                  <a:ext cx="0" cy="4983998"/>
                </a:xfrm>
                <a:prstGeom prst="line">
                  <a:avLst/>
                </a:prstGeom>
                <a:ln w="19050">
                  <a:solidFill>
                    <a:srgbClr val="7A97E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9" name="Равнобедренный треугольник 1058">
                  <a:extLst>
                    <a:ext uri="{FF2B5EF4-FFF2-40B4-BE49-F238E27FC236}">
                      <a16:creationId xmlns:a16="http://schemas.microsoft.com/office/drawing/2014/main" xmlns="" id="{7E67AFEA-5188-93EF-68C4-CF04BEFB2265}"/>
                    </a:ext>
                  </a:extLst>
                </p:cNvPr>
                <p:cNvSpPr/>
                <p:nvPr/>
              </p:nvSpPr>
              <p:spPr>
                <a:xfrm flipV="1">
                  <a:off x="4037244" y="1324623"/>
                  <a:ext cx="132080" cy="189155"/>
                </a:xfrm>
                <a:prstGeom prst="triangle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078" name="Группа 1077">
                  <a:extLst>
                    <a:ext uri="{FF2B5EF4-FFF2-40B4-BE49-F238E27FC236}">
                      <a16:creationId xmlns:a16="http://schemas.microsoft.com/office/drawing/2014/main" xmlns="" id="{7942E4DD-D411-B815-69E4-45C25C300FB4}"/>
                    </a:ext>
                  </a:extLst>
                </p:cNvPr>
                <p:cNvGrpSpPr/>
                <p:nvPr/>
              </p:nvGrpSpPr>
              <p:grpSpPr>
                <a:xfrm>
                  <a:off x="3878146" y="6313364"/>
                  <a:ext cx="447675" cy="338554"/>
                  <a:chOff x="3609890" y="6464300"/>
                  <a:chExt cx="447675" cy="338554"/>
                </a:xfrm>
              </p:grpSpPr>
              <p:sp>
                <p:nvSpPr>
                  <p:cNvPr id="1071" name="Овал 1070">
                    <a:extLst>
                      <a:ext uri="{FF2B5EF4-FFF2-40B4-BE49-F238E27FC236}">
                        <a16:creationId xmlns:a16="http://schemas.microsoft.com/office/drawing/2014/main" xmlns="" id="{3E60B957-CF3E-2596-4209-DF8C4378BFAD}"/>
                      </a:ext>
                    </a:extLst>
                  </p:cNvPr>
                  <p:cNvSpPr/>
                  <p:nvPr/>
                </p:nvSpPr>
                <p:spPr>
                  <a:xfrm>
                    <a:off x="3671727" y="6471577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A97E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800" dirty="0">
                      <a:solidFill>
                        <a:srgbClr val="4A72D6"/>
                      </a:solidFill>
                    </a:endParaRPr>
                  </a:p>
                </p:txBody>
              </p:sp>
              <p:sp>
                <p:nvSpPr>
                  <p:cNvPr id="1077" name="TextBox 1076">
                    <a:extLst>
                      <a:ext uri="{FF2B5EF4-FFF2-40B4-BE49-F238E27FC236}">
                        <a16:creationId xmlns:a16="http://schemas.microsoft.com/office/drawing/2014/main" xmlns="" id="{9565AB3A-8776-A484-41CF-ECAAB74A8284}"/>
                      </a:ext>
                    </a:extLst>
                  </p:cNvPr>
                  <p:cNvSpPr txBox="1"/>
                  <p:nvPr/>
                </p:nvSpPr>
                <p:spPr>
                  <a:xfrm>
                    <a:off x="3609890" y="6464300"/>
                    <a:ext cx="447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ru-RU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А1</a:t>
                    </a:r>
                  </a:p>
                </p:txBody>
              </p:sp>
            </p:grpSp>
          </p:grpSp>
          <p:grpSp>
            <p:nvGrpSpPr>
              <p:cNvPr id="3083" name="Группа 3082">
                <a:extLst>
                  <a:ext uri="{FF2B5EF4-FFF2-40B4-BE49-F238E27FC236}">
                    <a16:creationId xmlns:a16="http://schemas.microsoft.com/office/drawing/2014/main" xmlns="" id="{D68569CD-736B-2F8F-D74C-54C31D910D20}"/>
                  </a:ext>
                </a:extLst>
              </p:cNvPr>
              <p:cNvGrpSpPr/>
              <p:nvPr/>
            </p:nvGrpSpPr>
            <p:grpSpPr>
              <a:xfrm>
                <a:off x="5576309" y="2450382"/>
                <a:ext cx="447675" cy="3902362"/>
                <a:chOff x="5586446" y="2355805"/>
                <a:chExt cx="447675" cy="4303436"/>
              </a:xfrm>
            </p:grpSpPr>
            <p:cxnSp>
              <p:nvCxnSpPr>
                <p:cNvPr id="1032" name="Прямая соединительная линия 1031">
                  <a:extLst>
                    <a:ext uri="{FF2B5EF4-FFF2-40B4-BE49-F238E27FC236}">
                      <a16:creationId xmlns:a16="http://schemas.microsoft.com/office/drawing/2014/main" xmlns="" id="{B872E35F-4B1A-F905-C972-67CBED15D0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97563" y="2550547"/>
                  <a:ext cx="8317" cy="3871153"/>
                </a:xfrm>
                <a:prstGeom prst="line">
                  <a:avLst/>
                </a:prstGeom>
                <a:ln w="19050">
                  <a:solidFill>
                    <a:srgbClr val="7A97E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2" name="Равнобедренный треугольник 1061">
                  <a:extLst>
                    <a:ext uri="{FF2B5EF4-FFF2-40B4-BE49-F238E27FC236}">
                      <a16:creationId xmlns:a16="http://schemas.microsoft.com/office/drawing/2014/main" xmlns="" id="{B0D4FE91-9262-18E2-9463-9DC8B4932C6E}"/>
                    </a:ext>
                  </a:extLst>
                </p:cNvPr>
                <p:cNvSpPr/>
                <p:nvPr/>
              </p:nvSpPr>
              <p:spPr>
                <a:xfrm flipV="1">
                  <a:off x="5735580" y="2355805"/>
                  <a:ext cx="132080" cy="189155"/>
                </a:xfrm>
                <a:prstGeom prst="triangle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079" name="Группа 1078">
                  <a:extLst>
                    <a:ext uri="{FF2B5EF4-FFF2-40B4-BE49-F238E27FC236}">
                      <a16:creationId xmlns:a16="http://schemas.microsoft.com/office/drawing/2014/main" xmlns="" id="{151630DD-9D9F-7375-1E21-745713C67A98}"/>
                    </a:ext>
                  </a:extLst>
                </p:cNvPr>
                <p:cNvGrpSpPr/>
                <p:nvPr/>
              </p:nvGrpSpPr>
              <p:grpSpPr>
                <a:xfrm>
                  <a:off x="5586446" y="6320687"/>
                  <a:ext cx="447675" cy="338554"/>
                  <a:chOff x="3609890" y="6464300"/>
                  <a:chExt cx="447675" cy="338554"/>
                </a:xfrm>
              </p:grpSpPr>
              <p:sp>
                <p:nvSpPr>
                  <p:cNvPr id="1080" name="Овал 1079">
                    <a:extLst>
                      <a:ext uri="{FF2B5EF4-FFF2-40B4-BE49-F238E27FC236}">
                        <a16:creationId xmlns:a16="http://schemas.microsoft.com/office/drawing/2014/main" xmlns="" id="{32EB79E5-B98D-3A29-956C-8CE757E7132E}"/>
                      </a:ext>
                    </a:extLst>
                  </p:cNvPr>
                  <p:cNvSpPr/>
                  <p:nvPr/>
                </p:nvSpPr>
                <p:spPr>
                  <a:xfrm>
                    <a:off x="3671727" y="6471577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A97E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800" dirty="0">
                      <a:solidFill>
                        <a:srgbClr val="4A72D6"/>
                      </a:solidFill>
                    </a:endParaRPr>
                  </a:p>
                </p:txBody>
              </p:sp>
              <p:sp>
                <p:nvSpPr>
                  <p:cNvPr id="1081" name="TextBox 1080">
                    <a:extLst>
                      <a:ext uri="{FF2B5EF4-FFF2-40B4-BE49-F238E27FC236}">
                        <a16:creationId xmlns:a16="http://schemas.microsoft.com/office/drawing/2014/main" xmlns="" id="{E6FC34A2-B884-8D4D-6378-FF8F0732F6CA}"/>
                      </a:ext>
                    </a:extLst>
                  </p:cNvPr>
                  <p:cNvSpPr txBox="1"/>
                  <p:nvPr/>
                </p:nvSpPr>
                <p:spPr>
                  <a:xfrm>
                    <a:off x="3609890" y="6464300"/>
                    <a:ext cx="447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ru-RU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А2</a:t>
                    </a:r>
                  </a:p>
                </p:txBody>
              </p:sp>
            </p:grpSp>
          </p:grpSp>
          <p:grpSp>
            <p:nvGrpSpPr>
              <p:cNvPr id="3096" name="Группа 3095">
                <a:extLst>
                  <a:ext uri="{FF2B5EF4-FFF2-40B4-BE49-F238E27FC236}">
                    <a16:creationId xmlns:a16="http://schemas.microsoft.com/office/drawing/2014/main" xmlns="" id="{9F357C39-8605-4C00-09EB-65FCDCB3A6ED}"/>
                  </a:ext>
                </a:extLst>
              </p:cNvPr>
              <p:cNvGrpSpPr/>
              <p:nvPr/>
            </p:nvGrpSpPr>
            <p:grpSpPr>
              <a:xfrm>
                <a:off x="7285987" y="1372831"/>
                <a:ext cx="447675" cy="4979913"/>
                <a:chOff x="7285987" y="1324623"/>
                <a:chExt cx="447675" cy="5327341"/>
              </a:xfrm>
            </p:grpSpPr>
            <p:cxnSp>
              <p:nvCxnSpPr>
                <p:cNvPr id="1030" name="Прямая соединительная линия 1029">
                  <a:extLst>
                    <a:ext uri="{FF2B5EF4-FFF2-40B4-BE49-F238E27FC236}">
                      <a16:creationId xmlns:a16="http://schemas.microsoft.com/office/drawing/2014/main" xmlns="" id="{730F1600-234F-1B4D-7162-C08BD8C09E00}"/>
                    </a:ext>
                  </a:extLst>
                </p:cNvPr>
                <p:cNvCxnSpPr/>
                <p:nvPr/>
              </p:nvCxnSpPr>
              <p:spPr>
                <a:xfrm>
                  <a:off x="7509069" y="1437703"/>
                  <a:ext cx="0" cy="4983998"/>
                </a:xfrm>
                <a:prstGeom prst="line">
                  <a:avLst/>
                </a:prstGeom>
                <a:ln w="19050">
                  <a:solidFill>
                    <a:srgbClr val="7A97E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3" name="Равнобедренный треугольник 1062">
                  <a:extLst>
                    <a:ext uri="{FF2B5EF4-FFF2-40B4-BE49-F238E27FC236}">
                      <a16:creationId xmlns:a16="http://schemas.microsoft.com/office/drawing/2014/main" xmlns="" id="{6DD89DF5-2AF4-CFB8-9FA5-86F22202A227}"/>
                    </a:ext>
                  </a:extLst>
                </p:cNvPr>
                <p:cNvSpPr/>
                <p:nvPr/>
              </p:nvSpPr>
              <p:spPr>
                <a:xfrm flipV="1">
                  <a:off x="7443029" y="1324623"/>
                  <a:ext cx="132080" cy="189155"/>
                </a:xfrm>
                <a:prstGeom prst="triangle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082" name="Группа 1081">
                  <a:extLst>
                    <a:ext uri="{FF2B5EF4-FFF2-40B4-BE49-F238E27FC236}">
                      <a16:creationId xmlns:a16="http://schemas.microsoft.com/office/drawing/2014/main" xmlns="" id="{175EF2FD-4AA1-20BB-0D8D-67DE4F00E5A8}"/>
                    </a:ext>
                  </a:extLst>
                </p:cNvPr>
                <p:cNvGrpSpPr/>
                <p:nvPr/>
              </p:nvGrpSpPr>
              <p:grpSpPr>
                <a:xfrm>
                  <a:off x="7285987" y="6313410"/>
                  <a:ext cx="447675" cy="338554"/>
                  <a:chOff x="3609890" y="6464300"/>
                  <a:chExt cx="447675" cy="338554"/>
                </a:xfrm>
              </p:grpSpPr>
              <p:sp>
                <p:nvSpPr>
                  <p:cNvPr id="1083" name="Овал 1082">
                    <a:extLst>
                      <a:ext uri="{FF2B5EF4-FFF2-40B4-BE49-F238E27FC236}">
                        <a16:creationId xmlns:a16="http://schemas.microsoft.com/office/drawing/2014/main" xmlns="" id="{FC13AEA2-3B58-4669-FC2C-49B49541D239}"/>
                      </a:ext>
                    </a:extLst>
                  </p:cNvPr>
                  <p:cNvSpPr/>
                  <p:nvPr/>
                </p:nvSpPr>
                <p:spPr>
                  <a:xfrm>
                    <a:off x="3671727" y="6471577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A97E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800" dirty="0">
                      <a:solidFill>
                        <a:srgbClr val="4A72D6"/>
                      </a:solidFill>
                    </a:endParaRPr>
                  </a:p>
                </p:txBody>
              </p:sp>
              <p:sp>
                <p:nvSpPr>
                  <p:cNvPr id="1084" name="TextBox 1083">
                    <a:extLst>
                      <a:ext uri="{FF2B5EF4-FFF2-40B4-BE49-F238E27FC236}">
                        <a16:creationId xmlns:a16="http://schemas.microsoft.com/office/drawing/2014/main" xmlns="" id="{DFC77000-369D-6A70-69A1-FD6D6010CA9E}"/>
                      </a:ext>
                    </a:extLst>
                  </p:cNvPr>
                  <p:cNvSpPr txBox="1"/>
                  <p:nvPr/>
                </p:nvSpPr>
                <p:spPr>
                  <a:xfrm>
                    <a:off x="3609890" y="6464300"/>
                    <a:ext cx="447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B</a:t>
                    </a:r>
                    <a:r>
                      <a:rPr lang="ru-RU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1</a:t>
                    </a:r>
                  </a:p>
                </p:txBody>
              </p:sp>
            </p:grpSp>
          </p:grpSp>
          <p:grpSp>
            <p:nvGrpSpPr>
              <p:cNvPr id="3097" name="Группа 3096">
                <a:extLst>
                  <a:ext uri="{FF2B5EF4-FFF2-40B4-BE49-F238E27FC236}">
                    <a16:creationId xmlns:a16="http://schemas.microsoft.com/office/drawing/2014/main" xmlns="" id="{41E939A1-8EE6-FBFF-656B-8886B3297C13}"/>
                  </a:ext>
                </a:extLst>
              </p:cNvPr>
              <p:cNvGrpSpPr/>
              <p:nvPr/>
            </p:nvGrpSpPr>
            <p:grpSpPr>
              <a:xfrm>
                <a:off x="8996559" y="2450382"/>
                <a:ext cx="447675" cy="3902361"/>
                <a:chOff x="8996559" y="2399547"/>
                <a:chExt cx="447675" cy="4271040"/>
              </a:xfrm>
            </p:grpSpPr>
            <p:cxnSp>
              <p:nvCxnSpPr>
                <p:cNvPr id="1056" name="Прямая соединительная линия 1055">
                  <a:extLst>
                    <a:ext uri="{FF2B5EF4-FFF2-40B4-BE49-F238E27FC236}">
                      <a16:creationId xmlns:a16="http://schemas.microsoft.com/office/drawing/2014/main" xmlns="" id="{132E95B7-D8F3-0C47-FFFD-A91700EE61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7199" y="2551885"/>
                  <a:ext cx="8317" cy="3871153"/>
                </a:xfrm>
                <a:prstGeom prst="line">
                  <a:avLst/>
                </a:prstGeom>
                <a:ln w="19050">
                  <a:solidFill>
                    <a:srgbClr val="7A97E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4" name="Равнобедренный треугольник 1063">
                  <a:extLst>
                    <a:ext uri="{FF2B5EF4-FFF2-40B4-BE49-F238E27FC236}">
                      <a16:creationId xmlns:a16="http://schemas.microsoft.com/office/drawing/2014/main" xmlns="" id="{375A14FC-1E02-79A8-6587-E092A7DBC150}"/>
                    </a:ext>
                  </a:extLst>
                </p:cNvPr>
                <p:cNvSpPr/>
                <p:nvPr/>
              </p:nvSpPr>
              <p:spPr>
                <a:xfrm flipV="1">
                  <a:off x="9146924" y="2399547"/>
                  <a:ext cx="132080" cy="189155"/>
                </a:xfrm>
                <a:prstGeom prst="triangle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085" name="Группа 1084">
                  <a:extLst>
                    <a:ext uri="{FF2B5EF4-FFF2-40B4-BE49-F238E27FC236}">
                      <a16:creationId xmlns:a16="http://schemas.microsoft.com/office/drawing/2014/main" xmlns="" id="{48369E79-D572-9882-F2C4-057F01EF4BF4}"/>
                    </a:ext>
                  </a:extLst>
                </p:cNvPr>
                <p:cNvGrpSpPr/>
                <p:nvPr/>
              </p:nvGrpSpPr>
              <p:grpSpPr>
                <a:xfrm>
                  <a:off x="8996559" y="6332033"/>
                  <a:ext cx="447675" cy="338554"/>
                  <a:chOff x="3609890" y="6464300"/>
                  <a:chExt cx="447675" cy="338554"/>
                </a:xfrm>
              </p:grpSpPr>
              <p:sp>
                <p:nvSpPr>
                  <p:cNvPr id="1086" name="Овал 1085">
                    <a:extLst>
                      <a:ext uri="{FF2B5EF4-FFF2-40B4-BE49-F238E27FC236}">
                        <a16:creationId xmlns:a16="http://schemas.microsoft.com/office/drawing/2014/main" xmlns="" id="{1A341323-FD80-9D86-85F6-9A6131C87263}"/>
                      </a:ext>
                    </a:extLst>
                  </p:cNvPr>
                  <p:cNvSpPr/>
                  <p:nvPr/>
                </p:nvSpPr>
                <p:spPr>
                  <a:xfrm>
                    <a:off x="3671727" y="6471577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A97E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800" dirty="0">
                      <a:solidFill>
                        <a:srgbClr val="4A72D6"/>
                      </a:solidFill>
                    </a:endParaRPr>
                  </a:p>
                </p:txBody>
              </p:sp>
              <p:sp>
                <p:nvSpPr>
                  <p:cNvPr id="1087" name="TextBox 1086">
                    <a:extLst>
                      <a:ext uri="{FF2B5EF4-FFF2-40B4-BE49-F238E27FC236}">
                        <a16:creationId xmlns:a16="http://schemas.microsoft.com/office/drawing/2014/main" xmlns="" id="{08671CB3-0E7F-0687-E583-F5E50BB2D9B1}"/>
                      </a:ext>
                    </a:extLst>
                  </p:cNvPr>
                  <p:cNvSpPr txBox="1"/>
                  <p:nvPr/>
                </p:nvSpPr>
                <p:spPr>
                  <a:xfrm>
                    <a:off x="3609890" y="6464300"/>
                    <a:ext cx="447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B2</a:t>
                    </a:r>
                    <a:endParaRPr lang="ru-RU" sz="16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endParaRPr>
                  </a:p>
                </p:txBody>
              </p:sp>
            </p:grpSp>
          </p:grpSp>
          <p:grpSp>
            <p:nvGrpSpPr>
              <p:cNvPr id="3098" name="Группа 3097">
                <a:extLst>
                  <a:ext uri="{FF2B5EF4-FFF2-40B4-BE49-F238E27FC236}">
                    <a16:creationId xmlns:a16="http://schemas.microsoft.com/office/drawing/2014/main" xmlns="" id="{411F0287-9F49-B190-3EF9-8A962F378BCD}"/>
                  </a:ext>
                </a:extLst>
              </p:cNvPr>
              <p:cNvGrpSpPr/>
              <p:nvPr/>
            </p:nvGrpSpPr>
            <p:grpSpPr>
              <a:xfrm>
                <a:off x="10687736" y="2450383"/>
                <a:ext cx="447675" cy="3902361"/>
                <a:chOff x="10687736" y="2388493"/>
                <a:chExt cx="447675" cy="4289371"/>
              </a:xfrm>
            </p:grpSpPr>
            <p:cxnSp>
              <p:nvCxnSpPr>
                <p:cNvPr id="1058" name="Прямая соединительная линия 1057">
                  <a:extLst>
                    <a:ext uri="{FF2B5EF4-FFF2-40B4-BE49-F238E27FC236}">
                      <a16:creationId xmlns:a16="http://schemas.microsoft.com/office/drawing/2014/main" xmlns="" id="{113F837F-3A6F-EC9E-1CC3-965CA0562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11574" y="2538338"/>
                  <a:ext cx="8317" cy="3871153"/>
                </a:xfrm>
                <a:prstGeom prst="line">
                  <a:avLst/>
                </a:prstGeom>
                <a:ln w="19050">
                  <a:solidFill>
                    <a:srgbClr val="7A97E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5" name="Равнобедренный треугольник 1064">
                  <a:extLst>
                    <a:ext uri="{FF2B5EF4-FFF2-40B4-BE49-F238E27FC236}">
                      <a16:creationId xmlns:a16="http://schemas.microsoft.com/office/drawing/2014/main" xmlns="" id="{59D965C1-BBC0-ABDE-9DFF-C58B1CDF2068}"/>
                    </a:ext>
                  </a:extLst>
                </p:cNvPr>
                <p:cNvSpPr/>
                <p:nvPr/>
              </p:nvSpPr>
              <p:spPr>
                <a:xfrm flipV="1">
                  <a:off x="10857980" y="2388493"/>
                  <a:ext cx="132080" cy="189155"/>
                </a:xfrm>
                <a:prstGeom prst="triangle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3072" name="Группа 3071">
                  <a:extLst>
                    <a:ext uri="{FF2B5EF4-FFF2-40B4-BE49-F238E27FC236}">
                      <a16:creationId xmlns:a16="http://schemas.microsoft.com/office/drawing/2014/main" xmlns="" id="{36136BED-C0F4-757C-5492-2BABD4F75048}"/>
                    </a:ext>
                  </a:extLst>
                </p:cNvPr>
                <p:cNvGrpSpPr/>
                <p:nvPr/>
              </p:nvGrpSpPr>
              <p:grpSpPr>
                <a:xfrm>
                  <a:off x="10687736" y="6339310"/>
                  <a:ext cx="447675" cy="338554"/>
                  <a:chOff x="3609890" y="6464300"/>
                  <a:chExt cx="447675" cy="338554"/>
                </a:xfrm>
              </p:grpSpPr>
              <p:sp>
                <p:nvSpPr>
                  <p:cNvPr id="3073" name="Овал 3072">
                    <a:extLst>
                      <a:ext uri="{FF2B5EF4-FFF2-40B4-BE49-F238E27FC236}">
                        <a16:creationId xmlns:a16="http://schemas.microsoft.com/office/drawing/2014/main" xmlns="" id="{01D597C0-67CD-E584-B87F-440B5037DEC8}"/>
                      </a:ext>
                    </a:extLst>
                  </p:cNvPr>
                  <p:cNvSpPr/>
                  <p:nvPr/>
                </p:nvSpPr>
                <p:spPr>
                  <a:xfrm>
                    <a:off x="3671727" y="6471577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A97E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800" dirty="0">
                      <a:solidFill>
                        <a:srgbClr val="4A72D6"/>
                      </a:solidFill>
                    </a:endParaRPr>
                  </a:p>
                </p:txBody>
              </p:sp>
              <p:sp>
                <p:nvSpPr>
                  <p:cNvPr id="3075" name="TextBox 3074">
                    <a:extLst>
                      <a:ext uri="{FF2B5EF4-FFF2-40B4-BE49-F238E27FC236}">
                        <a16:creationId xmlns:a16="http://schemas.microsoft.com/office/drawing/2014/main" xmlns="" id="{FC4D1F3D-94AF-876A-6C40-FC19E7C4F937}"/>
                      </a:ext>
                    </a:extLst>
                  </p:cNvPr>
                  <p:cNvSpPr txBox="1"/>
                  <p:nvPr/>
                </p:nvSpPr>
                <p:spPr>
                  <a:xfrm>
                    <a:off x="3609890" y="6464300"/>
                    <a:ext cx="447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B3</a:t>
                    </a:r>
                    <a:endParaRPr lang="ru-RU" sz="16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endParaRPr>
                  </a:p>
                </p:txBody>
              </p:sp>
            </p:grpSp>
          </p:grpSp>
          <p:grpSp>
            <p:nvGrpSpPr>
              <p:cNvPr id="3084" name="Группа 3083">
                <a:extLst>
                  <a:ext uri="{FF2B5EF4-FFF2-40B4-BE49-F238E27FC236}">
                    <a16:creationId xmlns:a16="http://schemas.microsoft.com/office/drawing/2014/main" xmlns="" id="{7DC0B7D8-5DF1-459F-9F35-0DCCD95365BC}"/>
                  </a:ext>
                </a:extLst>
              </p:cNvPr>
              <p:cNvGrpSpPr/>
              <p:nvPr/>
            </p:nvGrpSpPr>
            <p:grpSpPr>
              <a:xfrm>
                <a:off x="14094315" y="1372831"/>
                <a:ext cx="447675" cy="4979913"/>
                <a:chOff x="3876257" y="1324623"/>
                <a:chExt cx="447675" cy="5346501"/>
              </a:xfrm>
            </p:grpSpPr>
            <p:cxnSp>
              <p:nvCxnSpPr>
                <p:cNvPr id="3085" name="Прямая соединительная линия 3084">
                  <a:extLst>
                    <a:ext uri="{FF2B5EF4-FFF2-40B4-BE49-F238E27FC236}">
                      <a16:creationId xmlns:a16="http://schemas.microsoft.com/office/drawing/2014/main" xmlns="" id="{27EBFC76-E6D3-2B17-9977-E06E58D5F6B2}"/>
                    </a:ext>
                  </a:extLst>
                </p:cNvPr>
                <p:cNvCxnSpPr/>
                <p:nvPr/>
              </p:nvCxnSpPr>
              <p:spPr>
                <a:xfrm>
                  <a:off x="4103284" y="1437702"/>
                  <a:ext cx="0" cy="4983998"/>
                </a:xfrm>
                <a:prstGeom prst="line">
                  <a:avLst/>
                </a:prstGeom>
                <a:ln w="19050">
                  <a:solidFill>
                    <a:srgbClr val="7A97E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86" name="Равнобедренный треугольник 3085">
                  <a:extLst>
                    <a:ext uri="{FF2B5EF4-FFF2-40B4-BE49-F238E27FC236}">
                      <a16:creationId xmlns:a16="http://schemas.microsoft.com/office/drawing/2014/main" xmlns="" id="{4F32C4AF-B244-88FB-32EA-FA9C65ACD286}"/>
                    </a:ext>
                  </a:extLst>
                </p:cNvPr>
                <p:cNvSpPr/>
                <p:nvPr/>
              </p:nvSpPr>
              <p:spPr>
                <a:xfrm flipV="1">
                  <a:off x="4037244" y="1324623"/>
                  <a:ext cx="132080" cy="189155"/>
                </a:xfrm>
                <a:prstGeom prst="triangle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3087" name="Группа 3086">
                  <a:extLst>
                    <a:ext uri="{FF2B5EF4-FFF2-40B4-BE49-F238E27FC236}">
                      <a16:creationId xmlns:a16="http://schemas.microsoft.com/office/drawing/2014/main" xmlns="" id="{DF173D26-42CB-41A2-457D-F6F2B4B7C0B6}"/>
                    </a:ext>
                  </a:extLst>
                </p:cNvPr>
                <p:cNvGrpSpPr/>
                <p:nvPr/>
              </p:nvGrpSpPr>
              <p:grpSpPr>
                <a:xfrm>
                  <a:off x="3876257" y="6320641"/>
                  <a:ext cx="447675" cy="350483"/>
                  <a:chOff x="3608001" y="6471577"/>
                  <a:chExt cx="447675" cy="350483"/>
                </a:xfrm>
              </p:grpSpPr>
              <p:sp>
                <p:nvSpPr>
                  <p:cNvPr id="3088" name="Овал 3087">
                    <a:extLst>
                      <a:ext uri="{FF2B5EF4-FFF2-40B4-BE49-F238E27FC236}">
                        <a16:creationId xmlns:a16="http://schemas.microsoft.com/office/drawing/2014/main" xmlns="" id="{03B324AE-F944-42CB-A21B-00B26B1A6D6B}"/>
                      </a:ext>
                    </a:extLst>
                  </p:cNvPr>
                  <p:cNvSpPr/>
                  <p:nvPr/>
                </p:nvSpPr>
                <p:spPr>
                  <a:xfrm>
                    <a:off x="3671727" y="6471577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A97E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800" dirty="0">
                      <a:solidFill>
                        <a:srgbClr val="4A72D6"/>
                      </a:solidFill>
                    </a:endParaRPr>
                  </a:p>
                </p:txBody>
              </p:sp>
              <p:sp>
                <p:nvSpPr>
                  <p:cNvPr id="3089" name="TextBox 3088">
                    <a:extLst>
                      <a:ext uri="{FF2B5EF4-FFF2-40B4-BE49-F238E27FC236}">
                        <a16:creationId xmlns:a16="http://schemas.microsoft.com/office/drawing/2014/main" xmlns="" id="{B086624D-68EA-71E5-A220-A7E16A520E54}"/>
                      </a:ext>
                    </a:extLst>
                  </p:cNvPr>
                  <p:cNvSpPr txBox="1"/>
                  <p:nvPr/>
                </p:nvSpPr>
                <p:spPr>
                  <a:xfrm>
                    <a:off x="3608001" y="6483506"/>
                    <a:ext cx="447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C2</a:t>
                    </a:r>
                    <a:endParaRPr lang="ru-RU" sz="1600" dirty="0">
                      <a:solidFill>
                        <a:srgbClr val="4A72D6"/>
                      </a:solidFill>
                      <a:latin typeface="Roboto Medium" panose="02000000000000000000" pitchFamily="2" charset="0"/>
                      <a:ea typeface="Roboto Medium" panose="02000000000000000000" pitchFamily="2" charset="0"/>
                      <a:cs typeface="Roboto Medium" panose="02000000000000000000" pitchFamily="2" charset="0"/>
                    </a:endParaRPr>
                  </a:p>
                </p:txBody>
              </p:sp>
            </p:grpSp>
          </p:grpSp>
          <p:grpSp>
            <p:nvGrpSpPr>
              <p:cNvPr id="3090" name="Группа 3089">
                <a:extLst>
                  <a:ext uri="{FF2B5EF4-FFF2-40B4-BE49-F238E27FC236}">
                    <a16:creationId xmlns:a16="http://schemas.microsoft.com/office/drawing/2014/main" xmlns="" id="{109D7859-3ABF-953D-DE79-F8824C52E252}"/>
                  </a:ext>
                </a:extLst>
              </p:cNvPr>
              <p:cNvGrpSpPr/>
              <p:nvPr/>
            </p:nvGrpSpPr>
            <p:grpSpPr>
              <a:xfrm>
                <a:off x="12398010" y="1368745"/>
                <a:ext cx="447675" cy="4983999"/>
                <a:chOff x="3876257" y="1324623"/>
                <a:chExt cx="447675" cy="5346501"/>
              </a:xfrm>
            </p:grpSpPr>
            <p:cxnSp>
              <p:nvCxnSpPr>
                <p:cNvPr id="3091" name="Прямая соединительная линия 3090">
                  <a:extLst>
                    <a:ext uri="{FF2B5EF4-FFF2-40B4-BE49-F238E27FC236}">
                      <a16:creationId xmlns:a16="http://schemas.microsoft.com/office/drawing/2014/main" xmlns="" id="{1AAAB15E-236D-DBC4-B6E9-4B7DCD5F9D36}"/>
                    </a:ext>
                  </a:extLst>
                </p:cNvPr>
                <p:cNvCxnSpPr/>
                <p:nvPr/>
              </p:nvCxnSpPr>
              <p:spPr>
                <a:xfrm>
                  <a:off x="4103284" y="1437702"/>
                  <a:ext cx="0" cy="4983998"/>
                </a:xfrm>
                <a:prstGeom prst="line">
                  <a:avLst/>
                </a:prstGeom>
                <a:ln w="19050">
                  <a:solidFill>
                    <a:srgbClr val="7A97E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2" name="Равнобедренный треугольник 3091">
                  <a:extLst>
                    <a:ext uri="{FF2B5EF4-FFF2-40B4-BE49-F238E27FC236}">
                      <a16:creationId xmlns:a16="http://schemas.microsoft.com/office/drawing/2014/main" xmlns="" id="{E8FF645F-DE46-1E03-F24E-ADF16DBD8E19}"/>
                    </a:ext>
                  </a:extLst>
                </p:cNvPr>
                <p:cNvSpPr/>
                <p:nvPr/>
              </p:nvSpPr>
              <p:spPr>
                <a:xfrm flipV="1">
                  <a:off x="4037244" y="1324623"/>
                  <a:ext cx="132080" cy="189155"/>
                </a:xfrm>
                <a:prstGeom prst="triangle">
                  <a:avLst/>
                </a:prstGeom>
                <a:solidFill>
                  <a:srgbClr val="7A97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3093" name="Группа 3092">
                  <a:extLst>
                    <a:ext uri="{FF2B5EF4-FFF2-40B4-BE49-F238E27FC236}">
                      <a16:creationId xmlns:a16="http://schemas.microsoft.com/office/drawing/2014/main" xmlns="" id="{E0D79F1D-CF36-244E-1448-7D1AEE38A19E}"/>
                    </a:ext>
                  </a:extLst>
                </p:cNvPr>
                <p:cNvGrpSpPr/>
                <p:nvPr/>
              </p:nvGrpSpPr>
              <p:grpSpPr>
                <a:xfrm>
                  <a:off x="3876257" y="6320641"/>
                  <a:ext cx="447675" cy="350483"/>
                  <a:chOff x="3608001" y="6471577"/>
                  <a:chExt cx="447675" cy="350483"/>
                </a:xfrm>
              </p:grpSpPr>
              <p:sp>
                <p:nvSpPr>
                  <p:cNvPr id="3094" name="Овал 3093">
                    <a:extLst>
                      <a:ext uri="{FF2B5EF4-FFF2-40B4-BE49-F238E27FC236}">
                        <a16:creationId xmlns:a16="http://schemas.microsoft.com/office/drawing/2014/main" xmlns="" id="{B6C6CF20-89A9-2D15-CA9C-2A25F822D706}"/>
                      </a:ext>
                    </a:extLst>
                  </p:cNvPr>
                  <p:cNvSpPr/>
                  <p:nvPr/>
                </p:nvSpPr>
                <p:spPr>
                  <a:xfrm>
                    <a:off x="3671727" y="6471577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A97E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800" dirty="0">
                      <a:solidFill>
                        <a:srgbClr val="4A72D6"/>
                      </a:solidFill>
                    </a:endParaRPr>
                  </a:p>
                </p:txBody>
              </p:sp>
              <p:sp>
                <p:nvSpPr>
                  <p:cNvPr id="3095" name="TextBox 3094">
                    <a:extLst>
                      <a:ext uri="{FF2B5EF4-FFF2-40B4-BE49-F238E27FC236}">
                        <a16:creationId xmlns:a16="http://schemas.microsoft.com/office/drawing/2014/main" xmlns="" id="{1330504E-3EA7-21CE-2571-C3763055578C}"/>
                      </a:ext>
                    </a:extLst>
                  </p:cNvPr>
                  <p:cNvSpPr txBox="1"/>
                  <p:nvPr/>
                </p:nvSpPr>
                <p:spPr>
                  <a:xfrm>
                    <a:off x="3608001" y="6483506"/>
                    <a:ext cx="4476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C</a:t>
                    </a:r>
                    <a:r>
                      <a:rPr lang="ru-RU" sz="1600" dirty="0">
                        <a:solidFill>
                          <a:srgbClr val="4A72D6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rPr>
                      <a:t>1</a:t>
                    </a:r>
                  </a:p>
                </p:txBody>
              </p:sp>
            </p:grpSp>
          </p:grpSp>
          <p:sp>
            <p:nvSpPr>
              <p:cNvPr id="3103" name="TextBox 3102">
                <a:extLst>
                  <a:ext uri="{FF2B5EF4-FFF2-40B4-BE49-F238E27FC236}">
                    <a16:creationId xmlns:a16="http://schemas.microsoft.com/office/drawing/2014/main" xmlns="" id="{25718A43-3A27-3E83-B8AE-FCC508E61E4D}"/>
                  </a:ext>
                </a:extLst>
              </p:cNvPr>
              <p:cNvSpPr txBox="1"/>
              <p:nvPr/>
            </p:nvSpPr>
            <p:spPr>
              <a:xfrm>
                <a:off x="2668200" y="6386249"/>
                <a:ext cx="2918246" cy="1015663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r>
                  <a:rPr lang="ru-RU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А1</a:t>
                </a:r>
                <a:r>
                  <a:rPr lang="ru-RU" sz="12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Решение о подтверждении потребности в реализации проекта</a:t>
                </a:r>
              </a:p>
              <a:p>
                <a:endParaRPr lang="ru-RU" sz="12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r>
                  <a:rPr lang="ru-RU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А2</a:t>
                </a:r>
                <a:r>
                  <a:rPr lang="ru-RU" sz="12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Решение об одобрении концепции реализации проекта</a:t>
                </a:r>
              </a:p>
            </p:txBody>
          </p:sp>
          <p:sp>
            <p:nvSpPr>
              <p:cNvPr id="3104" name="TextBox 3103">
                <a:extLst>
                  <a:ext uri="{FF2B5EF4-FFF2-40B4-BE49-F238E27FC236}">
                    <a16:creationId xmlns:a16="http://schemas.microsoft.com/office/drawing/2014/main" xmlns="" id="{2F9BD29F-9D51-0FA8-D17A-0DDE7F2A708C}"/>
                  </a:ext>
                </a:extLst>
              </p:cNvPr>
              <p:cNvSpPr txBox="1"/>
              <p:nvPr/>
            </p:nvSpPr>
            <p:spPr>
              <a:xfrm>
                <a:off x="5940572" y="6386248"/>
                <a:ext cx="4292643" cy="1200329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r>
                  <a:rPr lang="en-US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B</a:t>
                </a:r>
                <a:r>
                  <a:rPr lang="ru-RU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1 </a:t>
                </a:r>
                <a:r>
                  <a:rPr lang="ru-RU" sz="12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Решение о переходе к инвестиционной фазе проекта</a:t>
                </a:r>
              </a:p>
              <a:p>
                <a:endParaRPr lang="ru-RU" sz="12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r>
                  <a:rPr lang="en-US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B2</a:t>
                </a:r>
                <a:r>
                  <a:rPr lang="ru-RU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</a:t>
                </a:r>
                <a:r>
                  <a:rPr lang="ru-RU" sz="12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Решение о начале строительства</a:t>
                </a:r>
              </a:p>
              <a:p>
                <a:endParaRPr lang="ru-RU" sz="12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r>
                  <a:rPr lang="en-US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B3</a:t>
                </a:r>
                <a:r>
                  <a:rPr lang="ru-RU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</a:t>
                </a:r>
                <a:r>
                  <a:rPr lang="ru-RU" sz="12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Решение по приемке результата проекта и сдаче в эксплуатацию</a:t>
                </a:r>
              </a:p>
            </p:txBody>
          </p:sp>
          <p:sp>
            <p:nvSpPr>
              <p:cNvPr id="3105" name="TextBox 3104">
                <a:extLst>
                  <a:ext uri="{FF2B5EF4-FFF2-40B4-BE49-F238E27FC236}">
                    <a16:creationId xmlns:a16="http://schemas.microsoft.com/office/drawing/2014/main" xmlns="" id="{E2A8EE60-4DE4-A564-B6AB-C223FBDFA2F9}"/>
                  </a:ext>
                </a:extLst>
              </p:cNvPr>
              <p:cNvSpPr txBox="1"/>
              <p:nvPr/>
            </p:nvSpPr>
            <p:spPr>
              <a:xfrm>
                <a:off x="10587340" y="6386249"/>
                <a:ext cx="3743903" cy="1200329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r>
                  <a:rPr lang="en-US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C</a:t>
                </a:r>
                <a:r>
                  <a:rPr lang="ru-RU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1 </a:t>
                </a:r>
                <a:r>
                  <a:rPr lang="ru-RU" sz="12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Решение о завершении инвестиционного проекта</a:t>
                </a:r>
              </a:p>
              <a:p>
                <a:endParaRPr lang="ru-RU" sz="12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r>
                  <a:rPr lang="en-US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C2</a:t>
                </a:r>
                <a:r>
                  <a:rPr lang="ru-RU" sz="1200" dirty="0">
                    <a:solidFill>
                      <a:srgbClr val="4A72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</a:t>
                </a:r>
                <a:r>
                  <a:rPr lang="ru-RU" sz="12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Решение о закрытии инвестиционного проекта и необходимости дальнейшего развития результатов</a:t>
                </a:r>
              </a:p>
            </p:txBody>
          </p:sp>
        </p:grpSp>
        <p:sp>
          <p:nvSpPr>
            <p:cNvPr id="3106" name="TextBox 3105">
              <a:extLst>
                <a:ext uri="{FF2B5EF4-FFF2-40B4-BE49-F238E27FC236}">
                  <a16:creationId xmlns:a16="http://schemas.microsoft.com/office/drawing/2014/main" xmlns="" id="{5724517B-0D62-482B-28CF-23A9E120E7F2}"/>
                </a:ext>
              </a:extLst>
            </p:cNvPr>
            <p:cNvSpPr txBox="1"/>
            <p:nvPr/>
          </p:nvSpPr>
          <p:spPr>
            <a:xfrm>
              <a:off x="113118" y="7634555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13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14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15  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3104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98468" y="462480"/>
            <a:ext cx="901733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ru-RU" sz="3500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финансово-экономические показатели</a:t>
            </a:r>
            <a:endParaRPr lang="en-US" sz="35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07FBE22E-C7DD-089C-B86F-64995A0D3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5727957"/>
              </p:ext>
            </p:extLst>
          </p:nvPr>
        </p:nvGraphicFramePr>
        <p:xfrm>
          <a:off x="798468" y="1365686"/>
          <a:ext cx="13058209" cy="50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025">
                  <a:extLst>
                    <a:ext uri="{9D8B030D-6E8A-4147-A177-3AD203B41FA5}">
                      <a16:colId xmlns:a16="http://schemas.microsoft.com/office/drawing/2014/main" xmlns="" val="1768601032"/>
                    </a:ext>
                  </a:extLst>
                </a:gridCol>
                <a:gridCol w="4599295">
                  <a:extLst>
                    <a:ext uri="{9D8B030D-6E8A-4147-A177-3AD203B41FA5}">
                      <a16:colId xmlns:a16="http://schemas.microsoft.com/office/drawing/2014/main" xmlns="" val="3178108899"/>
                    </a:ext>
                  </a:extLst>
                </a:gridCol>
                <a:gridCol w="1514902">
                  <a:extLst>
                    <a:ext uri="{9D8B030D-6E8A-4147-A177-3AD203B41FA5}">
                      <a16:colId xmlns:a16="http://schemas.microsoft.com/office/drawing/2014/main" xmlns="" val="549003112"/>
                    </a:ext>
                  </a:extLst>
                </a:gridCol>
                <a:gridCol w="6172987">
                  <a:extLst>
                    <a:ext uri="{9D8B030D-6E8A-4147-A177-3AD203B41FA5}">
                      <a16:colId xmlns:a16="http://schemas.microsoft.com/office/drawing/2014/main" xmlns="" val="1956039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№ п/п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Показатель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Значение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Примечание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7223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Стоимость проживания в номерах (в сутки)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215 000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STD -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5000руб/</a:t>
                      </a:r>
                      <a:r>
                        <a:rPr lang="ru-RU" sz="16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сут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, </a:t>
                      </a:r>
                      <a:r>
                        <a:rPr lang="en-US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SUITE – 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75</a:t>
                      </a:r>
                      <a:r>
                        <a:rPr lang="en-US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00</a:t>
                      </a:r>
                      <a:r>
                        <a:rPr lang="ru-RU" sz="16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руб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/</a:t>
                      </a:r>
                      <a:r>
                        <a:rPr lang="ru-RU" sz="16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сут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, </a:t>
                      </a:r>
                      <a:r>
                        <a:rPr lang="en-US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STUDIO –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12000руб/</a:t>
                      </a:r>
                      <a:r>
                        <a:rPr lang="ru-RU" sz="16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сут</a:t>
                      </a:r>
                      <a:endParaRPr lang="ru-RU" sz="16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1459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Кол-во рабочих дней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367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Коэффициент загрузки номерного фонда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0,8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670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Выручка, руб./год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62 780 000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стр.1*стр.2*стр.3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909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УСН (6% + 1%)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4 394 600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стр.4*7%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897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Фонд заработной платы, </a:t>
                      </a:r>
                      <a:r>
                        <a:rPr lang="ru-RU" sz="16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руб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/год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9 600 000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9664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НДФЛ (13%)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1 248 000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стр.7*13%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2917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Страховые взносы (30%)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2 880 000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стр.7*26%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5867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Налоги к уплате: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2 197 300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стр.5– стр.8 – стр.9 (но не более 50% от стр.5)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9801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Расходы на обслуживание гостиницы, </a:t>
                      </a:r>
                      <a:r>
                        <a:rPr lang="ru-RU" sz="16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руб</a:t>
                      </a: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/год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3774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Ожидаемая чистая прибыль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38 982 700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стр.4 – стр. 6 – стр.9 – стр.10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608880"/>
                  </a:ext>
                </a:extLst>
              </a:tr>
              <a:tr h="2132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Инвестиционные затраты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3875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Срок окупаемости проекта, лет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стр.12/стр.11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6502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Рентабельность вложений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стр.11/стр.12 *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8491979"/>
                  </a:ext>
                </a:extLst>
              </a:tr>
            </a:tbl>
          </a:graphicData>
        </a:graphic>
      </p:graphicFrame>
      <p:sp>
        <p:nvSpPr>
          <p:cNvPr id="12" name="Text 9">
            <a:extLst>
              <a:ext uri="{FF2B5EF4-FFF2-40B4-BE49-F238E27FC236}">
                <a16:creationId xmlns:a16="http://schemas.microsoft.com/office/drawing/2014/main" xmlns="" id="{4473C940-3BDA-7E4C-9098-599506CD2FB1}"/>
              </a:ext>
            </a:extLst>
          </p:cNvPr>
          <p:cNvSpPr/>
          <p:nvPr/>
        </p:nvSpPr>
        <p:spPr>
          <a:xfrm>
            <a:off x="773723" y="6564492"/>
            <a:ext cx="13058208" cy="9360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450000" algn="just">
              <a:lnSpc>
                <a:spcPct val="120000"/>
              </a:lnSpc>
              <a:buNone/>
            </a:pPr>
            <a:r>
              <a:rPr lang="ru-RU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Гостиница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требует значительных первоначальных инвестиций, оцениваемых в </a:t>
            </a:r>
            <a:r>
              <a:rPr lang="ru-RU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200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миллионов</a:t>
            </a:r>
            <a:r>
              <a:rPr lang="ru-RU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рублей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Однако, благодаря уникальным предложениям, ожидается доходность на </a:t>
            </a:r>
            <a:r>
              <a:rPr lang="en-US" sz="1400" dirty="0" err="1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уровне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1</a:t>
            </a:r>
            <a:r>
              <a:rPr lang="ru-RU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9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% годовых и срок окупаемости проекта в </a:t>
            </a:r>
            <a:r>
              <a:rPr lang="ru-RU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8 лет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Разработанная финансовая модель </a:t>
            </a:r>
            <a:r>
              <a:rPr lang="en-US" sz="1400" dirty="0" err="1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учитывает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расходы</a:t>
            </a:r>
            <a:r>
              <a:rPr lang="en-US" sz="1400" dirty="0">
                <a:solidFill>
                  <a:srgbClr val="152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от строительства до операционных затрат, и демонстрирует высокую рентабельность и инвестиционную привлекательность проекта.</a:t>
            </a:r>
            <a:endPara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058801-77CD-1DBD-02C3-B00B3BD5C678}"/>
              </a:ext>
            </a:extLst>
          </p:cNvPr>
          <p:cNvSpPr txBox="1"/>
          <p:nvPr/>
        </p:nvSpPr>
        <p:spPr>
          <a:xfrm>
            <a:off x="113120" y="7634555"/>
            <a:ext cx="15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AABDE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•  14  </a:t>
            </a:r>
            <a:r>
              <a:rPr lang="ru-RU" dirty="0">
                <a:solidFill>
                  <a:srgbClr val="476FD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15</a:t>
            </a:r>
            <a:r>
              <a:rPr lang="ru-RU" dirty="0">
                <a:solidFill>
                  <a:srgbClr val="AABDE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16  •</a:t>
            </a:r>
          </a:p>
        </p:txBody>
      </p:sp>
    </p:spTree>
    <p:extLst>
      <p:ext uri="{BB962C8B-B14F-4D97-AF65-F5344CB8AC3E}">
        <p14:creationId xmlns:p14="http://schemas.microsoft.com/office/powerpoint/2010/main" xmlns="" val="292467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98468" y="462480"/>
            <a:ext cx="901733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ru-RU" sz="3500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Риски проекта</a:t>
            </a:r>
            <a:endParaRPr lang="en-US" sz="3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CDDCC-0C20-D009-F6A5-6D7CC8E7065E}"/>
              </a:ext>
            </a:extLst>
          </p:cNvPr>
          <p:cNvSpPr txBox="1"/>
          <p:nvPr/>
        </p:nvSpPr>
        <p:spPr>
          <a:xfrm>
            <a:off x="186858" y="7634555"/>
            <a:ext cx="144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>
                <a:solidFill>
                  <a:srgbClr val="AABDE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•  15  </a:t>
            </a:r>
            <a:r>
              <a:rPr lang="ru-RU">
                <a:solidFill>
                  <a:srgbClr val="476FD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16</a:t>
            </a:r>
            <a:r>
              <a:rPr lang="ru-RU">
                <a:solidFill>
                  <a:srgbClr val="AABDE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    </a:t>
            </a:r>
            <a:r>
              <a:rPr lang="ru-RU" dirty="0">
                <a:solidFill>
                  <a:srgbClr val="AABDE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•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DDBFDBA-C008-F0B7-C872-60625C51B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2266866"/>
              </p:ext>
            </p:extLst>
          </p:nvPr>
        </p:nvGraphicFramePr>
        <p:xfrm>
          <a:off x="798468" y="1365686"/>
          <a:ext cx="13058209" cy="582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025">
                  <a:extLst>
                    <a:ext uri="{9D8B030D-6E8A-4147-A177-3AD203B41FA5}">
                      <a16:colId xmlns:a16="http://schemas.microsoft.com/office/drawing/2014/main" xmlns="" val="1768601032"/>
                    </a:ext>
                  </a:extLst>
                </a:gridCol>
                <a:gridCol w="3179928">
                  <a:extLst>
                    <a:ext uri="{9D8B030D-6E8A-4147-A177-3AD203B41FA5}">
                      <a16:colId xmlns:a16="http://schemas.microsoft.com/office/drawing/2014/main" xmlns="" val="3178108899"/>
                    </a:ext>
                  </a:extLst>
                </a:gridCol>
                <a:gridCol w="3439236">
                  <a:extLst>
                    <a:ext uri="{9D8B030D-6E8A-4147-A177-3AD203B41FA5}">
                      <a16:colId xmlns:a16="http://schemas.microsoft.com/office/drawing/2014/main" xmlns="" val="549003112"/>
                    </a:ext>
                  </a:extLst>
                </a:gridCol>
                <a:gridCol w="5668020">
                  <a:extLst>
                    <a:ext uri="{9D8B030D-6E8A-4147-A177-3AD203B41FA5}">
                      <a16:colId xmlns:a16="http://schemas.microsoft.com/office/drawing/2014/main" xmlns="" val="1956039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№ 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Наименование риска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Ожидаемые последствия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Способы  предотвращения</a:t>
                      </a:r>
                    </a:p>
                  </a:txBody>
                  <a:tcPr>
                    <a:solidFill>
                      <a:srgbClr val="7A9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7223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Проектные риски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Обрушение конструкций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Заключение договора с заводом-изготовителем, экспертиза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1459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Перебои в поставке материалов и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Затягивание запланированных сроков проектных действий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Назначение сотрудников заказчика и подрядчика для своевременного информирования о смещении сроков и оперативной выработке решения ситуации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367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Рост цен на материалы и оборудование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Нехватка финансирования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Заключение договора с подрядчиками и поставщиками с фиксацией цен на все время реализации проекта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670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Несоответствие по качеству поставляемых материалов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Снижение качества строительства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Входной контроль качества материалов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909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Недостаточность финансового обеспечения для реализации проекта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Недостижение плановых показателей, возникновение долговых обязательств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Привлечение частных инвестиций, кредитных организаций, государства, разделения проекта на этапы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897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Банкротство подрядчика, несанкционированный расход средств подрядчиком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Срыв сроков строительства, увеличение затрат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Осуществление финансового мониторинга подрядчиков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9664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Утрата (хищение) имущества/материалов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Затягивание запланированных сроков проектных действий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Охрана имущества, противопожарные мероприятия, имущественное страхование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2917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Природные опасности (наводнения)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Порча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Дренажные устройства, гидроизоляция, страхование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5867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Огневые опасности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Порча имущества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Разработка мер безопасности, страхование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9801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8014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8CB560AD-C8F4-8A87-4750-669EE24690DB}"/>
              </a:ext>
            </a:extLst>
          </p:cNvPr>
          <p:cNvGrpSpPr/>
          <p:nvPr/>
        </p:nvGrpSpPr>
        <p:grpSpPr>
          <a:xfrm>
            <a:off x="234852" y="0"/>
            <a:ext cx="14395547" cy="8229600"/>
            <a:chOff x="234852" y="0"/>
            <a:chExt cx="14395547" cy="8229600"/>
          </a:xfrm>
        </p:grpSpPr>
        <p:pic>
          <p:nvPicPr>
            <p:cNvPr id="37" name="Рисунок 36" descr="Вопросительный знак со сплошной заливкой">
              <a:extLst>
                <a:ext uri="{FF2B5EF4-FFF2-40B4-BE49-F238E27FC236}">
                  <a16:creationId xmlns:a16="http://schemas.microsoft.com/office/drawing/2014/main" xmlns="" id="{925770E8-A701-7CB4-C689-098FA966A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191" t="7757" r="21381" b="7757"/>
            <a:stretch/>
          </p:blipFill>
          <p:spPr>
            <a:xfrm>
              <a:off x="8939092" y="0"/>
              <a:ext cx="5691307" cy="8229600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C8288F45-7891-2EB7-17BB-57B65BF9177A}"/>
                </a:ext>
              </a:extLst>
            </p:cNvPr>
            <p:cNvGrpSpPr/>
            <p:nvPr/>
          </p:nvGrpSpPr>
          <p:grpSpPr>
            <a:xfrm>
              <a:off x="234852" y="462480"/>
              <a:ext cx="12301706" cy="7541407"/>
              <a:chOff x="234852" y="462480"/>
              <a:chExt cx="12301706" cy="7541407"/>
            </a:xfrm>
          </p:grpSpPr>
          <p:sp>
            <p:nvSpPr>
              <p:cNvPr id="4" name="Text 2"/>
              <p:cNvSpPr/>
              <p:nvPr/>
            </p:nvSpPr>
            <p:spPr>
              <a:xfrm>
                <a:off x="798468" y="462480"/>
                <a:ext cx="5691307" cy="694373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marL="0" indent="0">
                  <a:lnSpc>
                    <a:spcPts val="5468"/>
                  </a:lnSpc>
                  <a:buNone/>
                </a:pPr>
                <a:r>
                  <a:rPr lang="ru-RU" sz="3500" dirty="0">
                    <a:solidFill>
                      <a:srgbClr val="476FD6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Проблема, которую решает проект</a:t>
                </a:r>
                <a:endParaRPr lang="en-US" sz="35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EFB00A9-B12B-38E6-2860-C575E80B7221}"/>
                  </a:ext>
                </a:extLst>
              </p:cNvPr>
              <p:cNvSpPr txBox="1"/>
              <p:nvPr/>
            </p:nvSpPr>
            <p:spPr>
              <a:xfrm>
                <a:off x="1362084" y="1441049"/>
                <a:ext cx="11081707" cy="3370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0000" algn="just">
                  <a:lnSpc>
                    <a:spcPct val="150000"/>
                  </a:lnSpc>
                </a:pPr>
                <a:r>
                  <a:rPr lang="ru-R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Государственной программой Красноярского края «Развития туризма» задан вектор развития  туристской индустрии на период 2025-2030гг: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организация туристско-рекреационных зон и объектов туристской инфраструктуры на территории края;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увеличение количества проектов по развитию туристской инфраструктуры;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увеличение количества туристов, воспользовавшихся туристскими продуктами в области краеведения и социального туризма и экскурсионными услугами;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увеличение количества креативных пространств на территории края.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431431F-A87D-DFE3-92B8-9E841AE8568F}"/>
                  </a:ext>
                </a:extLst>
              </p:cNvPr>
              <p:cNvSpPr txBox="1"/>
              <p:nvPr/>
            </p:nvSpPr>
            <p:spPr>
              <a:xfrm>
                <a:off x="234852" y="7634555"/>
                <a:ext cx="1127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AABDEC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•     </a:t>
                </a:r>
                <a:r>
                  <a:rPr lang="ru-RU" dirty="0">
                    <a:solidFill>
                      <a:srgbClr val="476FD6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2</a:t>
                </a:r>
                <a:r>
                  <a:rPr lang="ru-RU" dirty="0">
                    <a:solidFill>
                      <a:srgbClr val="AABDEC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 3  •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520E557A-8389-F4F1-ACCA-CD88C2AD25DD}"/>
                  </a:ext>
                </a:extLst>
              </p:cNvPr>
              <p:cNvSpPr txBox="1"/>
              <p:nvPr/>
            </p:nvSpPr>
            <p:spPr>
              <a:xfrm>
                <a:off x="1362086" y="5095398"/>
                <a:ext cx="111744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0000">
                  <a:lnSpc>
                    <a:spcPct val="150000"/>
                  </a:lnSpc>
                </a:pPr>
                <a:r>
                  <a:rPr lang="ru-R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Предлагаемый проект направлен на достижение поставленных целей развития туристского потенциала Красноярского края. Проект имеет мультипликативный эффект, объединяя исторический, культурный и природный потенциал  места расположения и инновации в гостиничном бизнесе.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31618967-E75F-2033-0EB1-3F3317913F60}"/>
              </a:ext>
            </a:extLst>
          </p:cNvPr>
          <p:cNvGrpSpPr/>
          <p:nvPr/>
        </p:nvGrpSpPr>
        <p:grpSpPr>
          <a:xfrm>
            <a:off x="197982" y="0"/>
            <a:ext cx="14432418" cy="8229600"/>
            <a:chOff x="197982" y="0"/>
            <a:chExt cx="14432418" cy="82296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B3B3744-39A8-85A7-7725-3D01230CFE82}"/>
                </a:ext>
              </a:extLst>
            </p:cNvPr>
            <p:cNvSpPr/>
            <p:nvPr/>
          </p:nvSpPr>
          <p:spPr>
            <a:xfrm>
              <a:off x="1804729" y="2313966"/>
              <a:ext cx="1641917" cy="421316"/>
            </a:xfrm>
            <a:prstGeom prst="rect">
              <a:avLst/>
            </a:prstGeom>
            <a:solidFill>
              <a:srgbClr val="CBD7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83AE3469-D5EC-4A40-1B63-0516E6F2E971}"/>
                </a:ext>
              </a:extLst>
            </p:cNvPr>
            <p:cNvSpPr/>
            <p:nvPr/>
          </p:nvSpPr>
          <p:spPr>
            <a:xfrm>
              <a:off x="7745896" y="4518139"/>
              <a:ext cx="881269" cy="421316"/>
            </a:xfrm>
            <a:prstGeom prst="rect">
              <a:avLst/>
            </a:prstGeom>
            <a:solidFill>
              <a:srgbClr val="CBD7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 2"/>
            <p:cNvSpPr/>
            <p:nvPr/>
          </p:nvSpPr>
          <p:spPr>
            <a:xfrm>
              <a:off x="798468" y="462480"/>
              <a:ext cx="9259932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Основная идея, цели и задачи проекта</a:t>
              </a:r>
              <a:endParaRPr lang="en-US" sz="35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1A8E9F7-D24D-7769-33B4-C972E7E8F644}"/>
                </a:ext>
              </a:extLst>
            </p:cNvPr>
            <p:cNvSpPr txBox="1"/>
            <p:nvPr/>
          </p:nvSpPr>
          <p:spPr>
            <a:xfrm>
              <a:off x="197982" y="7634555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2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3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4  •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33E4B9CE-5CF0-B7D7-2FDE-53C7237364A2}"/>
                </a:ext>
              </a:extLst>
            </p:cNvPr>
            <p:cNvSpPr/>
            <p:nvPr/>
          </p:nvSpPr>
          <p:spPr>
            <a:xfrm>
              <a:off x="1791478" y="1441049"/>
              <a:ext cx="2929812" cy="421316"/>
            </a:xfrm>
            <a:prstGeom prst="rect">
              <a:avLst/>
            </a:prstGeom>
            <a:solidFill>
              <a:srgbClr val="CBD7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EFB00A9-B12B-38E6-2860-C575E80B7221}"/>
                </a:ext>
              </a:extLst>
            </p:cNvPr>
            <p:cNvSpPr txBox="1"/>
            <p:nvPr/>
          </p:nvSpPr>
          <p:spPr>
            <a:xfrm>
              <a:off x="1398952" y="1441049"/>
              <a:ext cx="10772766" cy="73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Основная идея проекта – создание концепции круглогодичного гостиничного комплекса, сочетающего в себе корпус гостиницы на 30 номеров и гостиницы типа «флотель» на 5 номеров.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D4D68FE-808C-CDED-3336-912177E5DA64}"/>
                </a:ext>
              </a:extLst>
            </p:cNvPr>
            <p:cNvSpPr txBox="1"/>
            <p:nvPr/>
          </p:nvSpPr>
          <p:spPr>
            <a:xfrm>
              <a:off x="1362083" y="2300714"/>
              <a:ext cx="10772767" cy="206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Цели проекта: 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использование инноваций в  проекте;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оценка возможности строительства гостиничного комплекса с учетом государственных программ развития и поддержки;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оценка финансово-экономических и административных ресурсов при реализации проекта;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определение рисков проекта.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1B30318-1B7A-EBCF-722A-7A9742B45DD4}"/>
                </a:ext>
              </a:extLst>
            </p:cNvPr>
            <p:cNvSpPr txBox="1"/>
            <p:nvPr/>
          </p:nvSpPr>
          <p:spPr>
            <a:xfrm>
              <a:off x="1362083" y="4491635"/>
              <a:ext cx="10772767" cy="305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Для достижения указанных целей необходимо решить задачи</a:t>
              </a:r>
              <a:r>
                <a:rPr lang="ru-RU" b="1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:</a:t>
              </a:r>
              <a:endParaRPr lang="ru-RU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изучение необходимости строительства гостиничного комплекса;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выбор инновационных решений для гостиниц;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подбор спектра услуг с учетом культурно-исторических, туристских и природных ресурсов;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изучение условий субсидирования строительства гостиницы;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определение  этапов реализации проекта;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расчет предварительной сметы доходов и расходов;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определение штата персонала гостиницы;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изучение возможных рисков проекта и способы их предотвращения.</a:t>
              </a:r>
            </a:p>
          </p:txBody>
        </p:sp>
        <p:pic>
          <p:nvPicPr>
            <p:cNvPr id="20" name="Рисунок 19" descr="Восклицательный знак со сплошной заливкой">
              <a:extLst>
                <a:ext uri="{FF2B5EF4-FFF2-40B4-BE49-F238E27FC236}">
                  <a16:creationId xmlns:a16="http://schemas.microsoft.com/office/drawing/2014/main" xmlns="" id="{6007C1C7-68C0-71C2-761F-E349AFFFB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1711" r="32688"/>
            <a:stretch/>
          </p:blipFill>
          <p:spPr>
            <a:xfrm>
              <a:off x="11700588" y="0"/>
              <a:ext cx="2929812" cy="822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8173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827391D-3170-F54D-ABF1-A4666338B967}"/>
              </a:ext>
            </a:extLst>
          </p:cNvPr>
          <p:cNvGrpSpPr/>
          <p:nvPr/>
        </p:nvGrpSpPr>
        <p:grpSpPr>
          <a:xfrm>
            <a:off x="197982" y="-1"/>
            <a:ext cx="14421971" cy="8229601"/>
            <a:chOff x="197982" y="-1"/>
            <a:chExt cx="14421971" cy="822960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EFB00A9-B12B-38E6-2860-C575E80B7221}"/>
                </a:ext>
              </a:extLst>
            </p:cNvPr>
            <p:cNvSpPr txBox="1"/>
            <p:nvPr/>
          </p:nvSpPr>
          <p:spPr>
            <a:xfrm>
              <a:off x="1362084" y="1441049"/>
              <a:ext cx="8111700" cy="206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 Красноярском крае существует высокая потребность в комфортных условиях для отдыха на природе, у водоемов. Жители региона отмечают дефицит средств размещения с семейной инфраструктурой. Одновременно с этим существуют сдерживающие факторы развития подобных проектов – неудовлетворительное состояние транспортной сети, причалов, пристаней, берегоукрепления.</a:t>
              </a:r>
            </a:p>
          </p:txBody>
        </p:sp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Актуальность проекта</a:t>
              </a:r>
              <a:endParaRPr lang="en-US" sz="35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1A8E9F7-D24D-7769-33B4-C972E7E8F644}"/>
                </a:ext>
              </a:extLst>
            </p:cNvPr>
            <p:cNvSpPr txBox="1"/>
            <p:nvPr/>
          </p:nvSpPr>
          <p:spPr>
            <a:xfrm>
              <a:off x="197982" y="7634555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3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4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5  •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9F5B3B8-CDC1-06F4-A97E-ACF562E19C1B}"/>
                </a:ext>
              </a:extLst>
            </p:cNvPr>
            <p:cNvSpPr txBox="1"/>
            <p:nvPr/>
          </p:nvSpPr>
          <p:spPr>
            <a:xfrm>
              <a:off x="1362083" y="5116173"/>
              <a:ext cx="8111700" cy="172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Один из актуальных современных мировых трендов в гостиничном бизнесе – предоставление не просто ночлега для туриста, а создание целой экосистемы, в которой турист выбирает вид досуга под свое настроение, состояние и интересы. Эта тенденция также учтена при создании проекта.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390E698C-8D31-B3D7-D40B-60E6812FF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5224" y="-1"/>
              <a:ext cx="4614729" cy="822960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32DE61A-A2F3-0F3E-4C91-E4C2C60EEB34}"/>
                </a:ext>
              </a:extLst>
            </p:cNvPr>
            <p:cNvSpPr txBox="1"/>
            <p:nvPr/>
          </p:nvSpPr>
          <p:spPr>
            <a:xfrm>
              <a:off x="1362084" y="3611010"/>
              <a:ext cx="8111700" cy="139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Актуальность проекта заключается в удовлетворении спроса на комфортабельные средства размещения, а также в выявлении возможности организации совместной работы государства и бизнеса по наращиванию темпов модернизации туристской инфраструктуры края.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6920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2FDB64DC-F6EC-B322-4668-87076C5D1AF6}"/>
              </a:ext>
            </a:extLst>
          </p:cNvPr>
          <p:cNvGrpSpPr/>
          <p:nvPr/>
        </p:nvGrpSpPr>
        <p:grpSpPr>
          <a:xfrm>
            <a:off x="197982" y="0"/>
            <a:ext cx="14432418" cy="8229600"/>
            <a:chOff x="197982" y="0"/>
            <a:chExt cx="14432418" cy="82296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EFB00A9-B12B-38E6-2860-C575E80B7221}"/>
                </a:ext>
              </a:extLst>
            </p:cNvPr>
            <p:cNvSpPr txBox="1"/>
            <p:nvPr/>
          </p:nvSpPr>
          <p:spPr>
            <a:xfrm>
              <a:off x="1362085" y="1441049"/>
              <a:ext cx="6972819" cy="206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сегодняшний день в Красноярском крае нет гостиниц типа «флотель», представленной в данном проекте. </a:t>
              </a:r>
            </a:p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Учитывая разнообразие дополнительных услуг, проект может привлечь дополнительных инвесторов в областях животноводства, фермерства.  Таким образом, проект окажет  эффект комплексного развития территории.</a:t>
              </a:r>
            </a:p>
          </p:txBody>
        </p:sp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Новизна проекта</a:t>
              </a:r>
              <a:endParaRPr lang="en-US" sz="35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1A8E9F7-D24D-7769-33B4-C972E7E8F644}"/>
                </a:ext>
              </a:extLst>
            </p:cNvPr>
            <p:cNvSpPr txBox="1"/>
            <p:nvPr/>
          </p:nvSpPr>
          <p:spPr>
            <a:xfrm>
              <a:off x="197982" y="7634555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4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5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6  •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DB81D20-28EB-449D-D5B9-CAA28B18C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046"/>
            <a:stretch/>
          </p:blipFill>
          <p:spPr>
            <a:xfrm>
              <a:off x="8873297" y="0"/>
              <a:ext cx="5757103" cy="8229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64B6D7D-5642-EF23-EF9A-762D4E462E40}"/>
                </a:ext>
              </a:extLst>
            </p:cNvPr>
            <p:cNvSpPr txBox="1"/>
            <p:nvPr/>
          </p:nvSpPr>
          <p:spPr>
            <a:xfrm>
              <a:off x="1362085" y="4161828"/>
              <a:ext cx="6972819" cy="272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 проекте используются инновационные решения: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виртуальный голосовой помощник для заказа еды и услуг отеля без участия персонала гостиницы;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гибкое ценообразование с помощью искусственного интеллекта;</a:t>
              </a:r>
            </a:p>
            <a:p>
              <a:pPr marL="285750" indent="4500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«умные» системы отопления и кондиционирования с датчиками присутствия для поддержания нужной температуры и освещенности в номерах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5850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51BDD62A-1463-5F5C-E510-2A5557BFC70E}"/>
              </a:ext>
            </a:extLst>
          </p:cNvPr>
          <p:cNvGrpSpPr/>
          <p:nvPr/>
        </p:nvGrpSpPr>
        <p:grpSpPr>
          <a:xfrm>
            <a:off x="197982" y="462480"/>
            <a:ext cx="14838197" cy="7541407"/>
            <a:chOff x="197982" y="462480"/>
            <a:chExt cx="14838197" cy="7541407"/>
          </a:xfrm>
        </p:grpSpPr>
        <p:pic>
          <p:nvPicPr>
            <p:cNvPr id="6" name="Рисунок 5" descr="Исследование со сплошной заливкой">
              <a:extLst>
                <a:ext uri="{FF2B5EF4-FFF2-40B4-BE49-F238E27FC236}">
                  <a16:creationId xmlns:a16="http://schemas.microsoft.com/office/drawing/2014/main" xmlns="" id="{02089FCF-0DA1-DA5B-1431-C65E578B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963432" y="578426"/>
              <a:ext cx="7072747" cy="70727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EFB00A9-B12B-38E6-2860-C575E80B7221}"/>
                </a:ext>
              </a:extLst>
            </p:cNvPr>
            <p:cNvSpPr txBox="1"/>
            <p:nvPr/>
          </p:nvSpPr>
          <p:spPr>
            <a:xfrm>
              <a:off x="1362084" y="1441049"/>
              <a:ext cx="11081707" cy="73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Проект может стать площадкой для разработки алгоритма проектирования, позиционирования и повышения качества гостиничных услуг.</a:t>
              </a:r>
            </a:p>
          </p:txBody>
        </p:sp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Научный потенциал проекта</a:t>
              </a:r>
              <a:endParaRPr lang="en-US" sz="35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1A8E9F7-D24D-7769-33B4-C972E7E8F644}"/>
                </a:ext>
              </a:extLst>
            </p:cNvPr>
            <p:cNvSpPr txBox="1"/>
            <p:nvPr/>
          </p:nvSpPr>
          <p:spPr>
            <a:xfrm>
              <a:off x="197982" y="7634555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5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6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7  •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62077BD-FD01-0F8D-C556-EB36A080D570}"/>
                </a:ext>
              </a:extLst>
            </p:cNvPr>
            <p:cNvSpPr txBox="1"/>
            <p:nvPr/>
          </p:nvSpPr>
          <p:spPr>
            <a:xfrm>
              <a:off x="1398953" y="2655534"/>
              <a:ext cx="11081707" cy="139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базе гостиничного комплекса могут проводиться исследования различных факторов управления в гостиничном бизнесе, таких как: структура системы обслуживания клиентов, методов и мотивации различных категорий сотрудников, внедрение инновационных решений в работу гостиницы.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EA0C9BE-7863-9BF1-F39D-35259E186D8B}"/>
                </a:ext>
              </a:extLst>
            </p:cNvPr>
            <p:cNvSpPr txBox="1"/>
            <p:nvPr/>
          </p:nvSpPr>
          <p:spPr>
            <a:xfrm>
              <a:off x="1362084" y="4534816"/>
              <a:ext cx="11081707" cy="106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Сфера услуг традиционно является социально значимой экономической деятельностью и выступает объектом изучения ряда наук (экономики, маркетинга, менеджмента, социологии, права, психологии, экологии и других).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79913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EFCAA7E-1AF3-E8A4-845C-522287A04CAE}"/>
              </a:ext>
            </a:extLst>
          </p:cNvPr>
          <p:cNvGrpSpPr/>
          <p:nvPr/>
        </p:nvGrpSpPr>
        <p:grpSpPr>
          <a:xfrm>
            <a:off x="197982" y="462480"/>
            <a:ext cx="13899021" cy="7541407"/>
            <a:chOff x="197982" y="462480"/>
            <a:chExt cx="13899021" cy="7541407"/>
          </a:xfrm>
        </p:grpSpPr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Расположение и инфраструктура</a:t>
              </a:r>
              <a:endParaRPr lang="en-US" sz="35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A8B50F-8A0C-8D98-DE27-8886EE9552CD}"/>
                </a:ext>
              </a:extLst>
            </p:cNvPr>
            <p:cNvSpPr txBox="1"/>
            <p:nvPr/>
          </p:nvSpPr>
          <p:spPr>
            <a:xfrm>
              <a:off x="1362084" y="1441049"/>
              <a:ext cx="8103419" cy="305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Месторасположение – живописный берег Красноярского водохранилища с песчаной кромкой, с северо-восточной стороны горы Тепсей.  В о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кружении сибирской природы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гости смогут насладиться 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спокойствием и тишиной, а также открыть для себя многочисленные возможности для активного отдыха и исследования окрестностей.</a:t>
              </a:r>
            </a:p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 настоящее время местность используется для «дикого» отдыха. </a:t>
              </a:r>
            </a:p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Реализация проекта предполагает очистку береговой линии от мусора, щадящее отношение к ландшафту и сохранение доступа к воде для желающих отдохнуть с палаткой. </a:t>
              </a:r>
            </a:p>
          </p:txBody>
        </p:sp>
        <p:sp>
          <p:nvSpPr>
            <p:cNvPr id="10" name="Text 3">
              <a:extLst>
                <a:ext uri="{FF2B5EF4-FFF2-40B4-BE49-F238E27FC236}">
                  <a16:creationId xmlns:a16="http://schemas.microsoft.com/office/drawing/2014/main" xmlns="" id="{509688F0-10F9-062D-2F16-B4238E6E0095}"/>
                </a:ext>
              </a:extLst>
            </p:cNvPr>
            <p:cNvSpPr/>
            <p:nvPr/>
          </p:nvSpPr>
          <p:spPr>
            <a:xfrm>
              <a:off x="1308356" y="3336047"/>
              <a:ext cx="8103420" cy="1180295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450000" algn="just">
                <a:lnSpc>
                  <a:spcPct val="120000"/>
                </a:lnSpc>
                <a:buNone/>
              </a:pPr>
              <a:endPara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1" name="Text 4">
              <a:extLst>
                <a:ext uri="{FF2B5EF4-FFF2-40B4-BE49-F238E27FC236}">
                  <a16:creationId xmlns:a16="http://schemas.microsoft.com/office/drawing/2014/main" xmlns="" id="{3C3F2495-3692-F70B-7B2B-93E6B7883BC3}"/>
                </a:ext>
              </a:extLst>
            </p:cNvPr>
            <p:cNvSpPr/>
            <p:nvPr/>
          </p:nvSpPr>
          <p:spPr>
            <a:xfrm>
              <a:off x="1308356" y="4516342"/>
              <a:ext cx="8076556" cy="1850727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450000" algn="just">
                <a:lnSpc>
                  <a:spcPct val="120000"/>
                </a:lnSpc>
                <a:buNone/>
              </a:pP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территории 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гостиничного комплекса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планируется 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причал для прогулочных катеров, прокат лодок и водных мотоциклов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. Для развития сети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пешеходных и велосипедных дорожек для изучения окрестных пейзажей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планируется привлечь администрацию района.</a:t>
              </a:r>
              <a:endPara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2" name="Text 4">
              <a:extLst>
                <a:ext uri="{FF2B5EF4-FFF2-40B4-BE49-F238E27FC236}">
                  <a16:creationId xmlns:a16="http://schemas.microsoft.com/office/drawing/2014/main" xmlns="" id="{02AE7F02-57DA-E1BB-8A1D-BAD7AC932877}"/>
                </a:ext>
              </a:extLst>
            </p:cNvPr>
            <p:cNvSpPr/>
            <p:nvPr/>
          </p:nvSpPr>
          <p:spPr>
            <a:xfrm>
              <a:off x="1308356" y="5990578"/>
              <a:ext cx="8076556" cy="1409915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450000" algn="just">
                <a:lnSpc>
                  <a:spcPct val="120000"/>
                </a:lnSpc>
                <a:buNone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берегу Тубинского залива, расположенного с другой стороны горы Тепсей, можно встретить древние петроглифы. Соседство с такой достопримечательностью дает возможность дополнительно реализовывать экскурсионные туры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.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ECE9116-17CE-5B72-5B04-5D1F1FEA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2800" y="4623847"/>
              <a:ext cx="4394203" cy="2929468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DD2C764-BE1A-02F3-7239-840F3405F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02800" y="1441049"/>
              <a:ext cx="4394202" cy="29294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6564B18-08AE-22AF-CEEF-BF55BE419C5B}"/>
                </a:ext>
              </a:extLst>
            </p:cNvPr>
            <p:cNvSpPr txBox="1"/>
            <p:nvPr/>
          </p:nvSpPr>
          <p:spPr>
            <a:xfrm>
              <a:off x="197982" y="7634555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6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7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8  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97372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7D40E00-B1CA-428C-5698-18E4A6835C63}"/>
              </a:ext>
            </a:extLst>
          </p:cNvPr>
          <p:cNvGrpSpPr/>
          <p:nvPr/>
        </p:nvGrpSpPr>
        <p:grpSpPr>
          <a:xfrm>
            <a:off x="197982" y="462480"/>
            <a:ext cx="13070334" cy="7541407"/>
            <a:chOff x="197982" y="462480"/>
            <a:chExt cx="13070334" cy="7541407"/>
          </a:xfrm>
        </p:grpSpPr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Целевая аудитория</a:t>
              </a:r>
              <a:endParaRPr lang="en-US" sz="3500" dirty="0"/>
            </a:p>
          </p:txBody>
        </p:sp>
        <p:sp>
          <p:nvSpPr>
            <p:cNvPr id="6" name="Text 4">
              <a:extLst>
                <a:ext uri="{FF2B5EF4-FFF2-40B4-BE49-F238E27FC236}">
                  <a16:creationId xmlns:a16="http://schemas.microsoft.com/office/drawing/2014/main" xmlns="" id="{CB2297C2-F19D-A6AF-796B-E81DFFCD467B}"/>
                </a:ext>
              </a:extLst>
            </p:cNvPr>
            <p:cNvSpPr/>
            <p:nvPr/>
          </p:nvSpPr>
          <p:spPr>
            <a:xfrm>
              <a:off x="1362084" y="2789382"/>
              <a:ext cx="11832498" cy="1141284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450000" algn="just">
                <a:lnSpc>
                  <a:spcPct val="120000"/>
                </a:lnSpc>
                <a:buNone/>
              </a:pP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Привлекательными факторами для целевой аудитории </a:t>
              </a:r>
              <a:r>
                <a:rPr lang="en-US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станут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 номера с панорамным </a:t>
              </a:r>
              <a:r>
                <a:rPr lang="en-US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видом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</a:t>
              </a:r>
              <a:r>
                <a:rPr lang="en-US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водные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и наземные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развлечения,  </a:t>
              </a:r>
              <a:r>
                <a:rPr lang="en-US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экскурсионная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программа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спортивные мероприятия</a:t>
              </a:r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и высокий уровень сервиса в стильной, но в то же время органичной природному окружению обстановке.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832238A-E071-1E92-5973-E66FC3E78937}"/>
                </a:ext>
              </a:extLst>
            </p:cNvPr>
            <p:cNvSpPr txBox="1"/>
            <p:nvPr/>
          </p:nvSpPr>
          <p:spPr>
            <a:xfrm>
              <a:off x="1362084" y="1441049"/>
              <a:ext cx="11906232" cy="106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450000" algn="just">
                <a:lnSpc>
                  <a:spcPct val="120000"/>
                </a:lnSpc>
                <a:buNone/>
              </a:pP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Основными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клиентами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ru-RU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гостиничного комплекса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станут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семьи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с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детьми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активные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путешественники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и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любители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активного отдыха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природе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.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Они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ценят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комфорт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инновационные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решения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и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впечатления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которые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предоставит</a:t>
              </a:r>
              <a:r>
                <a:rPr lang="en-US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ru-RU" sz="18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гостиничный комплекс.</a:t>
              </a:r>
              <a:endPara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8F04A92-9AE7-B1CB-A886-2F611F8C7494}"/>
                </a:ext>
              </a:extLst>
            </p:cNvPr>
            <p:cNvSpPr txBox="1"/>
            <p:nvPr/>
          </p:nvSpPr>
          <p:spPr>
            <a:xfrm>
              <a:off x="197982" y="7634555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7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8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9  •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B9E9C0AA-DAE0-ED37-8968-2C1629233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1538" y="5422732"/>
              <a:ext cx="2037052" cy="2037052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716837E1-B1DB-397D-0AB5-D8A48DA0A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7662" y="5424374"/>
              <a:ext cx="3050654" cy="2033769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748B8AE3-7CC1-BB89-0E0D-92286D68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811" y="5424374"/>
              <a:ext cx="3050654" cy="203376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214DEFB3-D9F7-E43B-1051-AB9DBE89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2084" y="5424374"/>
              <a:ext cx="3050654" cy="2033769"/>
            </a:xfrm>
            <a:prstGeom prst="rect">
              <a:avLst/>
            </a:prstGeom>
          </p:spPr>
        </p:pic>
        <p:sp>
          <p:nvSpPr>
            <p:cNvPr id="24" name="Text 4">
              <a:extLst>
                <a:ext uri="{FF2B5EF4-FFF2-40B4-BE49-F238E27FC236}">
                  <a16:creationId xmlns:a16="http://schemas.microsoft.com/office/drawing/2014/main" xmlns="" id="{CA5044B7-0D0F-02E7-AA87-5381B4003D76}"/>
                </a:ext>
              </a:extLst>
            </p:cNvPr>
            <p:cNvSpPr/>
            <p:nvPr/>
          </p:nvSpPr>
          <p:spPr>
            <a:xfrm>
              <a:off x="1362084" y="4220959"/>
              <a:ext cx="11832498" cy="1141284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450000" algn="just">
                <a:lnSpc>
                  <a:spcPct val="120000"/>
                </a:lnSpc>
                <a:buNone/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Из-за отдаленности расположения от крупных городов, в гостиничном комплексе отсутствует конференц-зал и не предусмотрена организация деловых мероприятий.</a:t>
              </a:r>
              <a:endPara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1894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BD8AD88-F051-CFB1-344A-4FAAD283B8A7}"/>
              </a:ext>
            </a:extLst>
          </p:cNvPr>
          <p:cNvGrpSpPr/>
          <p:nvPr/>
        </p:nvGrpSpPr>
        <p:grpSpPr>
          <a:xfrm>
            <a:off x="132259" y="462480"/>
            <a:ext cx="14170017" cy="7541407"/>
            <a:chOff x="132259" y="462480"/>
            <a:chExt cx="14170017" cy="7541407"/>
          </a:xfrm>
        </p:grpSpPr>
        <p:sp>
          <p:nvSpPr>
            <p:cNvPr id="4" name="Text 2"/>
            <p:cNvSpPr/>
            <p:nvPr/>
          </p:nvSpPr>
          <p:spPr>
            <a:xfrm>
              <a:off x="798468" y="462480"/>
              <a:ext cx="9017336" cy="69437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5468"/>
                </a:lnSpc>
                <a:buNone/>
              </a:pPr>
              <a:r>
                <a:rPr lang="ru-RU" sz="3500" dirty="0">
                  <a:solidFill>
                    <a:srgbClr val="476FD6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Концепция проекта</a:t>
              </a:r>
              <a:endParaRPr lang="en-US" sz="3500" dirty="0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741897DF-22A0-27A8-50C4-2980D8B7F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887" b="99557" l="532" r="99823">
                          <a14:foregroundMark x1="18050" y1="43411" x2="20035" y2="43681"/>
                          <a14:foregroundMark x1="18972" y1="36585" x2="45567" y2="35920"/>
                          <a14:foregroundMark x1="46898" y1="36042" x2="52837" y2="36585"/>
                          <a14:foregroundMark x1="52043" y1="32816" x2="56630" y2="30067"/>
                          <a14:foregroundMark x1="50933" y1="33481" x2="52043" y2="32816"/>
                          <a14:foregroundMark x1="50192" y1="33925" x2="50933" y2="33481"/>
                          <a14:foregroundMark x1="49823" y1="34146" x2="50192" y2="33925"/>
                          <a14:foregroundMark x1="59595" y1="30794" x2="63298" y2="35920"/>
                          <a14:foregroundMark x1="51241" y1="31707" x2="50887" y2="31486"/>
                          <a14:foregroundMark x1="49900" y1="32816" x2="49724" y2="31639"/>
                          <a14:foregroundMark x1="50000" y1="33481" x2="49900" y2="32816"/>
                          <a14:foregroundMark x1="49120" y1="33925" x2="49113" y2="34146"/>
                          <a14:foregroundMark x1="49135" y1="33481" x2="49120" y2="33925"/>
                          <a14:foregroundMark x1="49157" y1="32816" x2="49135" y2="33481"/>
                          <a14:foregroundMark x1="49190" y1="31838" x2="49157" y2="32816"/>
                          <a14:foregroundMark x1="49113" y1="34146" x2="48759" y2="34368"/>
                          <a14:foregroundMark x1="64626" y1="32399" x2="67021" y2="34146"/>
                          <a14:foregroundMark x1="63859" y1="31840" x2="64610" y2="32388"/>
                          <a14:foregroundMark x1="67021" y1="34146" x2="67730" y2="35255"/>
                          <a14:foregroundMark x1="67730" y1="35255" x2="78014" y2="37251"/>
                          <a14:foregroundMark x1="78014" y1="37251" x2="87057" y2="36585"/>
                          <a14:foregroundMark x1="87057" y1="36585" x2="87411" y2="36585"/>
                          <a14:foregroundMark x1="73404" y1="36142" x2="81915" y2="37029"/>
                          <a14:foregroundMark x1="81915" y1="37029" x2="76950" y2="36585"/>
                          <a14:foregroundMark x1="84220" y1="36142" x2="74113" y2="35920"/>
                          <a14:foregroundMark x1="88475" y1="47228" x2="96631" y2="51441"/>
                          <a14:foregroundMark x1="96631" y1="51441" x2="96631" y2="59645"/>
                          <a14:foregroundMark x1="85461" y1="42572" x2="89362" y2="48780"/>
                          <a14:foregroundMark x1="95922" y1="58980" x2="96809" y2="82040"/>
                          <a14:foregroundMark x1="96809" y1="82040" x2="99823" y2="85366"/>
                          <a14:foregroundMark x1="70922" y1="34146" x2="73227" y2="19956"/>
                          <a14:foregroundMark x1="81831" y1="1071" x2="81915" y2="887"/>
                          <a14:foregroundMark x1="73227" y1="19956" x2="75395" y2="15198"/>
                          <a14:foregroundMark x1="9523" y1="59872" x2="13652" y2="60754"/>
                          <a14:foregroundMark x1="9645" y1="72979" x2="12411" y2="73171"/>
                          <a14:foregroundMark x1="9767" y1="85185" x2="10993" y2="84922"/>
                          <a14:foregroundMark x1="8144" y1="85533" x2="9720" y2="85195"/>
                          <a14:foregroundMark x1="6420" y1="88149" x2="16489" y2="92461"/>
                          <a14:foregroundMark x1="16489" y1="92461" x2="48050" y2="88470"/>
                          <a14:foregroundMark x1="48050" y1="88470" x2="50355" y2="89357"/>
                          <a14:foregroundMark x1="4988" y1="67783" x2="4724" y2="67288"/>
                          <a14:foregroundMark x1="2128" y1="92683" x2="88652" y2="68071"/>
                          <a14:foregroundMark x1="88652" y1="68071" x2="98582" y2="73392"/>
                          <a14:foregroundMark x1="98582" y1="73392" x2="99645" y2="74945"/>
                          <a14:foregroundMark x1="1241" y1="95122" x2="29255" y2="88470"/>
                          <a14:foregroundMark x1="29255" y1="88470" x2="54965" y2="87805"/>
                          <a14:foregroundMark x1="54965" y1="87805" x2="84220" y2="95122"/>
                          <a14:foregroundMark x1="84220" y1="95122" x2="99468" y2="93792"/>
                          <a14:foregroundMark x1="0" y1="94900" x2="7624" y2="98448"/>
                          <a14:foregroundMark x1="7624" y1="98448" x2="8511" y2="99557"/>
                          <a14:foregroundMark x1="71631" y1="33481" x2="85106" y2="8204"/>
                          <a14:foregroundMark x1="85106" y1="8204" x2="93794" y2="1552"/>
                          <a14:foregroundMark x1="93794" y1="1552" x2="94504" y2="1774"/>
                          <a14:foregroundMark x1="74645" y1="33703" x2="96809" y2="8204"/>
                          <a14:foregroundMark x1="96809" y1="8204" x2="99468" y2="1996"/>
                          <a14:foregroundMark x1="83333" y1="26608" x2="96277" y2="31042"/>
                          <a14:foregroundMark x1="66223" y1="1330" x2="66356" y2="1109"/>
                          <a14:foregroundMark x1="65957" y1="1774" x2="66223" y2="1330"/>
                          <a14:foregroundMark x1="65822" y1="1999" x2="65957" y2="1774"/>
                          <a14:foregroundMark x1="12491" y1="47332" x2="17730" y2="47228"/>
                          <a14:foregroundMark x1="7275" y1="47436" x2="11969" y2="47343"/>
                          <a14:foregroundMark x1="6560" y1="59645" x2="9929" y2="60310"/>
                          <a14:foregroundMark x1="12411" y1="46563" x2="12411" y2="46563"/>
                          <a14:foregroundMark x1="7801" y1="46785" x2="7801" y2="46785"/>
                          <a14:foregroundMark x1="7447" y1="46785" x2="7447" y2="46785"/>
                          <a14:foregroundMark x1="6738" y1="47007" x2="6738" y2="47007"/>
                          <a14:foregroundMark x1="6206" y1="47007" x2="6206" y2="47007"/>
                          <a14:foregroundMark x1="7447" y1="46563" x2="7447" y2="46563"/>
                          <a14:foregroundMark x1="6915" y1="46785" x2="7979" y2="46785"/>
                          <a14:foregroundMark x1="9929" y1="59645" x2="6560" y2="59202"/>
                          <a14:foregroundMark x1="8865" y1="72727" x2="8865" y2="72727"/>
                          <a14:foregroundMark x1="8511" y1="72506" x2="8511" y2="72506"/>
                          <a14:foregroundMark x1="8156" y1="72506" x2="8156" y2="72506"/>
                          <a14:foregroundMark x1="7447" y1="72506" x2="7447" y2="72506"/>
                          <a14:foregroundMark x1="3723" y1="86253" x2="3723" y2="86253"/>
                          <a14:foregroundMark x1="10816" y1="74945" x2="10816" y2="74945"/>
                          <a14:foregroundMark x1="10638" y1="75610" x2="10638" y2="75610"/>
                          <a14:foregroundMark x1="10638" y1="76940" x2="10638" y2="76940"/>
                          <a14:foregroundMark x1="10638" y1="77827" x2="10638" y2="77827"/>
                          <a14:foregroundMark x1="10638" y1="78492" x2="10638" y2="78492"/>
                          <a14:foregroundMark x1="10461" y1="77605" x2="10461" y2="77605"/>
                          <a14:foregroundMark x1="10461" y1="78271" x2="10461" y2="78271"/>
                          <a14:foregroundMark x1="10638" y1="77162" x2="10638" y2="77162"/>
                          <a14:foregroundMark x1="10461" y1="77384" x2="10461" y2="77384"/>
                          <a14:foregroundMark x1="10284" y1="77605" x2="10284" y2="77605"/>
                          <a14:foregroundMark x1="10461" y1="77827" x2="10461" y2="77827"/>
                          <a14:foregroundMark x1="10461" y1="78714" x2="10461" y2="78271"/>
                          <a14:foregroundMark x1="10461" y1="77827" x2="10461" y2="77827"/>
                          <a14:foregroundMark x1="10461" y1="77605" x2="10461" y2="77605"/>
                          <a14:foregroundMark x1="10461" y1="77605" x2="10461" y2="77605"/>
                          <a14:foregroundMark x1="52305" y1="97339" x2="57447" y2="96896"/>
                          <a14:foregroundMark x1="10461" y1="77605" x2="10461" y2="77605"/>
                          <a14:foregroundMark x1="10461" y1="78936" x2="10638" y2="77162"/>
                          <a14:foregroundMark x1="10461" y1="77605" x2="10461" y2="77605"/>
                          <a14:foregroundMark x1="10461" y1="77384" x2="10461" y2="77384"/>
                          <a14:foregroundMark x1="10461" y1="77827" x2="10461" y2="77827"/>
                          <a14:foregroundMark x1="10461" y1="77384" x2="10461" y2="77384"/>
                          <a14:foregroundMark x1="10461" y1="77827" x2="10461" y2="77827"/>
                          <a14:foregroundMark x1="10461" y1="78714" x2="10461" y2="78714"/>
                          <a14:foregroundMark x1="10284" y1="77605" x2="10284" y2="77605"/>
                          <a14:foregroundMark x1="10638" y1="78271" x2="10993" y2="78936"/>
                          <a14:foregroundMark x1="10816" y1="76718" x2="10816" y2="76718"/>
                          <a14:foregroundMark x1="10638" y1="77605" x2="10638" y2="77605"/>
                          <a14:foregroundMark x1="10461" y1="75166" x2="10284" y2="81818"/>
                          <a14:foregroundMark x1="50709" y1="30155" x2="50709" y2="30155"/>
                          <a14:foregroundMark x1="50532" y1="29490" x2="50532" y2="29490"/>
                          <a14:foregroundMark x1="50709" y1="27938" x2="50709" y2="27938"/>
                          <a14:foregroundMark x1="50532" y1="27051" x2="50532" y2="27051"/>
                          <a14:foregroundMark x1="50532" y1="26386" x2="50532" y2="26386"/>
                          <a14:foregroundMark x1="50000" y1="25942" x2="50000" y2="25942"/>
                          <a14:foregroundMark x1="50887" y1="25721" x2="50887" y2="25721"/>
                          <a14:foregroundMark x1="50709" y1="24834" x2="50709" y2="24834"/>
                          <a14:foregroundMark x1="51064" y1="25499" x2="51064" y2="25499"/>
                          <a14:foregroundMark x1="51064" y1="24834" x2="51064" y2="24834"/>
                          <a14:foregroundMark x1="50887" y1="25055" x2="50887" y2="25055"/>
                          <a14:foregroundMark x1="50887" y1="25721" x2="50532" y2="24834"/>
                          <a14:foregroundMark x1="51241" y1="25499" x2="51241" y2="25499"/>
                          <a14:foregroundMark x1="51241" y1="25055" x2="51241" y2="25055"/>
                          <a14:foregroundMark x1="51064" y1="25055" x2="51064" y2="25055"/>
                          <a14:foregroundMark x1="51950" y1="25942" x2="51950" y2="25942"/>
                          <a14:foregroundMark x1="53191" y1="29047" x2="53191" y2="29047"/>
                          <a14:foregroundMark x1="53191" y1="27716" x2="53191" y2="27716"/>
                          <a14:foregroundMark x1="54255" y1="28381" x2="54255" y2="28381"/>
                          <a14:foregroundMark x1="54078" y1="27494" x2="54078" y2="27494"/>
                          <a14:foregroundMark x1="54787" y1="29047" x2="54787" y2="29047"/>
                          <a14:foregroundMark x1="53014" y1="26608" x2="53014" y2="26608"/>
                          <a14:foregroundMark x1="52128" y1="25721" x2="52128" y2="25721"/>
                          <a14:foregroundMark x1="50887" y1="25277" x2="50887" y2="25277"/>
                          <a14:foregroundMark x1="51596" y1="25499" x2="51596" y2="25499"/>
                          <a14:foregroundMark x1="51596" y1="25277" x2="51596" y2="25277"/>
                          <a14:foregroundMark x1="51596" y1="25277" x2="51596" y2="25277"/>
                          <a14:foregroundMark x1="51418" y1="25499" x2="51418" y2="25499"/>
                          <a14:foregroundMark x1="50887" y1="25055" x2="50887" y2="25055"/>
                          <a14:foregroundMark x1="58156" y1="29268" x2="58156" y2="29268"/>
                          <a14:foregroundMark x1="57447" y1="28381" x2="57447" y2="28381"/>
                          <a14:foregroundMark x1="61879" y1="31042" x2="61879" y2="31042"/>
                          <a14:foregroundMark x1="61879" y1="30155" x2="61879" y2="30155"/>
                          <a14:foregroundMark x1="62411" y1="31042" x2="62411" y2="31042"/>
                          <a14:foregroundMark x1="54610" y1="27494" x2="54610" y2="27494"/>
                          <a14:foregroundMark x1="52482" y1="25721" x2="52482" y2="25721"/>
                          <a14:foregroundMark x1="52305" y1="25277" x2="52305" y2="25277"/>
                          <a14:foregroundMark x1="51773" y1="25499" x2="51773" y2="25499"/>
                          <a14:foregroundMark x1="52128" y1="25499" x2="52128" y2="25499"/>
                          <a14:foregroundMark x1="52128" y1="25277" x2="50887" y2="24834"/>
                          <a14:foregroundMark x1="52482" y1="25942" x2="52482" y2="25942"/>
                          <a14:foregroundMark x1="52482" y1="25499" x2="52482" y2="25499"/>
                          <a14:foregroundMark x1="52305" y1="25499" x2="51241" y2="25277"/>
                          <a14:foregroundMark x1="49645" y1="25277" x2="49645" y2="25277"/>
                          <a14:foregroundMark x1="49823" y1="24834" x2="50887" y2="24612"/>
                          <a14:foregroundMark x1="51064" y1="25277" x2="51064" y2="25277"/>
                          <a14:foregroundMark x1="50887" y1="25055" x2="50887" y2="25055"/>
                          <a14:foregroundMark x1="50709" y1="25277" x2="50709" y2="25277"/>
                          <a14:foregroundMark x1="50887" y1="25277" x2="50887" y2="25277"/>
                          <a14:foregroundMark x1="50887" y1="25055" x2="51418" y2="25499"/>
                          <a14:foregroundMark x1="51064" y1="27273" x2="52660" y2="26164"/>
                          <a14:foregroundMark x1="51950" y1="27716" x2="48936" y2="25277"/>
                          <a14:foregroundMark x1="48936" y1="26608" x2="48936" y2="26608"/>
                          <a14:foregroundMark x1="49645" y1="26608" x2="49645" y2="26608"/>
                          <a14:foregroundMark x1="48582" y1="25499" x2="48582" y2="25499"/>
                          <a14:foregroundMark x1="48404" y1="24612" x2="48404" y2="24612"/>
                          <a14:foregroundMark x1="49113" y1="24612" x2="49113" y2="24612"/>
                          <a14:foregroundMark x1="48936" y1="24390" x2="48582" y2="24390"/>
                          <a14:foregroundMark x1="48759" y1="24390" x2="49468" y2="24390"/>
                          <a14:foregroundMark x1="48582" y1="24834" x2="48582" y2="24834"/>
                          <a14:foregroundMark x1="47695" y1="24390" x2="48936" y2="25499"/>
                          <a14:foregroundMark x1="49468" y1="24169" x2="50177" y2="24169"/>
                          <a14:foregroundMark x1="48582" y1="24169" x2="50177" y2="23503"/>
                          <a14:foregroundMark x1="72340" y1="25499" x2="71277" y2="26829"/>
                          <a14:foregroundMark x1="78723" y1="13747" x2="78723" y2="13747"/>
                          <a14:foregroundMark x1="79787" y1="11308" x2="81206" y2="10200"/>
                          <a14:foregroundMark x1="79255" y1="10200" x2="79255" y2="10200"/>
                          <a14:foregroundMark x1="79787" y1="9534" x2="79787" y2="9534"/>
                          <a14:foregroundMark x1="80319" y1="8647" x2="80319" y2="8647"/>
                          <a14:foregroundMark x1="81915" y1="8647" x2="82092" y2="8647"/>
                          <a14:foregroundMark x1="82447" y1="7982" x2="82447" y2="7982"/>
                          <a14:foregroundMark x1="82801" y1="6652" x2="82801" y2="6652"/>
                          <a14:foregroundMark x1="83333" y1="5543" x2="83333" y2="5543"/>
                          <a14:foregroundMark x1="82979" y1="5100" x2="82979" y2="5100"/>
                          <a14:foregroundMark x1="83333" y1="3769" x2="83333" y2="3769"/>
                          <a14:foregroundMark x1="83688" y1="3104" x2="83688" y2="3104"/>
                          <a14:foregroundMark x1="84043" y1="2217" x2="84043" y2="2217"/>
                          <a14:backgroundMark x1="5851" y1="59645" x2="6302" y2="58659"/>
                          <a14:backgroundMark x1="6738" y1="45898" x2="7342" y2="45898"/>
                          <a14:backgroundMark x1="17159" y1="44081" x2="18262" y2="42794"/>
                          <a14:backgroundMark x1="12411" y1="42129" x2="12943" y2="43016"/>
                          <a14:backgroundMark x1="7624" y1="55654" x2="7424" y2="56280"/>
                          <a14:backgroundMark x1="6206" y1="58980" x2="6463" y2="58998"/>
                          <a14:backgroundMark x1="6383" y1="46120" x2="7134" y2="46355"/>
                          <a14:backgroundMark x1="13475" y1="45011" x2="13475" y2="45011"/>
                          <a14:backgroundMark x1="13652" y1="45011" x2="14007" y2="45233"/>
                          <a14:backgroundMark x1="15957" y1="46120" x2="15957" y2="46120"/>
                          <a14:backgroundMark x1="16667" y1="46120" x2="16667" y2="46120"/>
                          <a14:backgroundMark x1="17199" y1="46120" x2="17199" y2="46120"/>
                          <a14:backgroundMark x1="18085" y1="43459" x2="18085" y2="43459"/>
                          <a14:backgroundMark x1="12234" y1="46120" x2="12234" y2="46120"/>
                          <a14:backgroundMark x1="12589" y1="46120" x2="12589" y2="46120"/>
                          <a14:backgroundMark x1="7624" y1="46341" x2="7624" y2="46341"/>
                          <a14:backgroundMark x1="9574" y1="53880" x2="7801" y2="58093"/>
                          <a14:backgroundMark x1="7270" y1="58758" x2="7270" y2="58758"/>
                          <a14:backgroundMark x1="6915" y1="58980" x2="6915" y2="58980"/>
                          <a14:backgroundMark x1="7979" y1="58980" x2="7979" y2="58980"/>
                          <a14:backgroundMark x1="7624" y1="58980" x2="7624" y2="58980"/>
                          <a14:backgroundMark x1="8688" y1="58758" x2="8688" y2="58758"/>
                          <a14:backgroundMark x1="9397" y1="58758" x2="9397" y2="58758"/>
                          <a14:backgroundMark x1="9220" y1="58758" x2="9220" y2="58758"/>
                          <a14:backgroundMark x1="8511" y1="58980" x2="8511" y2="58980"/>
                          <a14:backgroundMark x1="9043" y1="58980" x2="9043" y2="58980"/>
                          <a14:backgroundMark x1="9574" y1="58980" x2="9574" y2="58980"/>
                          <a14:backgroundMark x1="9929" y1="58758" x2="9929" y2="58758"/>
                          <a14:backgroundMark x1="9929" y1="58980" x2="9929" y2="58980"/>
                          <a14:backgroundMark x1="7624" y1="69180" x2="7624" y2="69180"/>
                          <a14:backgroundMark x1="7979" y1="70510" x2="7979" y2="70510"/>
                          <a14:backgroundMark x1="8156" y1="70067" x2="8156" y2="70067"/>
                          <a14:backgroundMark x1="8156" y1="69845" x2="177" y2="74945"/>
                          <a14:backgroundMark x1="177" y1="74945" x2="177" y2="74945"/>
                          <a14:backgroundMark x1="10106" y1="73836" x2="6560" y2="74279"/>
                          <a14:backgroundMark x1="7597" y1="81707" x2="6915" y2="83814"/>
                          <a14:backgroundMark x1="9785" y1="74945" x2="9723" y2="75136"/>
                          <a14:backgroundMark x1="9929" y1="74501" x2="9785" y2="74945"/>
                          <a14:backgroundMark x1="2906" y1="86253" x2="355" y2="87805"/>
                          <a14:backgroundMark x1="6915" y1="83814" x2="2906" y2="86253"/>
                          <a14:backgroundMark x1="355" y1="60532" x2="3901" y2="67849"/>
                          <a14:backgroundMark x1="5142" y1="67627" x2="5142" y2="67627"/>
                          <a14:backgroundMark x1="5142" y1="67627" x2="5142" y2="67627"/>
                          <a14:backgroundMark x1="4787" y1="67184" x2="4787" y2="67184"/>
                          <a14:backgroundMark x1="4965" y1="67849" x2="4965" y2="67849"/>
                          <a14:backgroundMark x1="4433" y1="67627" x2="4433" y2="67627"/>
                          <a14:backgroundMark x1="9929" y1="74945" x2="9929" y2="74945"/>
                          <a14:backgroundMark x1="10106" y1="74945" x2="10106" y2="74945"/>
                          <a14:backgroundMark x1="23936" y1="35920" x2="23936" y2="35920"/>
                          <a14:backgroundMark x1="23404" y1="35920" x2="23404" y2="35920"/>
                          <a14:backgroundMark x1="24468" y1="35920" x2="24468" y2="35920"/>
                          <a14:backgroundMark x1="24823" y1="35920" x2="24823" y2="35920"/>
                          <a14:backgroundMark x1="25355" y1="35920" x2="25355" y2="35920"/>
                          <a14:backgroundMark x1="26064" y1="35920" x2="26064" y2="35920"/>
                          <a14:backgroundMark x1="25709" y1="35920" x2="25709" y2="35920"/>
                          <a14:backgroundMark x1="26773" y1="35920" x2="26773" y2="35920"/>
                          <a14:backgroundMark x1="27482" y1="35920" x2="27482" y2="35920"/>
                          <a14:backgroundMark x1="26950" y1="35920" x2="26950" y2="35920"/>
                          <a14:backgroundMark x1="46986" y1="35698" x2="47130" y2="27589"/>
                          <a14:backgroundMark x1="47163" y1="30377" x2="47163" y2="30377"/>
                          <a14:backgroundMark x1="46454" y1="30377" x2="46454" y2="30377"/>
                          <a14:backgroundMark x1="46454" y1="29712" x2="47163" y2="32594"/>
                          <a14:backgroundMark x1="46809" y1="29268" x2="46809" y2="29268"/>
                          <a14:backgroundMark x1="47872" y1="30155" x2="48227" y2="31486"/>
                          <a14:backgroundMark x1="47695" y1="29490" x2="47872" y2="30155"/>
                          <a14:backgroundMark x1="47184" y1="27571" x2="47695" y2="29490"/>
                          <a14:backgroundMark x1="54024" y1="25942" x2="65780" y2="28825"/>
                          <a14:backgroundMark x1="53123" y1="25721" x2="54024" y2="25942"/>
                          <a14:backgroundMark x1="52855" y1="25655" x2="53123" y2="25721"/>
                          <a14:backgroundMark x1="82474" y1="2217" x2="83865" y2="0"/>
                          <a14:backgroundMark x1="81918" y1="3104" x2="82474" y2="2217"/>
                          <a14:backgroundMark x1="81501" y1="3769" x2="81918" y2="3104"/>
                          <a14:backgroundMark x1="80666" y1="5100" x2="81501" y2="3769"/>
                          <a14:backgroundMark x1="80388" y1="5543" x2="80666" y2="5100"/>
                          <a14:backgroundMark x1="79692" y1="6652" x2="80388" y2="5543"/>
                          <a14:backgroundMark x1="78440" y1="8647" x2="79692" y2="6652"/>
                          <a14:backgroundMark x1="77883" y1="9534" x2="78440" y2="8647"/>
                          <a14:backgroundMark x1="77465" y1="10200" x2="77883" y2="9534"/>
                          <a14:backgroundMark x1="65780" y1="28825" x2="77465" y2="10200"/>
                          <a14:backgroundMark x1="51657" y1="20987" x2="65071" y2="4213"/>
                          <a14:backgroundMark x1="65071" y1="4213" x2="66312" y2="887"/>
                          <a14:backgroundMark x1="53191" y1="18182" x2="53191" y2="18182"/>
                          <a14:backgroundMark x1="52660" y1="18182" x2="52093" y2="18970"/>
                          <a14:backgroundMark x1="52660" y1="17960" x2="50709" y2="19290"/>
                          <a14:backgroundMark x1="53191" y1="17517" x2="53191" y2="17517"/>
                          <a14:backgroundMark x1="53014" y1="17295" x2="51773" y2="16186"/>
                          <a14:backgroundMark x1="53369" y1="16408" x2="53369" y2="16408"/>
                          <a14:backgroundMark x1="53191" y1="16851" x2="53191" y2="16851"/>
                          <a14:backgroundMark x1="53369" y1="16851" x2="53723" y2="17517"/>
                          <a14:backgroundMark x1="66667" y1="1109" x2="66667" y2="1109"/>
                          <a14:backgroundMark x1="66489" y1="887" x2="66667" y2="443"/>
                          <a14:backgroundMark x1="66489" y1="1774" x2="66489" y2="1774"/>
                          <a14:backgroundMark x1="66489" y1="1774" x2="66489" y2="1774"/>
                          <a14:backgroundMark x1="66489" y1="1330" x2="66489" y2="1330"/>
                          <a14:backgroundMark x1="65603" y1="1774" x2="65603" y2="1774"/>
                          <a14:backgroundMark x1="82270" y1="2217" x2="82270" y2="2217"/>
                          <a14:backgroundMark x1="81560" y1="1552" x2="81560" y2="1552"/>
                          <a14:backgroundMark x1="81206" y1="2217" x2="80851" y2="2882"/>
                          <a14:backgroundMark x1="81560" y1="1552" x2="81206" y2="2217"/>
                          <a14:backgroundMark x1="82092" y1="887" x2="82092" y2="887"/>
                          <a14:backgroundMark x1="81915" y1="1330" x2="81206" y2="222"/>
                          <a14:backgroundMark x1="49362" y1="22321" x2="48734" y2="22726"/>
                          <a14:backgroundMark x1="53369" y1="19734" x2="51978" y2="20632"/>
                          <a14:backgroundMark x1="27837" y1="35920" x2="27837" y2="35920"/>
                          <a14:backgroundMark x1="28369" y1="35920" x2="28369" y2="35920"/>
                          <a14:backgroundMark x1="28901" y1="35920" x2="28901" y2="35920"/>
                          <a14:backgroundMark x1="29433" y1="35920" x2="29433" y2="35920"/>
                          <a14:backgroundMark x1="29965" y1="35920" x2="29965" y2="35920"/>
                          <a14:backgroundMark x1="30496" y1="35920" x2="30496" y2="35920"/>
                          <a14:backgroundMark x1="30851" y1="35920" x2="30851" y2="35920"/>
                          <a14:backgroundMark x1="31383" y1="35920" x2="31383" y2="35920"/>
                          <a14:backgroundMark x1="31028" y1="35920" x2="31028" y2="35920"/>
                          <a14:backgroundMark x1="31915" y1="35920" x2="31915" y2="35920"/>
                          <a14:backgroundMark x1="32270" y1="35920" x2="32270" y2="35920"/>
                          <a14:backgroundMark x1="32801" y1="35920" x2="32801" y2="35920"/>
                          <a14:backgroundMark x1="33156" y1="35920" x2="33156" y2="35920"/>
                          <a14:backgroundMark x1="33688" y1="35920" x2="33688" y2="35920"/>
                          <a14:backgroundMark x1="33511" y1="35920" x2="33511" y2="35920"/>
                          <a14:backgroundMark x1="34220" y1="35920" x2="34220" y2="35920"/>
                          <a14:backgroundMark x1="34929" y1="35698" x2="34929" y2="35698"/>
                          <a14:backgroundMark x1="34929" y1="35920" x2="34929" y2="35920"/>
                          <a14:backgroundMark x1="35461" y1="35920" x2="35461" y2="35920"/>
                          <a14:backgroundMark x1="35106" y1="35920" x2="35106" y2="35920"/>
                          <a14:backgroundMark x1="36170" y1="35920" x2="36170" y2="35920"/>
                          <a14:backgroundMark x1="36525" y1="35920" x2="36525" y2="35920"/>
                          <a14:backgroundMark x1="37411" y1="35920" x2="37411" y2="35920"/>
                          <a14:backgroundMark x1="36879" y1="35698" x2="36879" y2="35698"/>
                          <a14:backgroundMark x1="37057" y1="35920" x2="37057" y2="35920"/>
                          <a14:backgroundMark x1="37766" y1="35920" x2="37766" y2="35920"/>
                          <a14:backgroundMark x1="38298" y1="35920" x2="38298" y2="35920"/>
                          <a14:backgroundMark x1="39007" y1="35698" x2="39007" y2="35698"/>
                          <a14:backgroundMark x1="38830" y1="35920" x2="38830" y2="35920"/>
                          <a14:backgroundMark x1="39362" y1="35920" x2="39362" y2="35920"/>
                          <a14:backgroundMark x1="39894" y1="35920" x2="39894" y2="35920"/>
                          <a14:backgroundMark x1="40603" y1="35920" x2="40603" y2="35920"/>
                          <a14:backgroundMark x1="40426" y1="35920" x2="40426" y2="35920"/>
                          <a14:backgroundMark x1="41312" y1="35920" x2="41312" y2="35920"/>
                          <a14:backgroundMark x1="41667" y1="35920" x2="41667" y2="35920"/>
                          <a14:backgroundMark x1="42199" y1="35698" x2="42199" y2="35698"/>
                          <a14:backgroundMark x1="42553" y1="35920" x2="42553" y2="35920"/>
                          <a14:backgroundMark x1="42199" y1="35920" x2="42199" y2="35920"/>
                          <a14:backgroundMark x1="46809" y1="35698" x2="46809" y2="35698"/>
                          <a14:backgroundMark x1="47163" y1="35920" x2="47163" y2="35920"/>
                          <a14:backgroundMark x1="46809" y1="35920" x2="46809" y2="35920"/>
                          <a14:backgroundMark x1="47340" y1="35698" x2="47340" y2="35698"/>
                          <a14:backgroundMark x1="47695" y1="35698" x2="47695" y2="35698"/>
                          <a14:backgroundMark x1="47695" y1="35920" x2="47695" y2="35920"/>
                          <a14:backgroundMark x1="47872" y1="35698" x2="47872" y2="35698"/>
                          <a14:backgroundMark x1="47695" y1="35920" x2="47695" y2="35920"/>
                          <a14:backgroundMark x1="48050" y1="35920" x2="48050" y2="35920"/>
                          <a14:backgroundMark x1="48227" y1="35255" x2="48227" y2="35255"/>
                          <a14:backgroundMark x1="48582" y1="34590" x2="48582" y2="34590"/>
                          <a14:backgroundMark x1="48936" y1="33925" x2="48936" y2="33925"/>
                          <a14:backgroundMark x1="49113" y1="33925" x2="49113" y2="33925"/>
                          <a14:backgroundMark x1="49468" y1="34146" x2="49468" y2="34146"/>
                          <a14:backgroundMark x1="49113" y1="33481" x2="49113" y2="33481"/>
                          <a14:backgroundMark x1="49113" y1="34146" x2="49113" y2="34146"/>
                          <a14:backgroundMark x1="49113" y1="34368" x2="49113" y2="34368"/>
                          <a14:backgroundMark x1="48759" y1="32816" x2="48759" y2="32816"/>
                          <a14:backgroundMark x1="49113" y1="31707" x2="49113" y2="31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21287" y="2055444"/>
              <a:ext cx="7280989" cy="58222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50DD703-A96B-AB48-F1A5-B2A964176DA5}"/>
                </a:ext>
              </a:extLst>
            </p:cNvPr>
            <p:cNvSpPr txBox="1"/>
            <p:nvPr/>
          </p:nvSpPr>
          <p:spPr>
            <a:xfrm>
              <a:off x="1362084" y="3716789"/>
              <a:ext cx="6617145" cy="106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Корпус гостиницы является модульным и собирается на 70% на заводе-изготовителе. На место сборки модули доставляются автомобильным или водным транспортом.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4B205D2-F8A3-2AC7-8366-8D308232B787}"/>
                </a:ext>
              </a:extLst>
            </p:cNvPr>
            <p:cNvSpPr txBox="1"/>
            <p:nvPr/>
          </p:nvSpPr>
          <p:spPr>
            <a:xfrm>
              <a:off x="1362084" y="4958542"/>
              <a:ext cx="6728620" cy="239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0000" algn="just" fontAlgn="base">
                <a:lnSpc>
                  <a:spcPct val="120000"/>
                </a:lnSpc>
              </a:pPr>
              <a:r>
                <a:rPr lang="ru-RU" b="0" i="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Выбор типа строения обусловлен факторами:</a:t>
              </a:r>
            </a:p>
            <a:p>
              <a:pPr algn="just" fontAlgn="base">
                <a:lnSpc>
                  <a:spcPct val="120000"/>
                </a:lnSpc>
              </a:pPr>
              <a:r>
                <a:rPr lang="ru-RU" b="0" i="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1. Легкость получения разрешительной документации.</a:t>
              </a:r>
            </a:p>
            <a:p>
              <a:pPr algn="just" fontAlgn="base">
                <a:lnSpc>
                  <a:spcPct val="120000"/>
                </a:lnSpc>
              </a:pPr>
              <a:r>
                <a:rPr lang="ru-RU" b="0" i="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2. Облегченные требования к фундаменту.</a:t>
              </a:r>
            </a:p>
            <a:p>
              <a:pPr algn="just" fontAlgn="base">
                <a:lnSpc>
                  <a:spcPct val="120000"/>
                </a:lnSpc>
              </a:pPr>
              <a:r>
                <a:rPr lang="ru-RU" b="0" i="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3. Легкость и скорость монтажа.</a:t>
              </a:r>
            </a:p>
            <a:p>
              <a:pPr algn="just" fontAlgn="base">
                <a:lnSpc>
                  <a:spcPct val="120000"/>
                </a:lnSpc>
              </a:pPr>
              <a:r>
                <a:rPr lang="ru-RU" b="0" i="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4. Стоимость ниже, чем при классическом строительстве.</a:t>
              </a:r>
            </a:p>
            <a:p>
              <a:pPr algn="just" fontAlgn="base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5. </a:t>
              </a:r>
              <a:r>
                <a:rPr lang="ru-RU" b="0" i="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Наличие программ возмещения затрат (субсидий)</a:t>
              </a:r>
            </a:p>
            <a:p>
              <a:pPr algn="just" fontAlgn="base">
                <a:lnSpc>
                  <a:spcPct val="120000"/>
                </a:lnSpc>
              </a:pPr>
              <a:r>
                <a:rPr lang="ru-RU" b="0" i="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на строительство модульных гостиниц.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A8B50F-8A0C-8D98-DE27-8886EE9552CD}"/>
                </a:ext>
              </a:extLst>
            </p:cNvPr>
            <p:cNvSpPr txBox="1"/>
            <p:nvPr/>
          </p:nvSpPr>
          <p:spPr>
            <a:xfrm>
              <a:off x="1362084" y="1477840"/>
              <a:ext cx="11081707" cy="206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Планируемая категория отеля по системе классификации – 3 звезды.</a:t>
              </a:r>
            </a:p>
            <a:p>
              <a:pPr algn="just">
                <a:lnSpc>
                  <a:spcPct val="120000"/>
                </a:lnSpc>
              </a:pPr>
              <a:endParaRPr lang="ru-RU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Основной корпус гостиничного комплекса включает в себя:</a:t>
              </a:r>
            </a:p>
            <a:p>
              <a:pPr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     1 этаж: лобби и ресепшн, ресторан, помещения для работы и проживания персонала</a:t>
              </a:r>
            </a:p>
            <a:p>
              <a:pPr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     2 этаж: номера категории «стандарт»</a:t>
              </a:r>
            </a:p>
            <a:p>
              <a:pPr algn="just">
                <a:lnSpc>
                  <a:spcPct val="120000"/>
                </a:lnSpc>
              </a:pP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     3 - 4 этаж: номера категории «стандарт» и «люкс»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A55ECE9-CA1B-42D7-6477-149FF9E66285}"/>
                </a:ext>
              </a:extLst>
            </p:cNvPr>
            <p:cNvSpPr txBox="1"/>
            <p:nvPr/>
          </p:nvSpPr>
          <p:spPr>
            <a:xfrm>
              <a:off x="132259" y="7634555"/>
              <a:ext cx="1332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•  8  </a:t>
              </a:r>
              <a:r>
                <a:rPr lang="ru-RU" dirty="0">
                  <a:solidFill>
                    <a:srgbClr val="476FD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</a:t>
              </a:r>
              <a:r>
                <a:rPr lang="ru-RU" dirty="0">
                  <a:solidFill>
                    <a:srgbClr val="AABDE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 10  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6363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2068</Words>
  <Application>Microsoft Office PowerPoint</Application>
  <PresentationFormat>Произвольный</PresentationFormat>
  <Paragraphs>348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Пользователь2</cp:lastModifiedBy>
  <cp:revision>31</cp:revision>
  <cp:lastPrinted>2024-04-20T12:16:00Z</cp:lastPrinted>
  <dcterms:created xsi:type="dcterms:W3CDTF">2024-04-18T15:25:01Z</dcterms:created>
  <dcterms:modified xsi:type="dcterms:W3CDTF">2024-04-24T13:22:42Z</dcterms:modified>
</cp:coreProperties>
</file>