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8" r:id="rId6"/>
    <p:sldId id="275" r:id="rId7"/>
    <p:sldId id="276" r:id="rId8"/>
    <p:sldId id="263" r:id="rId9"/>
    <p:sldId id="277" r:id="rId10"/>
    <p:sldId id="279" r:id="rId11"/>
    <p:sldId id="267" r:id="rId12"/>
    <p:sldId id="262" r:id="rId13"/>
    <p:sldId id="278" r:id="rId14"/>
    <p:sldId id="281" r:id="rId15"/>
    <p:sldId id="274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36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324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42A70936-F116-402D-B40E-FA07F69C81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357DC11-F831-449C-ADEB-077CA72462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0070C-37B4-449D-86BF-E4931F16635D}" type="datetime1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955BB2D-59EC-48D8-AE8C-86817B8A9C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2E6234F-8955-40F7-A434-EED4ABD6D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59A75-79D7-4EDD-82CB-5414B3B1D6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1185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4AC323-B726-4D2A-939E-BBCDB67E5B76}" type="datetime1">
              <a:rPr lang="ru-RU" noProof="0" smtClean="0"/>
              <a:pPr rtl="0"/>
              <a:t>26.04.2024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0C6D3C-9EB0-4F2C-9026-3887D1CDB44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64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89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1324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6616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3303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687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rtlCol="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=""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=""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=""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=""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1" name="Рисунок 25">
            <a:extLst>
              <a:ext uri="{FF2B5EF4-FFF2-40B4-BE49-F238E27FC236}">
                <a16:creationId xmlns=""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23" name="Текст 12">
            <a:extLst>
              <a:ext uri="{FF2B5EF4-FFF2-40B4-BE49-F238E27FC236}">
                <a16:creationId xmlns=""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4" name="Текст 4">
            <a:extLst>
              <a:ext uri="{FF2B5EF4-FFF2-40B4-BE49-F238E27FC236}">
                <a16:creationId xmlns=""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27" name="Текст 12">
            <a:extLst>
              <a:ext uri="{FF2B5EF4-FFF2-40B4-BE49-F238E27FC236}">
                <a16:creationId xmlns=""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8" name="Текст 4">
            <a:extLst>
              <a:ext uri="{FF2B5EF4-FFF2-40B4-BE49-F238E27FC236}">
                <a16:creationId xmlns=""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32" name="Текст 12">
            <a:extLst>
              <a:ext uri="{FF2B5EF4-FFF2-40B4-BE49-F238E27FC236}">
                <a16:creationId xmlns=""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33" name="Рисунок 25">
            <a:extLst>
              <a:ext uri="{FF2B5EF4-FFF2-40B4-BE49-F238E27FC236}">
                <a16:creationId xmlns=""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4" name="Рисунок 25">
            <a:extLst>
              <a:ext uri="{FF2B5EF4-FFF2-40B4-BE49-F238E27FC236}">
                <a16:creationId xmlns=""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5" name="Рисунок 25">
            <a:extLst>
              <a:ext uri="{FF2B5EF4-FFF2-40B4-BE49-F238E27FC236}">
                <a16:creationId xmlns=""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ные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3">
            <a:extLst>
              <a:ext uri="{FF2B5EF4-FFF2-40B4-BE49-F238E27FC236}">
                <a16:creationId xmlns=""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2" name="Рисунок 10">
            <a:extLst>
              <a:ext uri="{FF2B5EF4-FFF2-40B4-BE49-F238E27FC236}">
                <a16:creationId xmlns=""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3" name="Рисунок 10">
            <a:extLst>
              <a:ext uri="{FF2B5EF4-FFF2-40B4-BE49-F238E27FC236}">
                <a16:creationId xmlns=""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3">
            <a:extLst>
              <a:ext uri="{FF2B5EF4-FFF2-40B4-BE49-F238E27FC236}">
                <a16:creationId xmlns=""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=""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</a:t>
            </a:r>
            <a:br>
              <a:rPr lang="ru-RU" noProof="0"/>
            </a:br>
            <a:r>
              <a:rPr lang="ru-RU" noProof="0"/>
              <a:t>за внимание!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Электронная почта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=""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ДОЛЖНОСТЬ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31857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 rtlCol="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Опишите свою главную идею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 rtlCol="0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чисел со знач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=""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=""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=""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=""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=""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Подзаголовок 2">
            <a:extLst>
              <a:ext uri="{FF2B5EF4-FFF2-40B4-BE49-F238E27FC236}">
                <a16:creationId xmlns=""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Результат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7" name="Рисунок 25">
            <a:extLst>
              <a:ext uri="{FF2B5EF4-FFF2-40B4-BE49-F238E27FC236}">
                <a16:creationId xmlns=""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Рисунок 25">
            <a:extLst>
              <a:ext uri="{FF2B5EF4-FFF2-40B4-BE49-F238E27FC236}">
                <a16:creationId xmlns=""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=""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=""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=""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ое разделение 60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F76D43D-0DDD-4BAD-8213-BDBF75C30A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Текст 3">
            <a:extLst>
              <a:ext uri="{FF2B5EF4-FFF2-40B4-BE49-F238E27FC236}">
                <a16:creationId xmlns="" xmlns:a16="http://schemas.microsoft.com/office/drawing/2014/main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="" xmlns:a16="http://schemas.microsoft.com/office/drawing/2014/main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блоков содержимого со знач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3">
            <a:extLst>
              <a:ext uri="{FF2B5EF4-FFF2-40B4-BE49-F238E27FC236}">
                <a16:creationId xmlns=""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="" xmlns:a16="http://schemas.microsoft.com/office/drawing/2014/main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=""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=""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0" name="Текст 12">
            <a:extLst>
              <a:ext uri="{FF2B5EF4-FFF2-40B4-BE49-F238E27FC236}">
                <a16:creationId xmlns=""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Текст 12">
            <a:extLst>
              <a:ext uri="{FF2B5EF4-FFF2-40B4-BE49-F238E27FC236}">
                <a16:creationId xmlns=""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3" name="Текст 4">
            <a:extLst>
              <a:ext uri="{FF2B5EF4-FFF2-40B4-BE49-F238E27FC236}">
                <a16:creationId xmlns=""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4" name="Текст 12">
            <a:extLst>
              <a:ext uri="{FF2B5EF4-FFF2-40B4-BE49-F238E27FC236}">
                <a16:creationId xmlns=""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</p:spTree>
    <p:extLst>
      <p:ext uri="{BB962C8B-B14F-4D97-AF65-F5344CB8AC3E}">
        <p14:creationId xmlns=""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блоков содержимого со знач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: фигура 24">
            <a:extLst>
              <a:ext uri="{FF2B5EF4-FFF2-40B4-BE49-F238E27FC236}">
                <a16:creationId xmlns=""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=""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=""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=""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=""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1" name="Рисунок 25">
            <a:extLst>
              <a:ext uri="{FF2B5EF4-FFF2-40B4-BE49-F238E27FC236}">
                <a16:creationId xmlns=""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=""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=""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: фигура 24">
            <a:extLst>
              <a:ext uri="{FF2B5EF4-FFF2-40B4-BE49-F238E27FC236}">
                <a16:creationId xmlns=""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=""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="" xmlns:a16="http://schemas.microsoft.com/office/drawing/2014/main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полная фотограф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=""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=""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Текст 3">
            <a:extLst>
              <a:ext uri="{FF2B5EF4-FFF2-40B4-BE49-F238E27FC236}">
                <a16:creationId xmlns=""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=""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=""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EECC7194-A4D0-457B-9D3E-53681723AFF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33868"/>
            <a:ext cx="12192000" cy="6891867"/>
          </a:xfrm>
          <a:prstGeom prst="rect">
            <a:avLst/>
          </a:prstGeom>
        </p:spPr>
      </p:pic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5377" y="5184556"/>
            <a:ext cx="5441245" cy="620016"/>
          </a:xfrm>
          <a:gradFill>
            <a:gsLst>
              <a:gs pos="8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rtl="0">
              <a:spcAft>
                <a:spcPts val="0"/>
              </a:spcAft>
            </a:pPr>
            <a:r>
              <a:rPr lang="ru-RU" sz="1400" dirty="0" smtClean="0"/>
              <a:t>Авторы: </a:t>
            </a:r>
            <a:r>
              <a:rPr lang="ru-RU" sz="1400" dirty="0" err="1" smtClean="0"/>
              <a:t>Н.И.Шамбеева</a:t>
            </a:r>
            <a:r>
              <a:rPr lang="ru-RU" sz="1400" dirty="0" smtClean="0"/>
              <a:t>, Д.В. Карпова (группа ИТ21-02БГР)</a:t>
            </a:r>
          </a:p>
          <a:p>
            <a:pPr>
              <a:spcAft>
                <a:spcPts val="0"/>
              </a:spcAft>
            </a:pPr>
            <a:r>
              <a:rPr lang="ru-RU" sz="1400" dirty="0" smtClean="0"/>
              <a:t>Научный руководитель</a:t>
            </a:r>
            <a:r>
              <a:rPr lang="ru-RU" sz="1400" dirty="0"/>
              <a:t>: </a:t>
            </a:r>
            <a:r>
              <a:rPr lang="ru-RU" sz="1400" dirty="0" err="1"/>
              <a:t>А.М.Тимофеева</a:t>
            </a:r>
            <a:r>
              <a:rPr lang="ru-RU" sz="1400" dirty="0"/>
              <a:t> </a:t>
            </a:r>
            <a:r>
              <a:rPr lang="ru-RU" sz="1400" dirty="0" smtClean="0"/>
              <a:t>(</a:t>
            </a:r>
            <a:r>
              <a:rPr lang="ru-RU" sz="1400" dirty="0" err="1" smtClean="0"/>
              <a:t>канд.техн.наук</a:t>
            </a:r>
            <a:r>
              <a:rPr lang="ru-RU" sz="1400" dirty="0"/>
              <a:t>, </a:t>
            </a:r>
            <a:r>
              <a:rPr lang="ru-RU" sz="1400" dirty="0" smtClean="0"/>
              <a:t>доцент)</a:t>
            </a:r>
            <a:endParaRPr lang="ru-RU" sz="1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A136CB0-4ED9-43FA-81D5-6D322579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827999" y="5113343"/>
            <a:ext cx="4536000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2487" y="3854371"/>
            <a:ext cx="10747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Чат-бот для составления технологических карт на предприятие питания при гостинице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5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+mn-lt"/>
              </a:rPr>
              <a:t>примеры</a:t>
            </a:r>
            <a:endParaRPr lang="ru-RU" sz="4000" dirty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10</a:t>
            </a:fld>
            <a:endParaRPr lang="ru-RU" noProof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600" dirty="0"/>
              <a:t>предоставляют информацию о заведении в любое время, в том числе в </a:t>
            </a:r>
            <a:r>
              <a:rPr lang="ru-RU" sz="1600" dirty="0" smtClean="0"/>
              <a:t>нерабочее;</a:t>
            </a:r>
          </a:p>
          <a:p>
            <a:r>
              <a:rPr lang="ru-RU" sz="1600" dirty="0" smtClean="0"/>
              <a:t>быстро </a:t>
            </a:r>
            <a:r>
              <a:rPr lang="ru-RU" sz="1600" dirty="0"/>
              <a:t>отвечают на самые популярные </a:t>
            </a:r>
            <a:r>
              <a:rPr lang="ru-RU" sz="1600" dirty="0" smtClean="0"/>
              <a:t>вопросы</a:t>
            </a:r>
            <a:r>
              <a:rPr lang="ru-RU" sz="1600" dirty="0"/>
              <a:t>.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600" dirty="0" smtClean="0"/>
              <a:t>помогают </a:t>
            </a:r>
            <a:r>
              <a:rPr lang="ru-RU" sz="1600" dirty="0"/>
              <a:t>сэкономить время и ресурсы персонала, так как вместо ответов на телефонные звонки сотрудники могут сосредоточиться на обслуживании гостей</a:t>
            </a:r>
            <a:r>
              <a:rPr lang="ru-RU" sz="1600" dirty="0" smtClean="0"/>
              <a:t>;</a:t>
            </a:r>
            <a:endParaRPr lang="ru-RU" sz="1600" dirty="0"/>
          </a:p>
          <a:p>
            <a:r>
              <a:rPr lang="ru-RU" sz="1600" dirty="0"/>
              <a:t>с</a:t>
            </a:r>
            <a:r>
              <a:rPr lang="ru-RU" sz="1600" dirty="0" smtClean="0"/>
              <a:t>обирают </a:t>
            </a:r>
            <a:r>
              <a:rPr lang="ru-RU" sz="1600" dirty="0"/>
              <a:t>информацию о клиентах и их предпочтениях, чтобы улучшить сервис и меню </a:t>
            </a:r>
            <a:r>
              <a:rPr lang="ru-RU" sz="1600" dirty="0" smtClean="0"/>
              <a:t>заведения</a:t>
            </a:r>
            <a:r>
              <a:rPr lang="ru-RU" sz="1600" dirty="0"/>
              <a:t>.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1600" dirty="0" smtClean="0"/>
              <a:t>дают </a:t>
            </a:r>
            <a:r>
              <a:rPr lang="ru-RU" sz="1600" dirty="0"/>
              <a:t>возможность </a:t>
            </a:r>
            <a:r>
              <a:rPr lang="ru-RU" sz="1600" dirty="0" err="1"/>
              <a:t>геймифицировать</a:t>
            </a:r>
            <a:r>
              <a:rPr lang="ru-RU" sz="1600" dirty="0"/>
              <a:t> процесс заказа, тем самым повысив вовлеченность гостей и увеличив прибыль от клиента (LTV); </a:t>
            </a:r>
            <a:endParaRPr lang="ru-RU" sz="1600" dirty="0" smtClean="0"/>
          </a:p>
          <a:p>
            <a:r>
              <a:rPr lang="ru-RU" sz="1600" dirty="0"/>
              <a:t>п</a:t>
            </a:r>
            <a:r>
              <a:rPr lang="ru-RU" sz="1600" dirty="0" smtClean="0"/>
              <a:t>редлагают </a:t>
            </a:r>
            <a:r>
              <a:rPr lang="ru-RU" sz="1600" dirty="0"/>
              <a:t>персональные акции и скидки, собирают отзывы и оперативно отправляют их руководству. 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33" name="Рисунок 32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4" name="Рисунок 33"/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5" name="Рисунок 34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3" name="Текст 22"/>
          <p:cNvSpPr>
            <a:spLocks noGrp="1"/>
          </p:cNvSpPr>
          <p:nvPr>
            <p:ph type="body" sz="quarter" idx="12"/>
          </p:nvPr>
        </p:nvSpPr>
        <p:spPr>
          <a:xfrm>
            <a:off x="684213" y="1405643"/>
            <a:ext cx="10891551" cy="276401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настоящее время, чат-боты в предприятиях питания </a:t>
            </a:r>
            <a:r>
              <a:rPr lang="ru-RU" dirty="0" smtClean="0"/>
              <a:t>используют, которые: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96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+mn-lt"/>
              </a:rPr>
              <a:t>вывод</a:t>
            </a:r>
            <a:endParaRPr lang="ru-RU" sz="4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11</a:t>
            </a:fld>
            <a:endParaRPr lang="ru-RU" noProof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sz="1400" dirty="0" smtClean="0"/>
              <a:t>Чат-бот будет </a:t>
            </a:r>
            <a:r>
              <a:rPr lang="ru-RU" sz="1400" dirty="0"/>
              <a:t>работать на основе </a:t>
            </a:r>
            <a:r>
              <a:rPr lang="ru-RU" sz="1400" dirty="0" err="1"/>
              <a:t>нейросети</a:t>
            </a:r>
            <a:r>
              <a:rPr lang="ru-RU" sz="1400" dirty="0"/>
              <a:t>, которые могут помочь в определении оптимальных условий для переработки пищевых продуктов. Они могут анализировать данные о составе продуктов, их свойствах, а также условиях переработки и давать рекомендации по их улучшению.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sz="1400" dirty="0" err="1" smtClean="0"/>
              <a:t>Нейросети</a:t>
            </a:r>
            <a:r>
              <a:rPr lang="ru-RU" sz="1400" dirty="0" smtClean="0"/>
              <a:t> </a:t>
            </a:r>
            <a:r>
              <a:rPr lang="ru-RU" sz="1400" dirty="0"/>
              <a:t>могут быть использованы для оптимизации процессов переработки. Они могут изучать данные о производительности оборудования, эффективности процессов и находить оптимальные решения для повышения эффективности производства.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ru-RU" sz="1400" dirty="0"/>
              <a:t>Использование </a:t>
            </a:r>
            <a:r>
              <a:rPr lang="ru-RU" sz="1400" dirty="0" err="1"/>
              <a:t>нейросетей</a:t>
            </a:r>
            <a:r>
              <a:rPr lang="ru-RU" sz="1400" dirty="0"/>
              <a:t> для создания программы переработки пищевых продуктов на предприятии является реализуемым и перспективным направлением.</a:t>
            </a:r>
          </a:p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Рисунок 19"/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Рисунок 20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682863" y="1345392"/>
            <a:ext cx="11162025" cy="360000"/>
          </a:xfrm>
        </p:spPr>
        <p:txBody>
          <a:bodyPr/>
          <a:lstStyle/>
          <a:p>
            <a:r>
              <a:rPr lang="ru-RU" sz="1400" dirty="0">
                <a:latin typeface="+mn-lt"/>
              </a:rPr>
              <a:t>Чат-бот по переработке пищевых отходов может быть доступен для большинства предприятий питания, особенно тех, кто стремится улучшить свою экологическую устойчивость и эффективность, повысить лояльность гостей, увеличить продажи за счет мощного эко-инструмента в </a:t>
            </a:r>
            <a:r>
              <a:rPr lang="ru-RU" sz="1400" dirty="0" smtClean="0">
                <a:latin typeface="+mn-lt"/>
              </a:rPr>
              <a:t>маркетинге.</a:t>
            </a:r>
            <a:endParaRPr lang="ru-RU" sz="1400" dirty="0">
              <a:latin typeface="+mn-lt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 rot="5400000">
            <a:off x="5887489" y="2058126"/>
            <a:ext cx="391885" cy="80902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32265" y="6377001"/>
            <a:ext cx="4502332" cy="4064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ПРЕИМУЩЕСТВА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346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C17F5BF1-88DB-42F2-98A6-4C7FBFC3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672000" cy="6857999"/>
          </a:xfrm>
        </p:spPr>
        <p:txBody>
          <a:bodyPr rtlCol="0"/>
          <a:lstStyle/>
          <a:p>
            <a:pPr rtl="0"/>
            <a:r>
              <a:rPr lang="ru-RU" dirty="0">
                <a:latin typeface="+mn-lt"/>
              </a:rPr>
              <a:t>Спасибо за </a:t>
            </a:r>
            <a:r>
              <a:rPr lang="ru-RU" dirty="0" smtClean="0">
                <a:latin typeface="+mn-lt"/>
              </a:rPr>
              <a:t>внимание</a:t>
            </a:r>
            <a:endParaRPr lang="ru-RU" dirty="0">
              <a:latin typeface="+mn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E7E363B-55F5-4528-8A9D-A5D90055C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7699" y="4508500"/>
            <a:ext cx="3760611" cy="313410"/>
          </a:xfrm>
        </p:spPr>
        <p:txBody>
          <a:bodyPr rtlCol="0"/>
          <a:lstStyle/>
          <a:p>
            <a:pPr rtl="0"/>
            <a:r>
              <a:rPr lang="ru-RU" dirty="0" err="1" smtClean="0">
                <a:latin typeface="+mn-lt"/>
              </a:rPr>
              <a:t>Н.И.Шамбеева</a:t>
            </a:r>
            <a:r>
              <a:rPr lang="ru-RU" dirty="0" smtClean="0">
                <a:latin typeface="+mn-lt"/>
              </a:rPr>
              <a:t>, </a:t>
            </a:r>
            <a:r>
              <a:rPr lang="ru-RU" dirty="0" err="1" smtClean="0">
                <a:latin typeface="+mn-lt"/>
              </a:rPr>
              <a:t>Д.В.Карпова</a:t>
            </a:r>
            <a:endParaRPr lang="ru-RU" dirty="0">
              <a:latin typeface="+mn-lt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F795760-75DB-4415-BB10-2C6299BBF1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6333" y="4819530"/>
            <a:ext cx="3297434" cy="209790"/>
          </a:xfrm>
        </p:spPr>
        <p:txBody>
          <a:bodyPr rtlCol="0"/>
          <a:lstStyle/>
          <a:p>
            <a:pPr rtl="0"/>
            <a:r>
              <a:rPr lang="ru-RU" dirty="0"/>
              <a:t>г</a:t>
            </a:r>
            <a:r>
              <a:rPr lang="ru-RU" dirty="0" smtClean="0"/>
              <a:t>руппа ИТ21-02БГР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AF39051-1049-4508-8373-6A289966AA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81399" y="2238573"/>
            <a:ext cx="10629202" cy="119042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9" name="объект 7" descr="Бежевый прямоугольник">
            <a:extLst>
              <a:ext uri="{FF2B5EF4-FFF2-40B4-BE49-F238E27FC236}">
                <a16:creationId xmlns="" xmlns:a16="http://schemas.microsoft.com/office/drawing/2014/main" id="{2D7851E8-1907-4C8A-A16F-E461B5BFA940}"/>
              </a:ext>
            </a:extLst>
          </p:cNvPr>
          <p:cNvSpPr/>
          <p:nvPr/>
        </p:nvSpPr>
        <p:spPr bwMode="white">
          <a:xfrm flipV="1">
            <a:off x="1204699" y="3791668"/>
            <a:ext cx="5184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grpSp>
        <p:nvGrpSpPr>
          <p:cNvPr id="55" name="Группа 54" descr="Значок человека">
            <a:extLst>
              <a:ext uri="{FF2B5EF4-FFF2-40B4-BE49-F238E27FC236}">
                <a16:creationId xmlns="" xmlns:a16="http://schemas.microsoft.com/office/drawing/2014/main" id="{9E1A2D9D-4A3F-4720-9A14-FFD74FC5C7A2}"/>
              </a:ext>
            </a:extLst>
          </p:cNvPr>
          <p:cNvGrpSpPr/>
          <p:nvPr/>
        </p:nvGrpSpPr>
        <p:grpSpPr>
          <a:xfrm>
            <a:off x="1365937" y="4611901"/>
            <a:ext cx="297521" cy="297521"/>
            <a:chOff x="1334697" y="4580661"/>
            <a:chExt cx="360000" cy="360000"/>
          </a:xfrm>
        </p:grpSpPr>
        <p:grpSp>
          <p:nvGrpSpPr>
            <p:cNvPr id="56" name="Группа 55">
              <a:extLst>
                <a:ext uri="{FF2B5EF4-FFF2-40B4-BE49-F238E27FC236}">
                  <a16:creationId xmlns="" xmlns:a16="http://schemas.microsoft.com/office/drawing/2014/main" id="{FBC59C07-FDEC-40D0-BE4E-E1FAC0DEBC4A}"/>
                </a:ext>
              </a:extLst>
            </p:cNvPr>
            <p:cNvGrpSpPr/>
            <p:nvPr/>
          </p:nvGrpSpPr>
          <p:grpSpPr>
            <a:xfrm>
              <a:off x="1421012" y="4633770"/>
              <a:ext cx="180975" cy="231458"/>
              <a:chOff x="1443237" y="4633770"/>
              <a:chExt cx="180975" cy="231458"/>
            </a:xfrm>
          </p:grpSpPr>
          <p:sp>
            <p:nvSpPr>
              <p:cNvPr id="58" name="Полилиния: Фигура 57">
                <a:extLst>
                  <a:ext uri="{FF2B5EF4-FFF2-40B4-BE49-F238E27FC236}">
                    <a16:creationId xmlns="" xmlns:a16="http://schemas.microsoft.com/office/drawing/2014/main" id="{15EC7012-98A7-4A94-8CC9-0EC3408A6BC4}"/>
                  </a:ext>
                </a:extLst>
              </p:cNvPr>
              <p:cNvSpPr/>
              <p:nvPr/>
            </p:nvSpPr>
            <p:spPr>
              <a:xfrm>
                <a:off x="1478479" y="4633770"/>
                <a:ext cx="114300" cy="114300"/>
              </a:xfrm>
              <a:custGeom>
                <a:avLst/>
                <a:gdLst>
                  <a:gd name="connsiteX0" fmla="*/ 118110 w 114300"/>
                  <a:gd name="connsiteY0" fmla="*/ 59055 h 114300"/>
                  <a:gd name="connsiteX1" fmla="*/ 59055 w 114300"/>
                  <a:gd name="connsiteY1" fmla="*/ 118110 h 114300"/>
                  <a:gd name="connsiteX2" fmla="*/ 0 w 114300"/>
                  <a:gd name="connsiteY2" fmla="*/ 59055 h 114300"/>
                  <a:gd name="connsiteX3" fmla="*/ 59055 w 114300"/>
                  <a:gd name="connsiteY3" fmla="*/ 0 h 114300"/>
                  <a:gd name="connsiteX4" fmla="*/ 118110 w 114300"/>
                  <a:gd name="connsiteY4" fmla="*/ 5905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8110" y="59055"/>
                    </a:moveTo>
                    <a:cubicBezTo>
                      <a:pt x="118110" y="91440"/>
                      <a:pt x="91440" y="118110"/>
                      <a:pt x="59055" y="118110"/>
                    </a:cubicBezTo>
                    <a:cubicBezTo>
                      <a:pt x="26670" y="118110"/>
                      <a:pt x="0" y="91440"/>
                      <a:pt x="0" y="59055"/>
                    </a:cubicBezTo>
                    <a:cubicBezTo>
                      <a:pt x="0" y="26670"/>
                      <a:pt x="26670" y="0"/>
                      <a:pt x="59055" y="0"/>
                    </a:cubicBezTo>
                    <a:cubicBezTo>
                      <a:pt x="91440" y="0"/>
                      <a:pt x="118110" y="25718"/>
                      <a:pt x="118110" y="59055"/>
                    </a:cubicBezTo>
                    <a:close/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="" xmlns:a16="http://schemas.microsoft.com/office/drawing/2014/main" id="{E519FE88-ED74-4D46-86D2-F2530BE46026}"/>
                  </a:ext>
                </a:extLst>
              </p:cNvPr>
              <p:cNvSpPr/>
              <p:nvPr/>
            </p:nvSpPr>
            <p:spPr>
              <a:xfrm>
                <a:off x="1443237" y="4798553"/>
                <a:ext cx="180975" cy="66675"/>
              </a:xfrm>
              <a:custGeom>
                <a:avLst/>
                <a:gdLst>
                  <a:gd name="connsiteX0" fmla="*/ 0 w 180975"/>
                  <a:gd name="connsiteY0" fmla="*/ 72390 h 66675"/>
                  <a:gd name="connsiteX1" fmla="*/ 94298 w 180975"/>
                  <a:gd name="connsiteY1" fmla="*/ 0 h 66675"/>
                  <a:gd name="connsiteX2" fmla="*/ 188595 w 180975"/>
                  <a:gd name="connsiteY2" fmla="*/ 7239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975" h="66675">
                    <a:moveTo>
                      <a:pt x="0" y="72390"/>
                    </a:moveTo>
                    <a:cubicBezTo>
                      <a:pt x="0" y="20955"/>
                      <a:pt x="41910" y="0"/>
                      <a:pt x="94298" y="0"/>
                    </a:cubicBezTo>
                    <a:cubicBezTo>
                      <a:pt x="146685" y="0"/>
                      <a:pt x="188595" y="20955"/>
                      <a:pt x="188595" y="72390"/>
                    </a:cubicBezTo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/>
              </a:p>
            </p:txBody>
          </p:sp>
        </p:grpSp>
        <p:sp>
          <p:nvSpPr>
            <p:cNvPr id="57" name="Полилиния: фигура 56">
              <a:extLst>
                <a:ext uri="{FF2B5EF4-FFF2-40B4-BE49-F238E27FC236}">
                  <a16:creationId xmlns="" xmlns:a16="http://schemas.microsoft.com/office/drawing/2014/main" id="{03AF6D1D-DE4A-460B-A540-E7DACF1F333F}"/>
                </a:ext>
              </a:extLst>
            </p:cNvPr>
            <p:cNvSpPr/>
            <p:nvPr/>
          </p:nvSpPr>
          <p:spPr>
            <a:xfrm>
              <a:off x="1334697" y="4580661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83322 w 360000"/>
                <a:gd name="connsiteY1" fmla="*/ 0 h 360000"/>
                <a:gd name="connsiteX2" fmla="*/ 83322 w 360000"/>
                <a:gd name="connsiteY2" fmla="*/ 68850 h 360000"/>
                <a:gd name="connsiteX3" fmla="*/ 276679 w 360000"/>
                <a:gd name="connsiteY3" fmla="*/ 68850 h 360000"/>
                <a:gd name="connsiteX4" fmla="*/ 276679 w 360000"/>
                <a:gd name="connsiteY4" fmla="*/ 0 h 360000"/>
                <a:gd name="connsiteX5" fmla="*/ 360000 w 360000"/>
                <a:gd name="connsiteY5" fmla="*/ 0 h 360000"/>
                <a:gd name="connsiteX6" fmla="*/ 360000 w 360000"/>
                <a:gd name="connsiteY6" fmla="*/ 360000 h 360000"/>
                <a:gd name="connsiteX7" fmla="*/ 0 w 360000"/>
                <a:gd name="connsiteY7" fmla="*/ 360000 h 360000"/>
                <a:gd name="connsiteX0" fmla="*/ 276679 w 368119"/>
                <a:gd name="connsiteY0" fmla="*/ 68850 h 360000"/>
                <a:gd name="connsiteX1" fmla="*/ 276679 w 368119"/>
                <a:gd name="connsiteY1" fmla="*/ 0 h 360000"/>
                <a:gd name="connsiteX2" fmla="*/ 360000 w 368119"/>
                <a:gd name="connsiteY2" fmla="*/ 0 h 360000"/>
                <a:gd name="connsiteX3" fmla="*/ 360000 w 368119"/>
                <a:gd name="connsiteY3" fmla="*/ 360000 h 360000"/>
                <a:gd name="connsiteX4" fmla="*/ 0 w 368119"/>
                <a:gd name="connsiteY4" fmla="*/ 360000 h 360000"/>
                <a:gd name="connsiteX5" fmla="*/ 0 w 368119"/>
                <a:gd name="connsiteY5" fmla="*/ 0 h 360000"/>
                <a:gd name="connsiteX6" fmla="*/ 83322 w 368119"/>
                <a:gd name="connsiteY6" fmla="*/ 0 h 360000"/>
                <a:gd name="connsiteX7" fmla="*/ 83322 w 368119"/>
                <a:gd name="connsiteY7" fmla="*/ 68850 h 360000"/>
                <a:gd name="connsiteX8" fmla="*/ 368119 w 368119"/>
                <a:gd name="connsiteY8" fmla="*/ 16029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7" fmla="*/ 83322 w 360000"/>
                <a:gd name="connsiteY7" fmla="*/ 6885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0" fmla="*/ 276679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83322 w 360000"/>
                <a:gd name="connsiteY5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0" h="360000">
                  <a:moveTo>
                    <a:pt x="276679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83322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/>
            </a:p>
          </p:txBody>
        </p:sp>
      </p:grpSp>
      <p:sp>
        <p:nvSpPr>
          <p:cNvPr id="28" name="Текст 3">
            <a:extLst>
              <a:ext uri="{FF2B5EF4-FFF2-40B4-BE49-F238E27FC236}">
                <a16:creationId xmlns="" xmlns:a16="http://schemas.microsoft.com/office/drawing/2014/main" id="{7E7E363B-55F5-4528-8A9D-A5D90055C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7699" y="5105962"/>
            <a:ext cx="3760611" cy="313410"/>
          </a:xfrm>
        </p:spPr>
        <p:txBody>
          <a:bodyPr rtlCol="0"/>
          <a:lstStyle/>
          <a:p>
            <a:pPr rtl="0"/>
            <a:r>
              <a:rPr lang="ru-RU" dirty="0" err="1" smtClean="0">
                <a:latin typeface="+mn-lt"/>
              </a:rPr>
              <a:t>А.М.Тимофеева</a:t>
            </a:r>
            <a:r>
              <a:rPr lang="ru-RU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29" name="Текст 6">
            <a:extLst>
              <a:ext uri="{FF2B5EF4-FFF2-40B4-BE49-F238E27FC236}">
                <a16:creationId xmlns="" xmlns:a16="http://schemas.microsoft.com/office/drawing/2014/main" id="{CF795760-75DB-4415-BB10-2C6299BBF1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6333" y="5388128"/>
            <a:ext cx="3297434" cy="209790"/>
          </a:xfrm>
        </p:spPr>
        <p:txBody>
          <a:bodyPr rtlCol="0"/>
          <a:lstStyle/>
          <a:p>
            <a:r>
              <a:rPr lang="ru-RU" dirty="0" err="1"/>
              <a:t>канд.техн.наук</a:t>
            </a:r>
            <a:r>
              <a:rPr lang="ru-RU" dirty="0"/>
              <a:t>, </a:t>
            </a:r>
            <a:r>
              <a:rPr lang="ru-RU" dirty="0" smtClean="0"/>
              <a:t>доцент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769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736" r="736"/>
          <a:stretch>
            <a:fillRect/>
          </a:stretch>
        </p:blipFill>
        <p:spPr>
          <a:xfrm>
            <a:off x="0" y="-78847"/>
            <a:ext cx="12192000" cy="693684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D509E5E-F68C-4F2B-8EC7-432595860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-112890"/>
            <a:ext cx="6058185" cy="697088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7343" y="2731934"/>
            <a:ext cx="6903253" cy="3509830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algn="just"/>
            <a:r>
              <a:rPr lang="ru-RU" sz="2000" dirty="0" smtClean="0"/>
              <a:t>Внедрить в работу предприятий питания при гостиницах </a:t>
            </a:r>
            <a:r>
              <a:rPr lang="ru-RU" sz="2000" dirty="0"/>
              <a:t>чат-боты, которые </a:t>
            </a:r>
            <a:r>
              <a:rPr lang="ru-RU" sz="2000" dirty="0" smtClean="0"/>
              <a:t>помогут составлять технологические карты </a:t>
            </a:r>
            <a:r>
              <a:rPr lang="ru-RU" sz="2000" dirty="0"/>
              <a:t>по переработке пищевых </a:t>
            </a:r>
            <a:r>
              <a:rPr lang="ru-RU" sz="2000" dirty="0" smtClean="0"/>
              <a:t>отходов, согласно запросу повара.</a:t>
            </a:r>
            <a:endParaRPr lang="ru-RU" sz="20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9BE4A06-2673-41EF-AF84-96B0EDEC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7" y="3129954"/>
            <a:ext cx="4585966" cy="1008000"/>
          </a:xfrm>
        </p:spPr>
        <p:txBody>
          <a:bodyPr rtlCol="0"/>
          <a:lstStyle/>
          <a:p>
            <a:pPr rtl="0"/>
            <a:r>
              <a:rPr lang="ru-RU" dirty="0">
                <a:latin typeface="+mn-lt"/>
              </a:rPr>
              <a:t>НАША ГЛАВНАЯ </a:t>
            </a:r>
            <a:br>
              <a:rPr lang="ru-RU" dirty="0">
                <a:latin typeface="+mn-lt"/>
              </a:rPr>
            </a:br>
            <a:r>
              <a:rPr lang="ru-RU" dirty="0" smtClean="0">
                <a:latin typeface="+mn-lt"/>
              </a:rPr>
              <a:t>ИДЕЯ ПРОЕКТА</a:t>
            </a:r>
            <a:endParaRPr lang="ru-RU" dirty="0">
              <a:latin typeface="+mn-lt"/>
            </a:endParaRPr>
          </a:p>
        </p:txBody>
      </p:sp>
      <p:sp>
        <p:nvSpPr>
          <p:cNvPr id="9" name="объект 7" descr="Бежевый прямоугольник">
            <a:extLst>
              <a:ext uri="{FF2B5EF4-FFF2-40B4-BE49-F238E27FC236}">
                <a16:creationId xmlns="" xmlns:a16="http://schemas.microsoft.com/office/drawing/2014/main" id="{400AB11A-4D5E-4CDE-BB60-C8578F59C3E0}"/>
              </a:ext>
            </a:extLst>
          </p:cNvPr>
          <p:cNvSpPr/>
          <p:nvPr/>
        </p:nvSpPr>
        <p:spPr bwMode="white">
          <a:xfrm>
            <a:off x="1793360" y="4332687"/>
            <a:ext cx="4752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grpSp>
        <p:nvGrpSpPr>
          <p:cNvPr id="36" name="Группа 35" descr="Значок лампочки">
            <a:extLst>
              <a:ext uri="{FF2B5EF4-FFF2-40B4-BE49-F238E27FC236}">
                <a16:creationId xmlns="" xmlns:a16="http://schemas.microsoft.com/office/drawing/2014/main" id="{840CA54E-FBB9-4848-A45D-E086AA4A5012}"/>
              </a:ext>
            </a:extLst>
          </p:cNvPr>
          <p:cNvGrpSpPr>
            <a:grpSpLocks noChangeAspect="1"/>
          </p:cNvGrpSpPr>
          <p:nvPr/>
        </p:nvGrpSpPr>
        <p:grpSpPr>
          <a:xfrm>
            <a:off x="1985345" y="3363146"/>
            <a:ext cx="362015" cy="584795"/>
            <a:chOff x="1684741" y="3186732"/>
            <a:chExt cx="530027" cy="856197"/>
          </a:xfrm>
        </p:grpSpPr>
        <p:sp>
          <p:nvSpPr>
            <p:cNvPr id="32" name="Полилиния: Фигура 31">
              <a:extLst>
                <a:ext uri="{FF2B5EF4-FFF2-40B4-BE49-F238E27FC236}">
                  <a16:creationId xmlns="" xmlns:a16="http://schemas.microsoft.com/office/drawing/2014/main" id="{B8ABB65B-B8A5-4C0E-BE4C-E88A7BB3E8A2}"/>
                </a:ext>
              </a:extLst>
            </p:cNvPr>
            <p:cNvSpPr/>
            <p:nvPr/>
          </p:nvSpPr>
          <p:spPr>
            <a:xfrm>
              <a:off x="1817248" y="3777916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D71DD07A-CE80-41D5-AEEB-65192AD34639}"/>
                </a:ext>
              </a:extLst>
            </p:cNvPr>
            <p:cNvSpPr/>
            <p:nvPr/>
          </p:nvSpPr>
          <p:spPr>
            <a:xfrm>
              <a:off x="1817248" y="3879844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4" name="Полилиния: фигура 33">
              <a:extLst>
                <a:ext uri="{FF2B5EF4-FFF2-40B4-BE49-F238E27FC236}">
                  <a16:creationId xmlns="" xmlns:a16="http://schemas.microsoft.com/office/drawing/2014/main" id="{0522D638-DE3D-438D-8C73-954C32D8CB63}"/>
                </a:ext>
              </a:extLst>
            </p:cNvPr>
            <p:cNvSpPr/>
            <p:nvPr/>
          </p:nvSpPr>
          <p:spPr>
            <a:xfrm>
              <a:off x="1883501" y="3981772"/>
              <a:ext cx="132507" cy="61157"/>
            </a:xfrm>
            <a:custGeom>
              <a:avLst/>
              <a:gdLst>
                <a:gd name="connsiteX0" fmla="*/ 0 w 132506"/>
                <a:gd name="connsiteY0" fmla="*/ 0 h 61156"/>
                <a:gd name="connsiteX1" fmla="*/ 66253 w 132506"/>
                <a:gd name="connsiteY1" fmla="*/ 61157 h 61156"/>
                <a:gd name="connsiteX2" fmla="*/ 132507 w 132506"/>
                <a:gd name="connsiteY2" fmla="*/ 0 h 61156"/>
                <a:gd name="connsiteX3" fmla="*/ 0 w 132506"/>
                <a:gd name="connsiteY3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506" h="61156">
                  <a:moveTo>
                    <a:pt x="0" y="0"/>
                  </a:moveTo>
                  <a:cubicBezTo>
                    <a:pt x="3058" y="34656"/>
                    <a:pt x="31598" y="61157"/>
                    <a:pt x="66253" y="61157"/>
                  </a:cubicBezTo>
                  <a:cubicBezTo>
                    <a:pt x="100909" y="61157"/>
                    <a:pt x="129449" y="34656"/>
                    <a:pt x="1325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="" xmlns:a16="http://schemas.microsoft.com/office/drawing/2014/main" id="{01AB190E-B14D-440E-9910-B22D8C998B54}"/>
                </a:ext>
              </a:extLst>
            </p:cNvPr>
            <p:cNvSpPr/>
            <p:nvPr/>
          </p:nvSpPr>
          <p:spPr>
            <a:xfrm>
              <a:off x="1684741" y="3186732"/>
              <a:ext cx="530027" cy="550412"/>
            </a:xfrm>
            <a:custGeom>
              <a:avLst/>
              <a:gdLst>
                <a:gd name="connsiteX0" fmla="*/ 265013 w 530026"/>
                <a:gd name="connsiteY0" fmla="*/ 0 h 550412"/>
                <a:gd name="connsiteX1" fmla="*/ 265013 w 530026"/>
                <a:gd name="connsiteY1" fmla="*/ 0 h 550412"/>
                <a:gd name="connsiteX2" fmla="*/ 265013 w 530026"/>
                <a:gd name="connsiteY2" fmla="*/ 0 h 550412"/>
                <a:gd name="connsiteX3" fmla="*/ 0 w 530026"/>
                <a:gd name="connsiteY3" fmla="*/ 261956 h 550412"/>
                <a:gd name="connsiteX4" fmla="*/ 0 w 530026"/>
                <a:gd name="connsiteY4" fmla="*/ 271129 h 550412"/>
                <a:gd name="connsiteX5" fmla="*/ 18347 w 530026"/>
                <a:gd name="connsiteY5" fmla="*/ 362864 h 550412"/>
                <a:gd name="connsiteX6" fmla="*/ 64215 w 530026"/>
                <a:gd name="connsiteY6" fmla="*/ 438291 h 550412"/>
                <a:gd name="connsiteX7" fmla="*/ 126391 w 530026"/>
                <a:gd name="connsiteY7" fmla="*/ 539200 h 550412"/>
                <a:gd name="connsiteX8" fmla="*/ 144738 w 530026"/>
                <a:gd name="connsiteY8" fmla="*/ 550412 h 550412"/>
                <a:gd name="connsiteX9" fmla="*/ 385289 w 530026"/>
                <a:gd name="connsiteY9" fmla="*/ 550412 h 550412"/>
                <a:gd name="connsiteX10" fmla="*/ 403636 w 530026"/>
                <a:gd name="connsiteY10" fmla="*/ 539200 h 550412"/>
                <a:gd name="connsiteX11" fmla="*/ 465812 w 530026"/>
                <a:gd name="connsiteY11" fmla="*/ 438291 h 550412"/>
                <a:gd name="connsiteX12" fmla="*/ 511680 w 530026"/>
                <a:gd name="connsiteY12" fmla="*/ 362864 h 550412"/>
                <a:gd name="connsiteX13" fmla="*/ 530027 w 530026"/>
                <a:gd name="connsiteY13" fmla="*/ 271129 h 550412"/>
                <a:gd name="connsiteX14" fmla="*/ 530027 w 530026"/>
                <a:gd name="connsiteY14" fmla="*/ 261956 h 550412"/>
                <a:gd name="connsiteX15" fmla="*/ 265013 w 530026"/>
                <a:gd name="connsiteY15" fmla="*/ 0 h 550412"/>
                <a:gd name="connsiteX16" fmla="*/ 468870 w 530026"/>
                <a:gd name="connsiteY16" fmla="*/ 270110 h 550412"/>
                <a:gd name="connsiteX17" fmla="*/ 454600 w 530026"/>
                <a:gd name="connsiteY17" fmla="*/ 341460 h 550412"/>
                <a:gd name="connsiteX18" fmla="*/ 419944 w 530026"/>
                <a:gd name="connsiteY18" fmla="*/ 397520 h 550412"/>
                <a:gd name="connsiteX19" fmla="*/ 360826 w 530026"/>
                <a:gd name="connsiteY19" fmla="*/ 489256 h 550412"/>
                <a:gd name="connsiteX20" fmla="*/ 265013 w 530026"/>
                <a:gd name="connsiteY20" fmla="*/ 489256 h 550412"/>
                <a:gd name="connsiteX21" fmla="*/ 170220 w 530026"/>
                <a:gd name="connsiteY21" fmla="*/ 489256 h 550412"/>
                <a:gd name="connsiteX22" fmla="*/ 111102 w 530026"/>
                <a:gd name="connsiteY22" fmla="*/ 397520 h 550412"/>
                <a:gd name="connsiteX23" fmla="*/ 76446 w 530026"/>
                <a:gd name="connsiteY23" fmla="*/ 341460 h 550412"/>
                <a:gd name="connsiteX24" fmla="*/ 62176 w 530026"/>
                <a:gd name="connsiteY24" fmla="*/ 270110 h 550412"/>
                <a:gd name="connsiteX25" fmla="*/ 62176 w 530026"/>
                <a:gd name="connsiteY25" fmla="*/ 261956 h 550412"/>
                <a:gd name="connsiteX26" fmla="*/ 266033 w 530026"/>
                <a:gd name="connsiteY26" fmla="*/ 60138 h 550412"/>
                <a:gd name="connsiteX27" fmla="*/ 266033 w 530026"/>
                <a:gd name="connsiteY27" fmla="*/ 60138 h 550412"/>
                <a:gd name="connsiteX28" fmla="*/ 266033 w 530026"/>
                <a:gd name="connsiteY28" fmla="*/ 60138 h 550412"/>
                <a:gd name="connsiteX29" fmla="*/ 266033 w 530026"/>
                <a:gd name="connsiteY29" fmla="*/ 60138 h 550412"/>
                <a:gd name="connsiteX30" fmla="*/ 266033 w 530026"/>
                <a:gd name="connsiteY30" fmla="*/ 60138 h 550412"/>
                <a:gd name="connsiteX31" fmla="*/ 266033 w 530026"/>
                <a:gd name="connsiteY31" fmla="*/ 60138 h 550412"/>
                <a:gd name="connsiteX32" fmla="*/ 266033 w 530026"/>
                <a:gd name="connsiteY32" fmla="*/ 60138 h 550412"/>
                <a:gd name="connsiteX33" fmla="*/ 469889 w 530026"/>
                <a:gd name="connsiteY33" fmla="*/ 261956 h 550412"/>
                <a:gd name="connsiteX34" fmla="*/ 469889 w 530026"/>
                <a:gd name="connsiteY34" fmla="*/ 270110 h 55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0026" h="550412">
                  <a:moveTo>
                    <a:pt x="265013" y="0"/>
                  </a:moveTo>
                  <a:cubicBezTo>
                    <a:pt x="265013" y="0"/>
                    <a:pt x="265013" y="0"/>
                    <a:pt x="265013" y="0"/>
                  </a:cubicBezTo>
                  <a:cubicBezTo>
                    <a:pt x="265013" y="0"/>
                    <a:pt x="265013" y="0"/>
                    <a:pt x="265013" y="0"/>
                  </a:cubicBezTo>
                  <a:cubicBezTo>
                    <a:pt x="120275" y="1019"/>
                    <a:pt x="3058" y="117217"/>
                    <a:pt x="0" y="261956"/>
                  </a:cubicBezTo>
                  <a:lnTo>
                    <a:pt x="0" y="271129"/>
                  </a:lnTo>
                  <a:cubicBezTo>
                    <a:pt x="1019" y="302727"/>
                    <a:pt x="7135" y="333305"/>
                    <a:pt x="18347" y="362864"/>
                  </a:cubicBezTo>
                  <a:cubicBezTo>
                    <a:pt x="29559" y="390385"/>
                    <a:pt x="44848" y="415867"/>
                    <a:pt x="64215" y="438291"/>
                  </a:cubicBezTo>
                  <a:cubicBezTo>
                    <a:pt x="88678" y="464793"/>
                    <a:pt x="115179" y="516776"/>
                    <a:pt x="126391" y="539200"/>
                  </a:cubicBezTo>
                  <a:cubicBezTo>
                    <a:pt x="129449" y="546335"/>
                    <a:pt x="136584" y="550412"/>
                    <a:pt x="144738" y="550412"/>
                  </a:cubicBezTo>
                  <a:lnTo>
                    <a:pt x="385289" y="550412"/>
                  </a:lnTo>
                  <a:cubicBezTo>
                    <a:pt x="393443" y="550412"/>
                    <a:pt x="400578" y="546335"/>
                    <a:pt x="403636" y="539200"/>
                  </a:cubicBezTo>
                  <a:cubicBezTo>
                    <a:pt x="414848" y="516776"/>
                    <a:pt x="441349" y="464793"/>
                    <a:pt x="465812" y="438291"/>
                  </a:cubicBezTo>
                  <a:cubicBezTo>
                    <a:pt x="485178" y="415867"/>
                    <a:pt x="501487" y="390385"/>
                    <a:pt x="511680" y="362864"/>
                  </a:cubicBezTo>
                  <a:cubicBezTo>
                    <a:pt x="522892" y="333305"/>
                    <a:pt x="529008" y="302727"/>
                    <a:pt x="530027" y="271129"/>
                  </a:cubicBezTo>
                  <a:lnTo>
                    <a:pt x="530027" y="261956"/>
                  </a:lnTo>
                  <a:cubicBezTo>
                    <a:pt x="526969" y="117217"/>
                    <a:pt x="409752" y="1019"/>
                    <a:pt x="265013" y="0"/>
                  </a:cubicBezTo>
                  <a:close/>
                  <a:moveTo>
                    <a:pt x="468870" y="270110"/>
                  </a:moveTo>
                  <a:cubicBezTo>
                    <a:pt x="467851" y="294573"/>
                    <a:pt x="462754" y="319035"/>
                    <a:pt x="454600" y="341460"/>
                  </a:cubicBezTo>
                  <a:cubicBezTo>
                    <a:pt x="446446" y="361845"/>
                    <a:pt x="435234" y="381212"/>
                    <a:pt x="419944" y="397520"/>
                  </a:cubicBezTo>
                  <a:cubicBezTo>
                    <a:pt x="396501" y="426060"/>
                    <a:pt x="376115" y="456638"/>
                    <a:pt x="360826" y="489256"/>
                  </a:cubicBezTo>
                  <a:lnTo>
                    <a:pt x="265013" y="489256"/>
                  </a:lnTo>
                  <a:lnTo>
                    <a:pt x="170220" y="489256"/>
                  </a:lnTo>
                  <a:cubicBezTo>
                    <a:pt x="153912" y="456638"/>
                    <a:pt x="133526" y="426060"/>
                    <a:pt x="111102" y="397520"/>
                  </a:cubicBezTo>
                  <a:cubicBezTo>
                    <a:pt x="96832" y="381212"/>
                    <a:pt x="84600" y="361845"/>
                    <a:pt x="76446" y="341460"/>
                  </a:cubicBezTo>
                  <a:cubicBezTo>
                    <a:pt x="67273" y="319035"/>
                    <a:pt x="63196" y="294573"/>
                    <a:pt x="62176" y="270110"/>
                  </a:cubicBezTo>
                  <a:lnTo>
                    <a:pt x="62176" y="261956"/>
                  </a:lnTo>
                  <a:cubicBezTo>
                    <a:pt x="64215" y="150854"/>
                    <a:pt x="154931" y="61157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266033" y="60138"/>
                    <a:pt x="266033" y="60138"/>
                    <a:pt x="266033" y="60138"/>
                  </a:cubicBezTo>
                  <a:cubicBezTo>
                    <a:pt x="266033" y="60138"/>
                    <a:pt x="266033" y="60138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377134" y="61157"/>
                    <a:pt x="467851" y="149835"/>
                    <a:pt x="469889" y="261956"/>
                  </a:cubicBezTo>
                  <a:lnTo>
                    <a:pt x="469889" y="27011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C3FC51DE-D10A-4DE8-A7E3-22FA2E4FC1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6244778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2" name="Номер слайда 51">
            <a:extLst>
              <a:ext uri="{FF2B5EF4-FFF2-40B4-BE49-F238E27FC236}">
                <a16:creationId xmlns=""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2</a:t>
            </a:fld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8CDC0198-E919-4071-9C4B-5B3D19A467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713143" y="3198674"/>
            <a:ext cx="906419" cy="906419"/>
            <a:chOff x="5482999" y="1607028"/>
            <a:chExt cx="1200866" cy="120086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667DDF34-4085-4945-A320-585AC8EBAAF2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ED521D40-9109-4214-B458-FAB53B1DA80D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0432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+mn-lt"/>
              </a:rPr>
              <a:t>Актуальность</a:t>
            </a:r>
            <a:r>
              <a:rPr lang="en-US" sz="4000" dirty="0" smtClean="0">
                <a:latin typeface="+mn-lt"/>
              </a:rPr>
              <a:t>/</a:t>
            </a:r>
            <a:r>
              <a:rPr lang="ru-RU" sz="4000" dirty="0" smtClean="0">
                <a:latin typeface="+mn-lt"/>
              </a:rPr>
              <a:t>ценность:</a:t>
            </a:r>
            <a:endParaRPr lang="ru-RU" sz="4000" dirty="0">
              <a:latin typeface="+mn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684213" y="1405643"/>
            <a:ext cx="10891551" cy="919868"/>
          </a:xfrm>
        </p:spPr>
        <p:txBody>
          <a:bodyPr/>
          <a:lstStyle/>
          <a:p>
            <a:r>
              <a:rPr lang="ru-RU" dirty="0">
                <a:latin typeface="+mn-lt"/>
              </a:rPr>
              <a:t>Согласно анализу рынка, нами была определена следующая ценность внедрения чат-бота на предприятия питания, согласно </a:t>
            </a:r>
            <a:r>
              <a:rPr lang="ru-RU" dirty="0" smtClean="0">
                <a:latin typeface="+mn-lt"/>
              </a:rPr>
              <a:t>таблице:</a:t>
            </a:r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3</a:t>
            </a:fld>
            <a:endParaRPr lang="ru-RU" noProof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60" y="907916"/>
            <a:ext cx="457240" cy="384081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2980563"/>
              </p:ext>
            </p:extLst>
          </p:nvPr>
        </p:nvGraphicFramePr>
        <p:xfrm>
          <a:off x="684000" y="2635341"/>
          <a:ext cx="10891764" cy="329659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630588"/>
                <a:gridCol w="3630588"/>
                <a:gridCol w="3630588"/>
              </a:tblGrid>
              <a:tr h="1082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Ценность чат-бота для предприятий питания</a:t>
                      </a:r>
                      <a:endParaRPr lang="ru-RU" sz="1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Потребительские сегменты/тип рынка</a:t>
                      </a:r>
                      <a:endParaRPr lang="ru-RU" sz="1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Применяемые технология </a:t>
                      </a:r>
                      <a:endParaRPr lang="ru-RU" sz="1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1596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можно перерабатывать значительное количество пищевых отходов;</a:t>
                      </a:r>
                      <a:endParaRPr lang="ru-RU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дает возможность вернуть вторичные материальные ресурсы в хозяйственный оборот;</a:t>
                      </a:r>
                      <a:endParaRPr lang="ru-RU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создает предпосылки для производства вторичного сырья.</a:t>
                      </a:r>
                      <a:endParaRPr lang="ru-RU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r>
                        <a:rPr lang="ru-RU" sz="16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общедоступные предприятия общественного питания, предприятия питания при отелях.</a:t>
                      </a:r>
                      <a:endParaRPr lang="ru-RU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Нейросеть</a:t>
                      </a:r>
                      <a:r>
                        <a:rPr lang="ru-RU" sz="16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(искусственный интеллект), технологии машинного обучения и когнитивные </a:t>
                      </a:r>
                      <a:r>
                        <a:rPr lang="ru-RU" sz="1600" kern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технологии.</a:t>
                      </a:r>
                      <a:endParaRPr lang="ru-RU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146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t="9" b="9"/>
          <a:stretch>
            <a:fillRect/>
          </a:stretch>
        </p:blipFill>
        <p:spPr>
          <a:xfrm>
            <a:off x="-1" y="-56444"/>
            <a:ext cx="12447991" cy="699911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4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D509E5E-F68C-4F2B-8EC7-432595860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448560" y="-56444"/>
            <a:ext cx="6058185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147343" y="2460978"/>
            <a:ext cx="6903253" cy="3780785"/>
          </a:xfrm>
        </p:spPr>
        <p:txBody>
          <a:bodyPr/>
          <a:lstStyle/>
          <a:p>
            <a:r>
              <a:rPr lang="ru-RU" dirty="0" smtClean="0"/>
              <a:t>Чат-бот </a:t>
            </a:r>
            <a:r>
              <a:rPr lang="ru-RU" dirty="0"/>
              <a:t>с определенным алгоритмом, который будет создавать и предлагать технологические карты по переработке пищевых отходов. Проблема будет решаться в первую очередь за счет производства новой кулинарной продукции из пищевых отходов или производства удобрений по технологическим картам, которые составит искусственный интеллект.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Чат-бот</a:t>
            </a:r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>
            <a:off x="1293287" y="3273778"/>
            <a:ext cx="513157" cy="1354666"/>
          </a:xfrm>
          <a:custGeom>
            <a:avLst/>
            <a:gdLst>
              <a:gd name="connsiteX0" fmla="*/ 298446 w 513157"/>
              <a:gd name="connsiteY0" fmla="*/ 0 h 1354666"/>
              <a:gd name="connsiteX1" fmla="*/ 4935 w 513157"/>
              <a:gd name="connsiteY1" fmla="*/ 146755 h 1354666"/>
              <a:gd name="connsiteX2" fmla="*/ 512935 w 513157"/>
              <a:gd name="connsiteY2" fmla="*/ 496711 h 1354666"/>
              <a:gd name="connsiteX3" fmla="*/ 72669 w 513157"/>
              <a:gd name="connsiteY3" fmla="*/ 485422 h 1354666"/>
              <a:gd name="connsiteX4" fmla="*/ 332313 w 513157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157" h="1354666">
                <a:moveTo>
                  <a:pt x="298446" y="0"/>
                </a:moveTo>
                <a:cubicBezTo>
                  <a:pt x="133816" y="31985"/>
                  <a:pt x="-30813" y="63970"/>
                  <a:pt x="4935" y="146755"/>
                </a:cubicBezTo>
                <a:cubicBezTo>
                  <a:pt x="40683" y="229540"/>
                  <a:pt x="501646" y="440267"/>
                  <a:pt x="512935" y="496711"/>
                </a:cubicBezTo>
                <a:cubicBezTo>
                  <a:pt x="524224" y="553155"/>
                  <a:pt x="102773" y="342430"/>
                  <a:pt x="72669" y="485422"/>
                </a:cubicBezTo>
                <a:cubicBezTo>
                  <a:pt x="42565" y="628414"/>
                  <a:pt x="187439" y="991540"/>
                  <a:pt x="332313" y="135466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72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11123242-1802-4890-85C8-48524FEB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3515467" cy="370166"/>
          </a:xfrm>
        </p:spPr>
        <p:txBody>
          <a:bodyPr rtlCol="0"/>
          <a:lstStyle/>
          <a:p>
            <a:pPr rtl="0"/>
            <a:r>
              <a:rPr lang="ru-RU" sz="4000" dirty="0" err="1" smtClean="0">
                <a:latin typeface="+mn-lt"/>
              </a:rPr>
              <a:t>ПРоблема</a:t>
            </a:r>
            <a:endParaRPr lang="ru-RU" sz="400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5A32E52-1B70-4F84-B381-E9D987150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7ED86B65-490B-4A46-9A35-518F30651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863" y="3857676"/>
            <a:ext cx="3276000" cy="2238815"/>
          </a:xfrm>
        </p:spPr>
        <p:txBody>
          <a:bodyPr rtlCol="0"/>
          <a:lstStyle/>
          <a:p>
            <a:pPr algn="ctr"/>
            <a:r>
              <a:rPr lang="ru-RU" sz="1800" noProof="1" smtClean="0"/>
              <a:t>Пищевые отходы образуются </a:t>
            </a:r>
            <a:r>
              <a:rPr lang="ru-RU" sz="1800" noProof="1"/>
              <a:t>из-за порчи продуктов при неправильном </a:t>
            </a:r>
            <a:r>
              <a:rPr lang="ru-RU" sz="1800" noProof="1" smtClean="0"/>
              <a:t>хранении.</a:t>
            </a:r>
            <a:endParaRPr lang="ru-RU" sz="1800" noProof="1"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60CBFD8E-64DF-4423-A5AD-A669424819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863" y="3068555"/>
            <a:ext cx="3276000" cy="360445"/>
          </a:xfrm>
        </p:spPr>
        <p:txBody>
          <a:bodyPr rtlCol="0"/>
          <a:lstStyle/>
          <a:p>
            <a:pPr algn="ctr" rt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21%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5546E0D8-3EE8-4FA5-9941-005B12026C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5432" y="3857676"/>
            <a:ext cx="3276000" cy="2238815"/>
          </a:xfrm>
        </p:spPr>
        <p:txBody>
          <a:bodyPr rtlCol="0"/>
          <a:lstStyle/>
          <a:p>
            <a:pPr algn="ctr"/>
            <a:r>
              <a:rPr lang="ru-RU" sz="1800" noProof="1" smtClean="0"/>
              <a:t>Пищевые отходы образуются в </a:t>
            </a:r>
            <a:r>
              <a:rPr lang="ru-RU" sz="1800" noProof="1"/>
              <a:t>процессе приготовления пищи (включая обрезки, очистку и неправильное приготовление продуктов</a:t>
            </a:r>
            <a:r>
              <a:rPr lang="ru-RU" sz="1800" noProof="1" smtClean="0"/>
              <a:t>). </a:t>
            </a:r>
            <a:endParaRPr lang="ru-RU" sz="1800" noProof="1"/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D2E6CBE-74EE-4EC6-97D7-36D6F95ED2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5432" y="3068555"/>
            <a:ext cx="3276000" cy="360445"/>
          </a:xfrm>
        </p:spPr>
        <p:txBody>
          <a:bodyPr rtlCol="0"/>
          <a:lstStyle/>
          <a:p>
            <a:pPr algn="ctr" rt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45%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839944D4-2F2D-438D-93AE-CFC498C791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8000" y="3857676"/>
            <a:ext cx="3276000" cy="2238815"/>
          </a:xfrm>
        </p:spPr>
        <p:txBody>
          <a:bodyPr rtlCol="0"/>
          <a:lstStyle/>
          <a:p>
            <a:pPr algn="ctr"/>
            <a:r>
              <a:rPr lang="ru-RU" sz="1800" noProof="1"/>
              <a:t>С</a:t>
            </a:r>
            <a:r>
              <a:rPr lang="ru-RU" sz="1800" noProof="1" smtClean="0"/>
              <a:t>оставляют </a:t>
            </a:r>
            <a:r>
              <a:rPr lang="ru-RU" sz="1800" noProof="1"/>
              <a:t>остатки на тарелках </a:t>
            </a:r>
            <a:r>
              <a:rPr lang="ru-RU" sz="1800" noProof="1" smtClean="0"/>
              <a:t>посетителей.</a:t>
            </a:r>
            <a:endParaRPr lang="ru-RU" sz="1800" noProof="1"/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D0937D34-C77C-4A01-8453-A119A44FE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08000" y="3068555"/>
            <a:ext cx="3276000" cy="360445"/>
          </a:xfrm>
        </p:spPr>
        <p:txBody>
          <a:bodyPr rtlCol="0"/>
          <a:lstStyle/>
          <a:p>
            <a:pPr algn="ctr" rt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34%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объект 7" descr="Бежевый прямоугольник">
            <a:extLst>
              <a:ext uri="{FF2B5EF4-FFF2-40B4-BE49-F238E27FC236}">
                <a16:creationId xmlns="" xmlns:a16="http://schemas.microsoft.com/office/drawing/2014/main" id="{1E04C292-AE6A-4666-9EA6-9D87F84CB793}"/>
              </a:ext>
            </a:extLst>
          </p:cNvPr>
          <p:cNvSpPr/>
          <p:nvPr/>
        </p:nvSpPr>
        <p:spPr bwMode="white">
          <a:xfrm flipV="1">
            <a:off x="722099" y="1277068"/>
            <a:ext cx="3186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25EE06CE-237F-44E6-BF7E-72B27BB6A6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64878" y="1733550"/>
            <a:ext cx="1177348" cy="992451"/>
            <a:chOff x="9164878" y="1733550"/>
            <a:chExt cx="1177348" cy="992451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="" xmlns:a16="http://schemas.microsoft.com/office/drawing/2014/main" id="{2183E070-F2AC-4FAC-84B2-3622CF377D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49775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="" xmlns:a16="http://schemas.microsoft.com/office/drawing/2014/main" id="{C35680A2-0542-4B12-830D-8B2A95324F4C}"/>
                </a:ext>
              </a:extLst>
            </p:cNvPr>
            <p:cNvSpPr/>
            <p:nvPr/>
          </p:nvSpPr>
          <p:spPr>
            <a:xfrm>
              <a:off x="9164878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3C6003A3-849D-4BA1-BF85-B6F50F8728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24638" y="1733550"/>
            <a:ext cx="1192959" cy="992451"/>
            <a:chOff x="1824638" y="1733550"/>
            <a:chExt cx="1192959" cy="992451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="" xmlns:a16="http://schemas.microsoft.com/office/drawing/2014/main" id="{C65C63E4-7456-4EA3-AB9B-0BC0EEF50323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="" xmlns:a16="http://schemas.microsoft.com/office/drawing/2014/main" id="{9E3F9864-B075-4CC7-B167-7CE1FB0314D7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EC26C130-0A78-4033-83C0-068066B193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82999" y="1607028"/>
            <a:ext cx="1200866" cy="1200866"/>
            <a:chOff x="5482999" y="1607028"/>
            <a:chExt cx="1200866" cy="1200866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="" xmlns:a16="http://schemas.microsoft.com/office/drawing/2014/main" id="{97FF1BC4-6B01-43E0-9719-53942A96A464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="" xmlns:a16="http://schemas.microsoft.com/office/drawing/2014/main" id="{E9E8DB26-A207-4225-BABF-5E16AD0A8A72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893308" y="5762711"/>
            <a:ext cx="10380248" cy="9581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настоящее время во всем мире примерно треть производимых продуктов питания оказывается выброшенной или потерянной как на производстве, так и в бытовых </a:t>
            </a:r>
            <a:r>
              <a:rPr lang="ru-RU" dirty="0" smtClean="0"/>
              <a:t>условиях.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99467" y="719845"/>
            <a:ext cx="5682109" cy="64633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17 миллионов тонн пищевых отдыхов выбрасывается ежегодно</a:t>
            </a:r>
          </a:p>
        </p:txBody>
      </p:sp>
      <p:cxnSp>
        <p:nvCxnSpPr>
          <p:cNvPr id="9" name="Прямая соединительная линия 8"/>
          <p:cNvCxnSpPr>
            <a:stCxn id="7" idx="3"/>
          </p:cNvCxnSpPr>
          <p:nvPr/>
        </p:nvCxnSpPr>
        <p:spPr>
          <a:xfrm flipV="1">
            <a:off x="9881576" y="1043010"/>
            <a:ext cx="118153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063111" y="1043010"/>
            <a:ext cx="0" cy="1164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0472343" y="2207461"/>
            <a:ext cx="5907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Рисунок 25"/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Рисунок 24"/>
          <p:cNvPicPr>
            <a:picLocks noGrp="1" noChangeAspect="1"/>
          </p:cNvPicPr>
          <p:nvPr>
            <p:ph type="pic" sz="quarter" idx="25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2997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000" y="161692"/>
            <a:ext cx="11832000" cy="6513922"/>
          </a:xfr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+mn-lt"/>
              </a:rPr>
              <a:t>Цель</a:t>
            </a:r>
            <a:endParaRPr lang="ru-RU" sz="40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18" name="Прямоугольник 17"/>
          <p:cNvSpPr/>
          <p:nvPr/>
        </p:nvSpPr>
        <p:spPr>
          <a:xfrm>
            <a:off x="684000" y="3667897"/>
            <a:ext cx="4052711" cy="2573867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чат-бот, который будет составлять ТК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переработке пищевых отходов,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данный сервис поможет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минимизировать пищевые отходы при приготовлении пищи на предприятиях питания при помощи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нейросети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361651" y="1061156"/>
            <a:ext cx="835410" cy="2585155"/>
          </a:xfrm>
          <a:custGeom>
            <a:avLst/>
            <a:gdLst>
              <a:gd name="connsiteX0" fmla="*/ 191505 w 835410"/>
              <a:gd name="connsiteY0" fmla="*/ 0 h 2585155"/>
              <a:gd name="connsiteX1" fmla="*/ 10882 w 835410"/>
              <a:gd name="connsiteY1" fmla="*/ 428977 h 2585155"/>
              <a:gd name="connsiteX2" fmla="*/ 473727 w 835410"/>
              <a:gd name="connsiteY2" fmla="*/ 711200 h 2585155"/>
              <a:gd name="connsiteX3" fmla="*/ 202793 w 835410"/>
              <a:gd name="connsiteY3" fmla="*/ 1569155 h 2585155"/>
              <a:gd name="connsiteX4" fmla="*/ 834971 w 835410"/>
              <a:gd name="connsiteY4" fmla="*/ 1162755 h 2585155"/>
              <a:gd name="connsiteX5" fmla="*/ 89905 w 835410"/>
              <a:gd name="connsiteY5" fmla="*/ 1930400 h 2585155"/>
              <a:gd name="connsiteX6" fmla="*/ 428571 w 835410"/>
              <a:gd name="connsiteY6" fmla="*/ 2585155 h 258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410" h="2585155">
                <a:moveTo>
                  <a:pt x="191505" y="0"/>
                </a:moveTo>
                <a:cubicBezTo>
                  <a:pt x="77675" y="155222"/>
                  <a:pt x="-36155" y="310444"/>
                  <a:pt x="10882" y="428977"/>
                </a:cubicBezTo>
                <a:cubicBezTo>
                  <a:pt x="57919" y="547510"/>
                  <a:pt x="441742" y="521170"/>
                  <a:pt x="473727" y="711200"/>
                </a:cubicBezTo>
                <a:cubicBezTo>
                  <a:pt x="505712" y="901230"/>
                  <a:pt x="142586" y="1493896"/>
                  <a:pt x="202793" y="1569155"/>
                </a:cubicBezTo>
                <a:cubicBezTo>
                  <a:pt x="263000" y="1644414"/>
                  <a:pt x="853786" y="1102548"/>
                  <a:pt x="834971" y="1162755"/>
                </a:cubicBezTo>
                <a:cubicBezTo>
                  <a:pt x="816156" y="1222962"/>
                  <a:pt x="157638" y="1693333"/>
                  <a:pt x="89905" y="1930400"/>
                </a:cubicBezTo>
                <a:cubicBezTo>
                  <a:pt x="22172" y="2167467"/>
                  <a:pt x="225371" y="2376311"/>
                  <a:pt x="428571" y="2585155"/>
                </a:cubicBez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5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+mn-lt"/>
              </a:rPr>
              <a:t>Анализ рынка</a:t>
            </a:r>
            <a:endParaRPr lang="ru-RU" sz="4000" dirty="0">
              <a:latin typeface="+mn-lt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Рынок </a:t>
            </a:r>
            <a:r>
              <a:rPr lang="ru-RU" dirty="0"/>
              <a:t>переработки мусора в России оценивается в 300 млрд рублей в год. При этом на отрасль утилизации пищевых отходов приходится около 15% от общего объема. Таким образом, рынок утилизации пищевых отходов в России составляет порядка 45 млрд </a:t>
            </a:r>
            <a:r>
              <a:rPr lang="ru-RU" dirty="0" smtClean="0"/>
              <a:t>рублей.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7</a:t>
            </a:fld>
            <a:endParaRPr lang="ru-RU" noProof="0"/>
          </a:p>
        </p:txBody>
      </p:sp>
      <p:pic>
        <p:nvPicPr>
          <p:cNvPr id="22" name="Рисунок 2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Рисунок 2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Рисунок 23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Объект 19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dirty="0" smtClean="0"/>
              <a:t>Структура генерируемых отходов в России составляет: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/>
              <a:t>40% - пищевые отходы;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/>
              <a:t>3</a:t>
            </a:r>
            <a:r>
              <a:rPr lang="ru-RU" dirty="0" smtClean="0"/>
              <a:t>0% - бумага, картон;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/>
              <a:t>4% - пластик;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/>
              <a:t>3% - стекло.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dirty="0"/>
              <a:t>На сегодняшний день от общего объема образования отходов переработке </a:t>
            </a:r>
            <a:r>
              <a:rPr lang="ru-RU" dirty="0" smtClean="0"/>
              <a:t>в </a:t>
            </a:r>
            <a:r>
              <a:rPr lang="ru-RU" dirty="0"/>
              <a:t>Р</a:t>
            </a:r>
            <a:r>
              <a:rPr lang="ru-RU" dirty="0" smtClean="0"/>
              <a:t>Ф </a:t>
            </a:r>
            <a:r>
              <a:rPr lang="ru-RU" dirty="0"/>
              <a:t>подлежит </a:t>
            </a:r>
            <a:r>
              <a:rPr lang="ru-RU" i="1" dirty="0"/>
              <a:t>не более трети.</a:t>
            </a:r>
            <a:r>
              <a:rPr lang="ru-RU" dirty="0"/>
              <a:t> При этом для каждой из фокусных </a:t>
            </a:r>
            <a:r>
              <a:rPr lang="ru-RU" dirty="0" smtClean="0"/>
              <a:t>категорий доля </a:t>
            </a:r>
            <a:r>
              <a:rPr lang="ru-RU" dirty="0"/>
              <a:t>отходов, поступающих на переработку, различна. </a:t>
            </a:r>
          </a:p>
        </p:txBody>
      </p:sp>
    </p:spTree>
    <p:extLst>
      <p:ext uri="{BB962C8B-B14F-4D97-AF65-F5344CB8AC3E}">
        <p14:creationId xmlns="" xmlns:p14="http://schemas.microsoft.com/office/powerpoint/2010/main" val="39050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5C84B00A-2062-4E70-8AD4-A114464A66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64584" y="2238573"/>
            <a:ext cx="10629202" cy="2291045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AD429F02-7E8D-405F-86D3-2E794F83D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19EEC6C-3C57-4B01-80D3-53DFDB5F78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3794" y="3005055"/>
            <a:ext cx="2034138" cy="461579"/>
          </a:xfrm>
        </p:spPr>
        <p:txBody>
          <a:bodyPr rtlCol="0"/>
          <a:lstStyle/>
          <a:p>
            <a:pPr rtl="0"/>
            <a:r>
              <a:rPr lang="ru-RU" sz="1200" noProof="1" smtClean="0"/>
              <a:t>Определить цели и задачи чат-бота</a:t>
            </a:r>
            <a:endParaRPr lang="ru-RU" sz="1200" noProof="1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2FD735F-3532-48E3-982E-20E3B7CD4E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78931" y="3005055"/>
            <a:ext cx="2034138" cy="765874"/>
          </a:xfrm>
        </p:spPr>
        <p:txBody>
          <a:bodyPr rtlCol="0"/>
          <a:lstStyle/>
          <a:p>
            <a:pPr>
              <a:spcAft>
                <a:spcPts val="0"/>
              </a:spcAft>
            </a:pPr>
            <a:r>
              <a:rPr lang="ru-RU" sz="1200" noProof="1"/>
              <a:t>И</a:t>
            </a:r>
            <a:r>
              <a:rPr lang="ru-RU" sz="1200" noProof="1" smtClean="0"/>
              <a:t>сследовать </a:t>
            </a:r>
            <a:r>
              <a:rPr lang="ru-RU" sz="1200" noProof="1"/>
              <a:t>аудиторию. </a:t>
            </a:r>
            <a:endParaRPr lang="ru-RU" sz="1200" noProof="1" smtClean="0"/>
          </a:p>
          <a:p>
            <a:pPr>
              <a:spcAft>
                <a:spcPts val="0"/>
              </a:spcAft>
            </a:pPr>
            <a:r>
              <a:rPr lang="ru-RU" sz="1200" noProof="1" smtClean="0"/>
              <a:t>В </a:t>
            </a:r>
            <a:r>
              <a:rPr lang="ru-RU" sz="1200" noProof="1"/>
              <a:t>нашем случае это предприятия общественного питания при гостинице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C4044465-8F5D-4E03-90E0-7A3034CF8A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28931" y="3005055"/>
            <a:ext cx="2034138" cy="461579"/>
          </a:xfrm>
        </p:spPr>
        <p:txBody>
          <a:bodyPr rtlCol="0"/>
          <a:lstStyle/>
          <a:p>
            <a:pPr>
              <a:lnSpc>
                <a:spcPct val="80000"/>
              </a:lnSpc>
            </a:pPr>
            <a:r>
              <a:rPr lang="ru-RU" sz="1200" noProof="1" smtClean="0"/>
              <a:t>Выбрать </a:t>
            </a:r>
            <a:r>
              <a:rPr lang="ru-RU" sz="1200" noProof="1"/>
              <a:t>подходящую платформу для создания чат-бота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756F0BBC-32F1-4620-B380-877B895D83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185078" y="5334150"/>
            <a:ext cx="2034138" cy="360445"/>
          </a:xfrm>
        </p:spPr>
        <p:txBody>
          <a:bodyPr rtlCol="0"/>
          <a:lstStyle/>
          <a:p>
            <a:r>
              <a:rPr lang="ru-RU" sz="1200" noProof="1" smtClean="0"/>
              <a:t>Разработать </a:t>
            </a:r>
            <a:r>
              <a:rPr lang="ru-RU" sz="1200" noProof="1"/>
              <a:t>чат-бот 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6A12FCC6-43B7-4221-A65B-003F82F8816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47646" y="5334150"/>
            <a:ext cx="2034138" cy="360445"/>
          </a:xfrm>
        </p:spPr>
        <p:txBody>
          <a:bodyPr rtlCol="0"/>
          <a:lstStyle/>
          <a:p>
            <a:r>
              <a:rPr lang="ru-RU" sz="1200" noProof="1" smtClean="0"/>
              <a:t>Протестировать </a:t>
            </a:r>
            <a:r>
              <a:rPr lang="ru-RU" sz="1200" noProof="1"/>
              <a:t>чат-бот и запустить его</a:t>
            </a:r>
          </a:p>
        </p:txBody>
      </p:sp>
      <p:sp>
        <p:nvSpPr>
          <p:cNvPr id="21" name="Заголовок 20">
            <a:extLst>
              <a:ext uri="{FF2B5EF4-FFF2-40B4-BE49-F238E27FC236}">
                <a16:creationId xmlns="" xmlns:a16="http://schemas.microsoft.com/office/drawing/2014/main" id="{BC5F3A4A-2857-4A67-818B-E62AB212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74" y="287453"/>
            <a:ext cx="11162238" cy="370166"/>
          </a:xfrm>
        </p:spPr>
        <p:txBody>
          <a:bodyPr rtlCol="0"/>
          <a:lstStyle/>
          <a:p>
            <a:pPr rtl="0"/>
            <a:r>
              <a:rPr lang="ru-RU" sz="4000" dirty="0" smtClean="0">
                <a:latin typeface="+mn-lt"/>
              </a:rPr>
              <a:t>Организационные мероприятия по реализации идеи</a:t>
            </a:r>
            <a:endParaRPr lang="ru-RU" sz="4000" dirty="0">
              <a:latin typeface="+mn-lt"/>
            </a:endParaRPr>
          </a:p>
        </p:txBody>
      </p:sp>
      <p:sp>
        <p:nvSpPr>
          <p:cNvPr id="22" name="объект 7" descr="Бежевый прямоугольник">
            <a:extLst>
              <a:ext uri="{FF2B5EF4-FFF2-40B4-BE49-F238E27FC236}">
                <a16:creationId xmlns="" xmlns:a16="http://schemas.microsoft.com/office/drawing/2014/main" id="{FEEE4553-844E-49F9-8166-2F2E938E3677}"/>
              </a:ext>
            </a:extLst>
          </p:cNvPr>
          <p:cNvSpPr/>
          <p:nvPr/>
        </p:nvSpPr>
        <p:spPr bwMode="white">
          <a:xfrm flipV="1">
            <a:off x="722099" y="12770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AA951CEE-7CE6-4A91-B2A1-B443273C6F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94339" y="1841895"/>
            <a:ext cx="1453048" cy="82020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B085FEF7-45BC-4B49-8329-097F23476A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119476" y="1841895"/>
            <a:ext cx="1453048" cy="82020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5CCC7563-285F-46AC-90A3-8D8D6F4944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475623" y="4170990"/>
            <a:ext cx="1453048" cy="82020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23D892D7-D87B-407B-85EF-921DF3E196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238191" y="4170990"/>
            <a:ext cx="1453048" cy="82020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1A47850-696A-4153-953F-D3D2FB5C31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369476" y="1841895"/>
            <a:ext cx="1453048" cy="82020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33" name="Рисунок 32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4" name="Рисунок 33"/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5" name="Рисунок 34"/>
          <p:cNvPicPr>
            <a:picLocks noGrp="1" noChangeAspect="1"/>
          </p:cNvPicPr>
          <p:nvPr>
            <p:ph type="pic" sz="quarter" idx="25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6" name="Рисунок 35"/>
          <p:cNvPicPr>
            <a:picLocks noGrp="1" noChangeAspect="1"/>
          </p:cNvPicPr>
          <p:nvPr>
            <p:ph type="pic" sz="quarter" idx="32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9675" y="3956050"/>
            <a:ext cx="904875" cy="1206500"/>
          </a:xfrm>
        </p:spPr>
      </p:pic>
      <p:pic>
        <p:nvPicPr>
          <p:cNvPr id="37" name="Рисунок 36"/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12050" y="3948113"/>
            <a:ext cx="906463" cy="1204912"/>
          </a:xfrm>
        </p:spPr>
      </p:pic>
      <p:sp>
        <p:nvSpPr>
          <p:cNvPr id="31" name="Прямоугольник 30"/>
          <p:cNvSpPr/>
          <p:nvPr/>
        </p:nvSpPr>
        <p:spPr>
          <a:xfrm>
            <a:off x="4019006" y="5869284"/>
            <a:ext cx="4153988" cy="83602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</a:t>
            </a:r>
            <a:r>
              <a:rPr lang="ru-RU" sz="1400" dirty="0"/>
              <a:t>необходимости улучшать </a:t>
            </a:r>
            <a:r>
              <a:rPr lang="ru-RU" sz="1400" dirty="0" smtClean="0"/>
              <a:t>чат-бот, </a:t>
            </a:r>
            <a:r>
              <a:rPr lang="ru-RU" sz="1400" dirty="0"/>
              <a:t>исправлять ошибки, недочеты и вносить необходимые корректировки. Дополнять его различными обновлениями.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7864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4592135-A11E-4178-A320-510C4B749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80000" y="-46667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11000000" cy="370166"/>
          </a:xfrm>
        </p:spPr>
        <p:txBody>
          <a:bodyPr rtlCol="0"/>
          <a:lstStyle/>
          <a:p>
            <a:pPr rtl="0"/>
            <a:r>
              <a:rPr lang="ru-RU" sz="4000" dirty="0" smtClean="0">
                <a:latin typeface="+mn-lt"/>
              </a:rPr>
              <a:t>Риски и меры по их предотвращению </a:t>
            </a:r>
            <a:endParaRPr lang="ru-RU" sz="400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E6F3A07-B555-4DCB-847F-A2749A0C0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0581" y="2433564"/>
            <a:ext cx="2812282" cy="1242556"/>
          </a:xfrm>
        </p:spPr>
        <p:txBody>
          <a:bodyPr rtlCol="0"/>
          <a:lstStyle/>
          <a:p>
            <a:r>
              <a:rPr lang="ru-RU" dirty="0"/>
              <a:t>Проведение обучающих </a:t>
            </a:r>
            <a:r>
              <a:rPr lang="ru-RU" dirty="0" smtClean="0"/>
              <a:t>курсов и мастер-классов </a:t>
            </a:r>
            <a:r>
              <a:rPr lang="ru-RU" dirty="0"/>
              <a:t>для персонала по использованию </a:t>
            </a:r>
            <a:r>
              <a:rPr lang="ru-RU" dirty="0" smtClean="0"/>
              <a:t>чат-бота, с приглашением специалистов.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1BEBF22-A40E-4194-AD9A-12E9E5AB0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0581" y="1775805"/>
            <a:ext cx="2812282" cy="554643"/>
          </a:xfrm>
        </p:spPr>
        <p:txBody>
          <a:bodyPr rtlCol="0"/>
          <a:lstStyle/>
          <a:p>
            <a:pPr rtl="0"/>
            <a:r>
              <a:rPr lang="ru-RU" sz="1400" dirty="0" smtClean="0"/>
              <a:t>Недостаточное обучение персонала по использованию чат-бота</a:t>
            </a:r>
            <a:endParaRPr lang="ru-RU" sz="1400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998C0573-728C-4817-B25F-9C4BA8292F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1291" y="2433564"/>
            <a:ext cx="2812282" cy="1242556"/>
          </a:xfrm>
        </p:spPr>
        <p:txBody>
          <a:bodyPr rtlCol="0"/>
          <a:lstStyle/>
          <a:p>
            <a:r>
              <a:rPr lang="ru-RU" noProof="1"/>
              <a:t>Регулярное обновление программного </a:t>
            </a:r>
            <a:r>
              <a:rPr lang="ru-RU" noProof="1" smtClean="0"/>
              <a:t>обеспечения и дополнительных сервисов, которые используются в работе чат-бота. А также их постоянное тестирование.</a:t>
            </a:r>
            <a:endParaRPr lang="ru-RU" noProof="1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D23D57FF-A4A8-4B9F-8E36-4755E494CB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1291" y="1775805"/>
            <a:ext cx="2812282" cy="554643"/>
          </a:xfrm>
        </p:spPr>
        <p:txBody>
          <a:bodyPr rtlCol="0"/>
          <a:lstStyle/>
          <a:p>
            <a:r>
              <a:rPr lang="ru-RU" sz="1400" dirty="0"/>
              <a:t>Технические сбои чат-бота, что может привести к недоступности сервиса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EA2C873E-AF75-4B6A-8EBE-2F12C5A7E6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92000" y="2433564"/>
            <a:ext cx="2812282" cy="1242556"/>
          </a:xfrm>
        </p:spPr>
        <p:txBody>
          <a:bodyPr rtlCol="0"/>
          <a:lstStyle/>
          <a:p>
            <a:r>
              <a:rPr lang="ru-RU" noProof="1"/>
              <a:t>И</a:t>
            </a:r>
            <a:r>
              <a:rPr lang="ru-RU" noProof="1" smtClean="0"/>
              <a:t>зучение </a:t>
            </a:r>
            <a:r>
              <a:rPr lang="ru-RU" noProof="1"/>
              <a:t>потребностей </a:t>
            </a:r>
            <a:r>
              <a:rPr lang="ru-RU" noProof="1" smtClean="0"/>
              <a:t>предприятия питания в переработке пищевых отходов </a:t>
            </a:r>
            <a:r>
              <a:rPr lang="ru-RU" noProof="1"/>
              <a:t>и разработка соответствующего </a:t>
            </a:r>
            <a:r>
              <a:rPr lang="ru-RU" noProof="1" smtClean="0"/>
              <a:t>функционала. Улучшение </a:t>
            </a:r>
            <a:r>
              <a:rPr lang="ru-RU" noProof="1"/>
              <a:t>и расширение возможностей чат-бота.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A62A9F2-7193-4B39-BE74-49635D2350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92000" y="1775805"/>
            <a:ext cx="2812282" cy="554643"/>
          </a:xfrm>
        </p:spPr>
        <p:txBody>
          <a:bodyPr rtlCol="0"/>
          <a:lstStyle/>
          <a:p>
            <a:pPr rtl="0"/>
            <a:r>
              <a:rPr lang="ru-RU" sz="1400" dirty="0" smtClean="0"/>
              <a:t>Ограниченная функциональность чат-бота</a:t>
            </a:r>
            <a:endParaRPr lang="ru-RU" sz="1400" dirty="0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D39B9111-D7E0-4C6E-8B6D-2598C446AF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70581" y="4582977"/>
            <a:ext cx="2812282" cy="1242556"/>
          </a:xfrm>
        </p:spPr>
        <p:txBody>
          <a:bodyPr rtlCol="0"/>
          <a:lstStyle/>
          <a:p>
            <a:r>
              <a:rPr lang="ru-RU" noProof="1" smtClean="0"/>
              <a:t>Объяснение </a:t>
            </a:r>
            <a:r>
              <a:rPr lang="ru-RU" noProof="1"/>
              <a:t>выгод от использования чат-бота для экологии и экономии </a:t>
            </a:r>
            <a:r>
              <a:rPr lang="ru-RU" noProof="1" smtClean="0"/>
              <a:t>ресурсов, предоставление </a:t>
            </a:r>
            <a:r>
              <a:rPr lang="ru-RU" noProof="1"/>
              <a:t>бонусов или поощрений за активное использование </a:t>
            </a:r>
            <a:r>
              <a:rPr lang="ru-RU" noProof="1" smtClean="0"/>
              <a:t>системы, создание </a:t>
            </a:r>
            <a:r>
              <a:rPr lang="ru-RU" noProof="1"/>
              <a:t>командного духа и вовлечение всех сотрудников в процесс переработки отходов.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2C6192BD-E170-4A74-8019-C8202728C4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0581" y="3925218"/>
            <a:ext cx="2812282" cy="554643"/>
          </a:xfrm>
        </p:spPr>
        <p:txBody>
          <a:bodyPr rtlCol="0"/>
          <a:lstStyle/>
          <a:p>
            <a:pPr rtl="0"/>
            <a:r>
              <a:rPr lang="ru-RU" sz="1400" dirty="0" smtClean="0"/>
              <a:t>Отсутствие мотивации у сотрудников пользоваться чат-ботом</a:t>
            </a:r>
            <a:endParaRPr lang="ru-RU" sz="1400" dirty="0"/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1590D2A3-9EEB-4BD9-A6F1-7A6252D21D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31291" y="4582977"/>
            <a:ext cx="2812282" cy="1242556"/>
          </a:xfrm>
        </p:spPr>
        <p:txBody>
          <a:bodyPr rtlCol="0"/>
          <a:lstStyle/>
          <a:p>
            <a:r>
              <a:rPr lang="ru-RU" noProof="1"/>
              <a:t>Установка системы мониторинга и контроля за процессом переработки отходов, чтобы обеспечить соблюдение всех стандартов безопасности и гигиены.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FA88E256-0941-4678-8F52-4A15674EC3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31290" y="3925218"/>
            <a:ext cx="4496531" cy="554643"/>
          </a:xfrm>
        </p:spPr>
        <p:txBody>
          <a:bodyPr rtlCol="0"/>
          <a:lstStyle/>
          <a:p>
            <a:r>
              <a:rPr lang="ru-RU" sz="1400" dirty="0" smtClean="0"/>
              <a:t>Недостаточный </a:t>
            </a:r>
            <a:r>
              <a:rPr lang="ru-RU" sz="1400" dirty="0"/>
              <a:t>контроль за процессом переработки отходов через чат-бот, что может привести к несоблюдению стандартов безопасности и </a:t>
            </a:r>
            <a:r>
              <a:rPr lang="ru-RU" sz="1400" dirty="0" smtClean="0"/>
              <a:t>гигиены</a:t>
            </a:r>
            <a:endParaRPr lang="ru-RU" sz="1400" dirty="0"/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6917E9BF-7C5E-4DE7-8C66-9B69A207D1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1184" y="3716527"/>
            <a:ext cx="9169633" cy="0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D14DCD19-05BE-4D3F-A9E1-A9353D509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8121" y="2630172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19527B99-C015-4364-A9D0-E9EF5F8CC8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19527" y="2630172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бъект 7" descr="Бежевый прямоугольник">
            <a:extLst>
              <a:ext uri="{FF2B5EF4-FFF2-40B4-BE49-F238E27FC236}">
                <a16:creationId xmlns=""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 flipV="1">
            <a:off x="722099" y="1277068"/>
            <a:ext cx="2340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F1E4A73F-DB3E-4AF4-A250-CB257055A3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898187" y="1803828"/>
            <a:ext cx="462986" cy="671118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A651BC50-F263-44D5-B1E1-32D5EA7EA2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4458121" y="1803828"/>
            <a:ext cx="462986" cy="671118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100AA00A-91AC-4400-AF7A-EAB0770006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8019527" y="1803828"/>
            <a:ext cx="462986" cy="671118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78CCE096-0925-41C0-AF48-23E7DBC198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898187" y="3960036"/>
            <a:ext cx="462986" cy="671118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275C6854-B085-4AC0-984F-E73F9C3884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4458121" y="3960036"/>
            <a:ext cx="462986" cy="671118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E2EAB4BE-ED20-4BB8-A23B-B02A1115A8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8121" y="4752270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969720" y="2038056"/>
            <a:ext cx="332412" cy="272922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523408" y="2039193"/>
            <a:ext cx="332412" cy="272922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8084814" y="2038056"/>
            <a:ext cx="332412" cy="272922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969720" y="4159134"/>
            <a:ext cx="332412" cy="272922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523408" y="4159134"/>
            <a:ext cx="332412" cy="272922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58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34308985_TF00450287" id="{47236EE0-B714-4C01-AC17-6ED3799A5CB0}" vid="{BB7FA567-E2BE-49ED-812C-18562CD2B8A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4BDB64-2AF8-42D4-96C8-B6B6F098993C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медицинской компании</Template>
  <TotalTime>0</TotalTime>
  <Words>837</Words>
  <Application>Microsoft Office PowerPoint</Application>
  <PresentationFormat>Произвольный</PresentationFormat>
  <Paragraphs>96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НАША ГЛАВНАЯ  ИДЕЯ ПРОЕКТА</vt:lpstr>
      <vt:lpstr>Актуальность/ценность:</vt:lpstr>
      <vt:lpstr>Чат-бот</vt:lpstr>
      <vt:lpstr>ПРоблема</vt:lpstr>
      <vt:lpstr>Цель</vt:lpstr>
      <vt:lpstr>Анализ рынка</vt:lpstr>
      <vt:lpstr>Организационные мероприятия по реализации идеи</vt:lpstr>
      <vt:lpstr>Риски и меры по их предотвращению </vt:lpstr>
      <vt:lpstr>примеры</vt:lpstr>
      <vt:lpstr>вывод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2024-04-23T13:04:54Z</dcterms:created>
  <dcterms:modified xsi:type="dcterms:W3CDTF">2024-04-26T02:10:12Z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