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9144000" cy="5143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jtA93KYkC6kI0Aj0izlC6BNwo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f8dae9ad_0_52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c6f8dae9ad_0_52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6f8dae9ad_0_5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c6f8dae9ad_0_5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6f8dae9ad_0_12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c6f8dae9ad_0_12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6f8dae9ad_0_25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c6f8dae9ad_0_25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6f8dae9ad_0_3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c6f8dae9ad_0_3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6f8dae9ad_0_4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c6f8dae9ad_0_4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371029" y="1180206"/>
            <a:ext cx="8401941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679050" y="1611403"/>
            <a:ext cx="7785899" cy="167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0"/>
            <a:ext cx="2258060" cy="5143500"/>
          </a:xfrm>
          <a:custGeom>
            <a:rect b="b" l="l" r="r" t="t"/>
            <a:pathLst>
              <a:path extrusionOk="0" h="5143500" w="2258060">
                <a:moveTo>
                  <a:pt x="22574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2257499" y="0"/>
                </a:lnTo>
                <a:lnTo>
                  <a:pt x="2257499" y="5143499"/>
                </a:lnTo>
                <a:close/>
              </a:path>
            </a:pathLst>
          </a:custGeom>
          <a:solidFill>
            <a:srgbClr val="3E3E3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3"/>
          <p:cNvSpPr txBox="1"/>
          <p:nvPr>
            <p:ph type="title"/>
          </p:nvPr>
        </p:nvSpPr>
        <p:spPr>
          <a:xfrm>
            <a:off x="371029" y="1180206"/>
            <a:ext cx="8401941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ctrTitle"/>
          </p:nvPr>
        </p:nvSpPr>
        <p:spPr>
          <a:xfrm>
            <a:off x="662222" y="1106506"/>
            <a:ext cx="7819554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371029" y="1180206"/>
            <a:ext cx="8401941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71029" y="1180206"/>
            <a:ext cx="8401941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79050" y="1611403"/>
            <a:ext cx="7785899" cy="167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/>
        </p:nvSpPr>
        <p:spPr>
          <a:xfrm>
            <a:off x="886975" y="2464486"/>
            <a:ext cx="6486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Бомбические напитки из локального сырья</a:t>
            </a:r>
            <a:endParaRPr b="1" i="0" sz="2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7549895" y="4297976"/>
            <a:ext cx="10866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Красноярск, 2024</a:t>
            </a:r>
            <a:endParaRPr b="0" i="0" sz="9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7" name="Google Shape;47;p1"/>
          <p:cNvGrpSpPr/>
          <p:nvPr/>
        </p:nvGrpSpPr>
        <p:grpSpPr>
          <a:xfrm>
            <a:off x="886966" y="355062"/>
            <a:ext cx="7066813" cy="2861209"/>
            <a:chOff x="909024" y="1123950"/>
            <a:chExt cx="6145054" cy="2728859"/>
          </a:xfrm>
        </p:grpSpPr>
        <p:pic>
          <p:nvPicPr>
            <p:cNvPr id="48" name="Google Shape;4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76800" y="1123950"/>
              <a:ext cx="2177278" cy="637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1"/>
            <p:cNvSpPr/>
            <p:nvPr/>
          </p:nvSpPr>
          <p:spPr>
            <a:xfrm>
              <a:off x="909024" y="3852809"/>
              <a:ext cx="3907154" cy="0"/>
            </a:xfrm>
            <a:custGeom>
              <a:rect b="b" l="l" r="r" t="t"/>
              <a:pathLst>
                <a:path extrusionOk="0" h="120000" w="3907154">
                  <a:moveTo>
                    <a:pt x="0" y="0"/>
                  </a:moveTo>
                  <a:lnTo>
                    <a:pt x="3906899" y="0"/>
                  </a:lnTo>
                </a:path>
              </a:pathLst>
            </a:custGeom>
            <a:noFill/>
            <a:ln cap="flat" cmpd="sng" w="9525">
              <a:solidFill>
                <a:srgbClr val="33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3047862" y="555098"/>
            <a:ext cx="2590165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E3E3E"/>
                </a:solidFill>
              </a:rPr>
              <a:t>Рынок /Tam, Sam, Som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5207232" y="1296222"/>
            <a:ext cx="41783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Tam: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5207218" y="1653628"/>
            <a:ext cx="36950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Ср.чек * посетителей залов и людей следящих за своим  здоровьем в России * сколько ед.товар.покупает 1 посет/раз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5207232" y="2255929"/>
            <a:ext cx="36576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Sam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5207230" y="2613346"/>
            <a:ext cx="1653539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Ср.чек * кол-во * шт/мес *  в сред.трат * 12мес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207230" y="3214066"/>
            <a:ext cx="3683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Som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5207225" y="3571478"/>
            <a:ext cx="359791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кол-во посетителей 1го фитнес-зала * сколько пос. уже  покупает фитнес питание * сколько в красноярске фитнес-  залов * 0,1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700" y="1155974"/>
            <a:ext cx="4316169" cy="3047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1916140" y="2434356"/>
            <a:ext cx="54419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E3E3E"/>
                </a:solidFill>
                <a:latin typeface="Verdana"/>
                <a:ea typeface="Verdana"/>
                <a:cs typeface="Verdana"/>
                <a:sym typeface="Verdana"/>
              </a:rPr>
              <a:t>650 тыс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1663225" y="1485027"/>
            <a:ext cx="155956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E3E3E"/>
                </a:solidFill>
                <a:latin typeface="Verdana"/>
                <a:ea typeface="Verdana"/>
                <a:cs typeface="Verdana"/>
                <a:sym typeface="Verdana"/>
              </a:rPr>
              <a:t>11 млн людей  покупающих продукты  здорового питания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916140" y="2920236"/>
            <a:ext cx="544195" cy="477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0" marR="381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\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E3E3E"/>
                </a:solidFill>
                <a:latin typeface="Verdana"/>
                <a:ea typeface="Verdana"/>
                <a:cs typeface="Verdana"/>
                <a:sym typeface="Verdana"/>
              </a:rPr>
              <a:t>300 тыс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4313799" y="4380720"/>
            <a:ext cx="4399280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оценкам международной организации Global Wellness Institute  объем рынка health and wellness в России составляет почти 71,5  млрд. долларов, это 13-ая велнес-экономика в мире.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182850" y="4243500"/>
            <a:ext cx="2865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Срок окупаемости: </a:t>
            </a:r>
            <a:r>
              <a:rPr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года</a:t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6f8dae9ad_0_52"/>
          <p:cNvSpPr txBox="1"/>
          <p:nvPr/>
        </p:nvSpPr>
        <p:spPr>
          <a:xfrm>
            <a:off x="3754950" y="358950"/>
            <a:ext cx="18384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Риски</a:t>
            </a:r>
            <a:endParaRPr b="1"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g2c6f8dae9ad_0_52"/>
          <p:cNvSpPr txBox="1"/>
          <p:nvPr/>
        </p:nvSpPr>
        <p:spPr>
          <a:xfrm>
            <a:off x="534475" y="1265500"/>
            <a:ext cx="8226300" cy="22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 актуальность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 урожай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повышение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конкуренции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6f8dae9ad_0_58"/>
          <p:cNvSpPr txBox="1"/>
          <p:nvPr/>
        </p:nvSpPr>
        <p:spPr>
          <a:xfrm>
            <a:off x="2404950" y="347750"/>
            <a:ext cx="4334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Доп.знания для команды</a:t>
            </a:r>
            <a:endParaRPr b="1"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2c6f8dae9ad_0_58"/>
          <p:cNvSpPr txBox="1"/>
          <p:nvPr/>
        </p:nvSpPr>
        <p:spPr>
          <a:xfrm>
            <a:off x="458850" y="1441350"/>
            <a:ext cx="8226300" cy="22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маркетинг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технология продукции общественного питания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финансовые модели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ораторское</a:t>
            </a: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искусство и умение выступать на публике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эстетика и дизайн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/>
        </p:nvSpPr>
        <p:spPr>
          <a:xfrm>
            <a:off x="662222" y="1106506"/>
            <a:ext cx="4038600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70AD47"/>
                </a:solidFill>
                <a:latin typeface="Verdana"/>
                <a:ea typeface="Verdana"/>
                <a:cs typeface="Verdana"/>
                <a:sym typeface="Verdana"/>
              </a:rPr>
              <a:t>На здоровье не экономят!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7025" y="2369018"/>
            <a:ext cx="2629706" cy="2629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9"/>
          <p:cNvGrpSpPr/>
          <p:nvPr/>
        </p:nvGrpSpPr>
        <p:grpSpPr>
          <a:xfrm>
            <a:off x="303599" y="1916428"/>
            <a:ext cx="2462530" cy="1485900"/>
            <a:chOff x="303599" y="1916428"/>
            <a:chExt cx="2462530" cy="1485900"/>
          </a:xfrm>
        </p:grpSpPr>
        <p:sp>
          <p:nvSpPr>
            <p:cNvPr id="169" name="Google Shape;169;p9"/>
            <p:cNvSpPr/>
            <p:nvPr/>
          </p:nvSpPr>
          <p:spPr>
            <a:xfrm>
              <a:off x="303599" y="1916428"/>
              <a:ext cx="2462530" cy="1485900"/>
            </a:xfrm>
            <a:custGeom>
              <a:rect b="b" l="l" r="r" t="t"/>
              <a:pathLst>
                <a:path extrusionOk="0" h="1485900" w="2462530">
                  <a:moveTo>
                    <a:pt x="1108929" y="1310703"/>
                  </a:moveTo>
                  <a:lnTo>
                    <a:pt x="1057360" y="1310096"/>
                  </a:lnTo>
                  <a:lnTo>
                    <a:pt x="1005948" y="1308068"/>
                  </a:lnTo>
                  <a:lnTo>
                    <a:pt x="954783" y="1304629"/>
                  </a:lnTo>
                  <a:lnTo>
                    <a:pt x="903952" y="1299785"/>
                  </a:lnTo>
                  <a:lnTo>
                    <a:pt x="853545" y="1293547"/>
                  </a:lnTo>
                  <a:lnTo>
                    <a:pt x="803648" y="1285922"/>
                  </a:lnTo>
                  <a:lnTo>
                    <a:pt x="754350" y="1276919"/>
                  </a:lnTo>
                  <a:lnTo>
                    <a:pt x="705740" y="1266545"/>
                  </a:lnTo>
                  <a:lnTo>
                    <a:pt x="657905" y="1254811"/>
                  </a:lnTo>
                  <a:lnTo>
                    <a:pt x="610934" y="1241723"/>
                  </a:lnTo>
                  <a:lnTo>
                    <a:pt x="564914" y="1227290"/>
                  </a:lnTo>
                  <a:lnTo>
                    <a:pt x="519935" y="1211521"/>
                  </a:lnTo>
                  <a:lnTo>
                    <a:pt x="476084" y="1194424"/>
                  </a:lnTo>
                  <a:lnTo>
                    <a:pt x="433449" y="1176008"/>
                  </a:lnTo>
                  <a:lnTo>
                    <a:pt x="392119" y="1156280"/>
                  </a:lnTo>
                  <a:lnTo>
                    <a:pt x="352181" y="1135250"/>
                  </a:lnTo>
                  <a:lnTo>
                    <a:pt x="313724" y="1112925"/>
                  </a:lnTo>
                  <a:lnTo>
                    <a:pt x="276837" y="1089315"/>
                  </a:lnTo>
                  <a:lnTo>
                    <a:pt x="241607" y="1064427"/>
                  </a:lnTo>
                  <a:lnTo>
                    <a:pt x="202379" y="1033490"/>
                  </a:lnTo>
                  <a:lnTo>
                    <a:pt x="166655" y="1001605"/>
                  </a:lnTo>
                  <a:lnTo>
                    <a:pt x="134425" y="968862"/>
                  </a:lnTo>
                  <a:lnTo>
                    <a:pt x="105679" y="935349"/>
                  </a:lnTo>
                  <a:lnTo>
                    <a:pt x="80408" y="901157"/>
                  </a:lnTo>
                  <a:lnTo>
                    <a:pt x="58602" y="866375"/>
                  </a:lnTo>
                  <a:lnTo>
                    <a:pt x="40252" y="831092"/>
                  </a:lnTo>
                  <a:lnTo>
                    <a:pt x="25347" y="795400"/>
                  </a:lnTo>
                  <a:lnTo>
                    <a:pt x="5839" y="723141"/>
                  </a:lnTo>
                  <a:lnTo>
                    <a:pt x="0" y="650316"/>
                  </a:lnTo>
                  <a:lnTo>
                    <a:pt x="2182" y="613915"/>
                  </a:lnTo>
                  <a:lnTo>
                    <a:pt x="16704" y="541585"/>
                  </a:lnTo>
                  <a:lnTo>
                    <a:pt x="44703" y="470481"/>
                  </a:lnTo>
                  <a:lnTo>
                    <a:pt x="63734" y="435613"/>
                  </a:lnTo>
                  <a:lnTo>
                    <a:pt x="86105" y="401320"/>
                  </a:lnTo>
                  <a:lnTo>
                    <a:pt x="111807" y="367693"/>
                  </a:lnTo>
                  <a:lnTo>
                    <a:pt x="140831" y="334820"/>
                  </a:lnTo>
                  <a:lnTo>
                    <a:pt x="173168" y="302792"/>
                  </a:lnTo>
                  <a:lnTo>
                    <a:pt x="208807" y="271698"/>
                  </a:lnTo>
                  <a:lnTo>
                    <a:pt x="247739" y="241627"/>
                  </a:lnTo>
                  <a:lnTo>
                    <a:pt x="289954" y="212670"/>
                  </a:lnTo>
                  <a:lnTo>
                    <a:pt x="335443" y="184916"/>
                  </a:lnTo>
                  <a:lnTo>
                    <a:pt x="375682" y="162863"/>
                  </a:lnTo>
                  <a:lnTo>
                    <a:pt x="417293" y="142202"/>
                  </a:lnTo>
                  <a:lnTo>
                    <a:pt x="460187" y="122933"/>
                  </a:lnTo>
                  <a:lnTo>
                    <a:pt x="504276" y="105059"/>
                  </a:lnTo>
                  <a:lnTo>
                    <a:pt x="549469" y="88582"/>
                  </a:lnTo>
                  <a:lnTo>
                    <a:pt x="595677" y="73503"/>
                  </a:lnTo>
                  <a:lnTo>
                    <a:pt x="642812" y="59824"/>
                  </a:lnTo>
                  <a:lnTo>
                    <a:pt x="690784" y="47547"/>
                  </a:lnTo>
                  <a:lnTo>
                    <a:pt x="739503" y="36673"/>
                  </a:lnTo>
                  <a:lnTo>
                    <a:pt x="788881" y="27204"/>
                  </a:lnTo>
                  <a:lnTo>
                    <a:pt x="838828" y="19143"/>
                  </a:lnTo>
                  <a:lnTo>
                    <a:pt x="889255" y="12490"/>
                  </a:lnTo>
                  <a:lnTo>
                    <a:pt x="940072" y="7247"/>
                  </a:lnTo>
                  <a:lnTo>
                    <a:pt x="991191" y="3417"/>
                  </a:lnTo>
                  <a:lnTo>
                    <a:pt x="1042522" y="1000"/>
                  </a:lnTo>
                  <a:lnTo>
                    <a:pt x="1093976" y="0"/>
                  </a:lnTo>
                  <a:lnTo>
                    <a:pt x="1145464" y="416"/>
                  </a:lnTo>
                  <a:lnTo>
                    <a:pt x="1196896" y="2252"/>
                  </a:lnTo>
                  <a:lnTo>
                    <a:pt x="1248183" y="5508"/>
                  </a:lnTo>
                  <a:lnTo>
                    <a:pt x="1299236" y="10187"/>
                  </a:lnTo>
                  <a:lnTo>
                    <a:pt x="1349966" y="16290"/>
                  </a:lnTo>
                  <a:lnTo>
                    <a:pt x="1400283" y="23820"/>
                  </a:lnTo>
                  <a:lnTo>
                    <a:pt x="1450098" y="32777"/>
                  </a:lnTo>
                  <a:lnTo>
                    <a:pt x="1499321" y="43164"/>
                  </a:lnTo>
                  <a:lnTo>
                    <a:pt x="1547865" y="54982"/>
                  </a:lnTo>
                  <a:lnTo>
                    <a:pt x="1595638" y="68233"/>
                  </a:lnTo>
                  <a:lnTo>
                    <a:pt x="1642553" y="82918"/>
                  </a:lnTo>
                  <a:lnTo>
                    <a:pt x="1688519" y="99040"/>
                  </a:lnTo>
                  <a:lnTo>
                    <a:pt x="1733448" y="116601"/>
                  </a:lnTo>
                  <a:lnTo>
                    <a:pt x="1777251" y="135601"/>
                  </a:lnTo>
                  <a:lnTo>
                    <a:pt x="1819837" y="156043"/>
                  </a:lnTo>
                  <a:lnTo>
                    <a:pt x="1868292" y="181969"/>
                  </a:lnTo>
                  <a:lnTo>
                    <a:pt x="1913613" y="209224"/>
                  </a:lnTo>
                  <a:lnTo>
                    <a:pt x="1955780" y="237717"/>
                  </a:lnTo>
                  <a:lnTo>
                    <a:pt x="1994774" y="267359"/>
                  </a:lnTo>
                  <a:lnTo>
                    <a:pt x="2030576" y="298062"/>
                  </a:lnTo>
                  <a:lnTo>
                    <a:pt x="2063166" y="329736"/>
                  </a:lnTo>
                  <a:lnTo>
                    <a:pt x="2092525" y="362292"/>
                  </a:lnTo>
                  <a:lnTo>
                    <a:pt x="2118633" y="395642"/>
                  </a:lnTo>
                  <a:lnTo>
                    <a:pt x="2141471" y="429696"/>
                  </a:lnTo>
                  <a:lnTo>
                    <a:pt x="2161019" y="464364"/>
                  </a:lnTo>
                  <a:lnTo>
                    <a:pt x="2177259" y="499559"/>
                  </a:lnTo>
                  <a:lnTo>
                    <a:pt x="2199732" y="571169"/>
                  </a:lnTo>
                  <a:lnTo>
                    <a:pt x="2208736" y="643815"/>
                  </a:lnTo>
                  <a:lnTo>
                    <a:pt x="2208139" y="680303"/>
                  </a:lnTo>
                  <a:lnTo>
                    <a:pt x="2196648" y="753165"/>
                  </a:lnTo>
                  <a:lnTo>
                    <a:pt x="2171298" y="825280"/>
                  </a:lnTo>
                  <a:lnTo>
                    <a:pt x="2153378" y="860835"/>
                  </a:lnTo>
                  <a:lnTo>
                    <a:pt x="2131935" y="895935"/>
                  </a:lnTo>
                  <a:lnTo>
                    <a:pt x="2106950" y="930493"/>
                  </a:lnTo>
                  <a:lnTo>
                    <a:pt x="2078403" y="964419"/>
                  </a:lnTo>
                  <a:lnTo>
                    <a:pt x="2046275" y="997624"/>
                  </a:lnTo>
                  <a:lnTo>
                    <a:pt x="2010546" y="1030018"/>
                  </a:lnTo>
                  <a:lnTo>
                    <a:pt x="2183051" y="1204148"/>
                  </a:lnTo>
                  <a:lnTo>
                    <a:pt x="1708013" y="1204148"/>
                  </a:lnTo>
                  <a:lnTo>
                    <a:pt x="1661422" y="1221240"/>
                  </a:lnTo>
                  <a:lnTo>
                    <a:pt x="1613931" y="1236811"/>
                  </a:lnTo>
                  <a:lnTo>
                    <a:pt x="1565629" y="1250869"/>
                  </a:lnTo>
                  <a:lnTo>
                    <a:pt x="1516603" y="1263422"/>
                  </a:lnTo>
                  <a:lnTo>
                    <a:pt x="1466941" y="1274480"/>
                  </a:lnTo>
                  <a:lnTo>
                    <a:pt x="1416733" y="1284050"/>
                  </a:lnTo>
                  <a:lnTo>
                    <a:pt x="1366065" y="1292141"/>
                  </a:lnTo>
                  <a:lnTo>
                    <a:pt x="1315027" y="1298762"/>
                  </a:lnTo>
                  <a:lnTo>
                    <a:pt x="1263706" y="1303920"/>
                  </a:lnTo>
                  <a:lnTo>
                    <a:pt x="1212191" y="1307624"/>
                  </a:lnTo>
                  <a:lnTo>
                    <a:pt x="1160569" y="1309882"/>
                  </a:lnTo>
                  <a:lnTo>
                    <a:pt x="1108929" y="1310703"/>
                  </a:lnTo>
                  <a:close/>
                </a:path>
                <a:path extrusionOk="0" h="1485900" w="2462530">
                  <a:moveTo>
                    <a:pt x="2462148" y="1485872"/>
                  </a:moveTo>
                  <a:lnTo>
                    <a:pt x="1708013" y="1204148"/>
                  </a:lnTo>
                  <a:lnTo>
                    <a:pt x="2183051" y="1204148"/>
                  </a:lnTo>
                  <a:lnTo>
                    <a:pt x="2462148" y="1485872"/>
                  </a:lnTo>
                  <a:close/>
                </a:path>
              </a:pathLst>
            </a:custGeom>
            <a:solidFill>
              <a:srgbClr val="D9D1E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03599" y="1916428"/>
              <a:ext cx="2462530" cy="1485900"/>
            </a:xfrm>
            <a:custGeom>
              <a:rect b="b" l="l" r="r" t="t"/>
              <a:pathLst>
                <a:path extrusionOk="0" h="1485900" w="2462530">
                  <a:moveTo>
                    <a:pt x="2462148" y="1485872"/>
                  </a:moveTo>
                  <a:lnTo>
                    <a:pt x="2010546" y="1030018"/>
                  </a:lnTo>
                  <a:lnTo>
                    <a:pt x="2046275" y="997624"/>
                  </a:lnTo>
                  <a:lnTo>
                    <a:pt x="2078403" y="964419"/>
                  </a:lnTo>
                  <a:lnTo>
                    <a:pt x="2106950" y="930493"/>
                  </a:lnTo>
                  <a:lnTo>
                    <a:pt x="2131935" y="895935"/>
                  </a:lnTo>
                  <a:lnTo>
                    <a:pt x="2153378" y="860835"/>
                  </a:lnTo>
                  <a:lnTo>
                    <a:pt x="2171298" y="825280"/>
                  </a:lnTo>
                  <a:lnTo>
                    <a:pt x="2185715" y="789360"/>
                  </a:lnTo>
                  <a:lnTo>
                    <a:pt x="2204116" y="716783"/>
                  </a:lnTo>
                  <a:lnTo>
                    <a:pt x="2208736" y="643815"/>
                  </a:lnTo>
                  <a:lnTo>
                    <a:pt x="2205928" y="607407"/>
                  </a:lnTo>
                  <a:lnTo>
                    <a:pt x="2190169" y="535190"/>
                  </a:lnTo>
                  <a:lnTo>
                    <a:pt x="2161019" y="464364"/>
                  </a:lnTo>
                  <a:lnTo>
                    <a:pt x="2141471" y="429696"/>
                  </a:lnTo>
                  <a:lnTo>
                    <a:pt x="2118633" y="395642"/>
                  </a:lnTo>
                  <a:lnTo>
                    <a:pt x="2092525" y="362292"/>
                  </a:lnTo>
                  <a:lnTo>
                    <a:pt x="2063166" y="329736"/>
                  </a:lnTo>
                  <a:lnTo>
                    <a:pt x="2030576" y="298062"/>
                  </a:lnTo>
                  <a:lnTo>
                    <a:pt x="1994774" y="267359"/>
                  </a:lnTo>
                  <a:lnTo>
                    <a:pt x="1955780" y="237717"/>
                  </a:lnTo>
                  <a:lnTo>
                    <a:pt x="1913613" y="209224"/>
                  </a:lnTo>
                  <a:lnTo>
                    <a:pt x="1868292" y="181969"/>
                  </a:lnTo>
                  <a:lnTo>
                    <a:pt x="1819837" y="156043"/>
                  </a:lnTo>
                  <a:lnTo>
                    <a:pt x="1777251" y="135601"/>
                  </a:lnTo>
                  <a:lnTo>
                    <a:pt x="1733448" y="116601"/>
                  </a:lnTo>
                  <a:lnTo>
                    <a:pt x="1688519" y="99040"/>
                  </a:lnTo>
                  <a:lnTo>
                    <a:pt x="1642553" y="82918"/>
                  </a:lnTo>
                  <a:lnTo>
                    <a:pt x="1595638" y="68233"/>
                  </a:lnTo>
                  <a:lnTo>
                    <a:pt x="1547865" y="54982"/>
                  </a:lnTo>
                  <a:lnTo>
                    <a:pt x="1499321" y="43164"/>
                  </a:lnTo>
                  <a:lnTo>
                    <a:pt x="1450098" y="32777"/>
                  </a:lnTo>
                  <a:lnTo>
                    <a:pt x="1400283" y="23820"/>
                  </a:lnTo>
                  <a:lnTo>
                    <a:pt x="1349966" y="16290"/>
                  </a:lnTo>
                  <a:lnTo>
                    <a:pt x="1299236" y="10187"/>
                  </a:lnTo>
                  <a:lnTo>
                    <a:pt x="1248183" y="5508"/>
                  </a:lnTo>
                  <a:lnTo>
                    <a:pt x="1196896" y="2252"/>
                  </a:lnTo>
                  <a:lnTo>
                    <a:pt x="1145464" y="416"/>
                  </a:lnTo>
                  <a:lnTo>
                    <a:pt x="1093976" y="0"/>
                  </a:lnTo>
                  <a:lnTo>
                    <a:pt x="1042522" y="1000"/>
                  </a:lnTo>
                  <a:lnTo>
                    <a:pt x="991191" y="3417"/>
                  </a:lnTo>
                  <a:lnTo>
                    <a:pt x="940072" y="7247"/>
                  </a:lnTo>
                  <a:lnTo>
                    <a:pt x="889255" y="12490"/>
                  </a:lnTo>
                  <a:lnTo>
                    <a:pt x="838828" y="19143"/>
                  </a:lnTo>
                  <a:lnTo>
                    <a:pt x="788881" y="27204"/>
                  </a:lnTo>
                  <a:lnTo>
                    <a:pt x="739503" y="36673"/>
                  </a:lnTo>
                  <a:lnTo>
                    <a:pt x="690784" y="47547"/>
                  </a:lnTo>
                  <a:lnTo>
                    <a:pt x="642812" y="59824"/>
                  </a:lnTo>
                  <a:lnTo>
                    <a:pt x="595677" y="73503"/>
                  </a:lnTo>
                  <a:lnTo>
                    <a:pt x="549469" y="88582"/>
                  </a:lnTo>
                  <a:lnTo>
                    <a:pt x="504276" y="105059"/>
                  </a:lnTo>
                  <a:lnTo>
                    <a:pt x="460187" y="122933"/>
                  </a:lnTo>
                  <a:lnTo>
                    <a:pt x="417293" y="142202"/>
                  </a:lnTo>
                  <a:lnTo>
                    <a:pt x="375682" y="162863"/>
                  </a:lnTo>
                  <a:lnTo>
                    <a:pt x="335443" y="184916"/>
                  </a:lnTo>
                  <a:lnTo>
                    <a:pt x="289954" y="212670"/>
                  </a:lnTo>
                  <a:lnTo>
                    <a:pt x="247739" y="241627"/>
                  </a:lnTo>
                  <a:lnTo>
                    <a:pt x="208807" y="271698"/>
                  </a:lnTo>
                  <a:lnTo>
                    <a:pt x="173168" y="302792"/>
                  </a:lnTo>
                  <a:lnTo>
                    <a:pt x="140831" y="334820"/>
                  </a:lnTo>
                  <a:lnTo>
                    <a:pt x="111807" y="367693"/>
                  </a:lnTo>
                  <a:lnTo>
                    <a:pt x="86105" y="401320"/>
                  </a:lnTo>
                  <a:lnTo>
                    <a:pt x="63734" y="435613"/>
                  </a:lnTo>
                  <a:lnTo>
                    <a:pt x="44703" y="470481"/>
                  </a:lnTo>
                  <a:lnTo>
                    <a:pt x="29024" y="505834"/>
                  </a:lnTo>
                  <a:lnTo>
                    <a:pt x="7753" y="577641"/>
                  </a:lnTo>
                  <a:lnTo>
                    <a:pt x="0" y="650316"/>
                  </a:lnTo>
                  <a:lnTo>
                    <a:pt x="1215" y="686754"/>
                  </a:lnTo>
                  <a:lnTo>
                    <a:pt x="13879" y="759386"/>
                  </a:lnTo>
                  <a:lnTo>
                    <a:pt x="40252" y="831092"/>
                  </a:lnTo>
                  <a:lnTo>
                    <a:pt x="58602" y="866375"/>
                  </a:lnTo>
                  <a:lnTo>
                    <a:pt x="80408" y="901157"/>
                  </a:lnTo>
                  <a:lnTo>
                    <a:pt x="105679" y="935349"/>
                  </a:lnTo>
                  <a:lnTo>
                    <a:pt x="134425" y="968862"/>
                  </a:lnTo>
                  <a:lnTo>
                    <a:pt x="166655" y="1001605"/>
                  </a:lnTo>
                  <a:lnTo>
                    <a:pt x="202379" y="1033490"/>
                  </a:lnTo>
                  <a:lnTo>
                    <a:pt x="241607" y="1064427"/>
                  </a:lnTo>
                  <a:lnTo>
                    <a:pt x="276837" y="1089315"/>
                  </a:lnTo>
                  <a:lnTo>
                    <a:pt x="313724" y="1112925"/>
                  </a:lnTo>
                  <a:lnTo>
                    <a:pt x="352181" y="1135250"/>
                  </a:lnTo>
                  <a:lnTo>
                    <a:pt x="392119" y="1156280"/>
                  </a:lnTo>
                  <a:lnTo>
                    <a:pt x="433449" y="1176008"/>
                  </a:lnTo>
                  <a:lnTo>
                    <a:pt x="476084" y="1194424"/>
                  </a:lnTo>
                  <a:lnTo>
                    <a:pt x="519935" y="1211521"/>
                  </a:lnTo>
                  <a:lnTo>
                    <a:pt x="564914" y="1227290"/>
                  </a:lnTo>
                  <a:lnTo>
                    <a:pt x="610934" y="1241723"/>
                  </a:lnTo>
                  <a:lnTo>
                    <a:pt x="657905" y="1254811"/>
                  </a:lnTo>
                  <a:lnTo>
                    <a:pt x="705740" y="1266545"/>
                  </a:lnTo>
                  <a:lnTo>
                    <a:pt x="754350" y="1276919"/>
                  </a:lnTo>
                  <a:lnTo>
                    <a:pt x="803648" y="1285922"/>
                  </a:lnTo>
                  <a:lnTo>
                    <a:pt x="853545" y="1293547"/>
                  </a:lnTo>
                  <a:lnTo>
                    <a:pt x="903952" y="1299785"/>
                  </a:lnTo>
                  <a:lnTo>
                    <a:pt x="954783" y="1304629"/>
                  </a:lnTo>
                  <a:lnTo>
                    <a:pt x="1005948" y="1308068"/>
                  </a:lnTo>
                  <a:lnTo>
                    <a:pt x="1057360" y="1310096"/>
                  </a:lnTo>
                  <a:lnTo>
                    <a:pt x="1108929" y="1310703"/>
                  </a:lnTo>
                  <a:lnTo>
                    <a:pt x="1160569" y="1309882"/>
                  </a:lnTo>
                  <a:lnTo>
                    <a:pt x="1212191" y="1307624"/>
                  </a:lnTo>
                  <a:lnTo>
                    <a:pt x="1263706" y="1303920"/>
                  </a:lnTo>
                  <a:lnTo>
                    <a:pt x="1315027" y="1298762"/>
                  </a:lnTo>
                  <a:lnTo>
                    <a:pt x="1366065" y="1292141"/>
                  </a:lnTo>
                  <a:lnTo>
                    <a:pt x="1416733" y="1284050"/>
                  </a:lnTo>
                  <a:lnTo>
                    <a:pt x="1466941" y="1274480"/>
                  </a:lnTo>
                  <a:lnTo>
                    <a:pt x="1516603" y="1263422"/>
                  </a:lnTo>
                  <a:lnTo>
                    <a:pt x="1565629" y="1250869"/>
                  </a:lnTo>
                  <a:lnTo>
                    <a:pt x="1613931" y="1236811"/>
                  </a:lnTo>
                  <a:lnTo>
                    <a:pt x="1661422" y="1221240"/>
                  </a:lnTo>
                  <a:lnTo>
                    <a:pt x="1708013" y="1204148"/>
                  </a:lnTo>
                  <a:lnTo>
                    <a:pt x="2462148" y="1485872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9"/>
          <p:cNvSpPr txBox="1"/>
          <p:nvPr/>
        </p:nvSpPr>
        <p:spPr>
          <a:xfrm>
            <a:off x="753652" y="2184908"/>
            <a:ext cx="130873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Пишите!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73660" marR="68580" rtl="0" algn="ctr">
              <a:lnSpc>
                <a:spcPct val="119166"/>
              </a:lnSpc>
              <a:spcBef>
                <a:spcPts val="7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все вопросы  ответим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1100" y="0"/>
            <a:ext cx="33728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371029" y="1180206"/>
            <a:ext cx="983615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Команда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4044026" y="2138907"/>
            <a:ext cx="146939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Шахова Виктория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4325361" y="2496325"/>
            <a:ext cx="90678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Лидер проекта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6243310" y="2257826"/>
            <a:ext cx="1356360" cy="509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14935" marR="10731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Черемных Дарья  Андреевна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Руководитель проекта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4064721" y="4223678"/>
            <a:ext cx="129095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Давыдов Денис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4426121" y="4586308"/>
            <a:ext cx="568325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Технолог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0" name="Google Shape;60;p8"/>
          <p:cNvGrpSpPr/>
          <p:nvPr/>
        </p:nvGrpSpPr>
        <p:grpSpPr>
          <a:xfrm>
            <a:off x="6349027" y="3026650"/>
            <a:ext cx="1019810" cy="1038244"/>
            <a:chOff x="6349027" y="3026650"/>
            <a:chExt cx="1019810" cy="1038244"/>
          </a:xfrm>
        </p:grpSpPr>
        <p:sp>
          <p:nvSpPr>
            <p:cNvPr id="61" name="Google Shape;61;p8"/>
            <p:cNvSpPr/>
            <p:nvPr/>
          </p:nvSpPr>
          <p:spPr>
            <a:xfrm>
              <a:off x="6349027" y="3045084"/>
              <a:ext cx="1019810" cy="1019810"/>
            </a:xfrm>
            <a:custGeom>
              <a:rect b="b" l="l" r="r" t="t"/>
              <a:pathLst>
                <a:path extrusionOk="0" h="1019810" w="1019809">
                  <a:moveTo>
                    <a:pt x="1019399" y="1019400"/>
                  </a:moveTo>
                  <a:lnTo>
                    <a:pt x="0" y="1019400"/>
                  </a:lnTo>
                  <a:lnTo>
                    <a:pt x="0" y="0"/>
                  </a:lnTo>
                  <a:lnTo>
                    <a:pt x="1019399" y="0"/>
                  </a:lnTo>
                  <a:lnTo>
                    <a:pt x="1019399" y="101940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6349027" y="3045084"/>
              <a:ext cx="1019810" cy="1019810"/>
            </a:xfrm>
            <a:custGeom>
              <a:rect b="b" l="l" r="r" t="t"/>
              <a:pathLst>
                <a:path extrusionOk="0" h="1019810" w="1019809">
                  <a:moveTo>
                    <a:pt x="0" y="0"/>
                  </a:moveTo>
                  <a:lnTo>
                    <a:pt x="1019399" y="0"/>
                  </a:lnTo>
                  <a:lnTo>
                    <a:pt x="1019399" y="1019400"/>
                  </a:lnTo>
                  <a:lnTo>
                    <a:pt x="0" y="1019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04649" y="3026650"/>
              <a:ext cx="908150" cy="1019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8"/>
          <p:cNvSpPr txBox="1"/>
          <p:nvPr/>
        </p:nvSpPr>
        <p:spPr>
          <a:xfrm>
            <a:off x="6040561" y="4236661"/>
            <a:ext cx="1748789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Нигматуллина Софья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8254" lvl="0" marL="320040" marR="426084" rtl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Генератор идей,  корректировщик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5" name="Google Shape;65;p8"/>
          <p:cNvGrpSpPr/>
          <p:nvPr/>
        </p:nvGrpSpPr>
        <p:grpSpPr>
          <a:xfrm>
            <a:off x="6395975" y="1014724"/>
            <a:ext cx="1038860" cy="1146175"/>
            <a:chOff x="6395975" y="1014724"/>
            <a:chExt cx="1038860" cy="1146175"/>
          </a:xfrm>
        </p:grpSpPr>
        <p:pic>
          <p:nvPicPr>
            <p:cNvPr id="66" name="Google Shape;6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5496" y="1024250"/>
              <a:ext cx="1019404" cy="11270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8"/>
            <p:cNvSpPr/>
            <p:nvPr/>
          </p:nvSpPr>
          <p:spPr>
            <a:xfrm>
              <a:off x="6395975" y="1014724"/>
              <a:ext cx="1038860" cy="1146175"/>
            </a:xfrm>
            <a:custGeom>
              <a:rect b="b" l="l" r="r" t="t"/>
              <a:pathLst>
                <a:path extrusionOk="0" h="1146175" w="1038859">
                  <a:moveTo>
                    <a:pt x="0" y="0"/>
                  </a:moveTo>
                  <a:lnTo>
                    <a:pt x="1038450" y="0"/>
                  </a:lnTo>
                  <a:lnTo>
                    <a:pt x="1038450" y="1146093"/>
                  </a:lnTo>
                  <a:lnTo>
                    <a:pt x="0" y="1146093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8"/>
          <p:cNvGrpSpPr/>
          <p:nvPr/>
        </p:nvGrpSpPr>
        <p:grpSpPr>
          <a:xfrm>
            <a:off x="4260000" y="3035550"/>
            <a:ext cx="969644" cy="1004569"/>
            <a:chOff x="4260000" y="3035550"/>
            <a:chExt cx="969644" cy="1004569"/>
          </a:xfrm>
        </p:grpSpPr>
        <p:pic>
          <p:nvPicPr>
            <p:cNvPr id="69" name="Google Shape;6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69525" y="3045075"/>
              <a:ext cx="950349" cy="98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8"/>
            <p:cNvSpPr/>
            <p:nvPr/>
          </p:nvSpPr>
          <p:spPr>
            <a:xfrm>
              <a:off x="4260000" y="3035550"/>
              <a:ext cx="969644" cy="1004569"/>
            </a:xfrm>
            <a:custGeom>
              <a:rect b="b" l="l" r="r" t="t"/>
              <a:pathLst>
                <a:path extrusionOk="0" h="1004570" w="969645">
                  <a:moveTo>
                    <a:pt x="0" y="0"/>
                  </a:moveTo>
                  <a:lnTo>
                    <a:pt x="969399" y="0"/>
                  </a:lnTo>
                  <a:lnTo>
                    <a:pt x="969399" y="1004550"/>
                  </a:lnTo>
                  <a:lnTo>
                    <a:pt x="0" y="100455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8"/>
          <p:cNvGrpSpPr/>
          <p:nvPr/>
        </p:nvGrpSpPr>
        <p:grpSpPr>
          <a:xfrm>
            <a:off x="4260000" y="1014724"/>
            <a:ext cx="1026160" cy="1086485"/>
            <a:chOff x="4260000" y="1014724"/>
            <a:chExt cx="1026160" cy="1086485"/>
          </a:xfrm>
        </p:grpSpPr>
        <p:pic>
          <p:nvPicPr>
            <p:cNvPr id="72" name="Google Shape;7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69525" y="1024249"/>
              <a:ext cx="1006823" cy="1066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8"/>
            <p:cNvSpPr/>
            <p:nvPr/>
          </p:nvSpPr>
          <p:spPr>
            <a:xfrm>
              <a:off x="4260000" y="1014724"/>
              <a:ext cx="1026160" cy="1086485"/>
            </a:xfrm>
            <a:custGeom>
              <a:rect b="b" l="l" r="r" t="t"/>
              <a:pathLst>
                <a:path extrusionOk="0" h="1086485" w="1026160">
                  <a:moveTo>
                    <a:pt x="0" y="0"/>
                  </a:moveTo>
                  <a:lnTo>
                    <a:pt x="1025873" y="0"/>
                  </a:lnTo>
                  <a:lnTo>
                    <a:pt x="1025873" y="1086025"/>
                  </a:lnTo>
                  <a:lnTo>
                    <a:pt x="0" y="1086025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190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c6f8dae9ad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5650" y="1042651"/>
            <a:ext cx="3785475" cy="37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c6f8dae9ad_0_12"/>
          <p:cNvSpPr txBox="1"/>
          <p:nvPr>
            <p:ph type="title"/>
          </p:nvPr>
        </p:nvSpPr>
        <p:spPr>
          <a:xfrm>
            <a:off x="221100" y="112700"/>
            <a:ext cx="8617800" cy="47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Проблема:</a:t>
            </a:r>
            <a:r>
              <a:rPr b="0" lang="en-US" sz="1300">
                <a:solidFill>
                  <a:schemeClr val="dk1"/>
                </a:solidFill>
              </a:rPr>
              <a:t> здоровья и нехватки витаминов</a:t>
            </a:r>
            <a:endParaRPr b="0" sz="1300">
              <a:solidFill>
                <a:schemeClr val="dk1"/>
              </a:solidFill>
            </a:endParaRPr>
          </a:p>
          <a:p>
            <a:pPr indent="0" lvl="0" marL="127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300">
              <a:solidFill>
                <a:schemeClr val="dk1"/>
              </a:solidFill>
            </a:endParaRPr>
          </a:p>
          <a:p>
            <a:pPr indent="0" lvl="0" marL="127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</a:rPr>
              <a:t>Цель:</a:t>
            </a:r>
            <a:r>
              <a:rPr b="0" lang="en-US" sz="1300">
                <a:solidFill>
                  <a:schemeClr val="dk1"/>
                </a:solidFill>
              </a:rPr>
              <a:t> решение проблемы населения </a:t>
            </a:r>
            <a:r>
              <a:rPr b="0" lang="en-US" sz="1300">
                <a:solidFill>
                  <a:schemeClr val="dk1"/>
                </a:solidFill>
              </a:rPr>
              <a:t>путем</a:t>
            </a:r>
            <a:r>
              <a:rPr b="0" lang="en-US" sz="1300">
                <a:solidFill>
                  <a:schemeClr val="dk1"/>
                </a:solidFill>
              </a:rPr>
              <a:t> введения новых технологий производства в рынок напитков и последующее расширение ассортимента.</a:t>
            </a:r>
            <a:endParaRPr b="0" sz="1300">
              <a:solidFill>
                <a:schemeClr val="dk1"/>
              </a:solidFill>
            </a:endParaRPr>
          </a:p>
          <a:p>
            <a:pPr indent="0" lvl="0" marL="127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chemeClr val="dk1"/>
              </a:solidFill>
            </a:endParaRPr>
          </a:p>
          <a:p>
            <a:pPr indent="0" lvl="0" marL="127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Задачи:</a:t>
            </a:r>
            <a:r>
              <a:rPr b="0" lang="en-US" sz="1300">
                <a:solidFill>
                  <a:schemeClr val="dk1"/>
                </a:solidFill>
              </a:rPr>
              <a:t> (с ожидаемыми результатами)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Анализ конкурентов (выявление сильных и слабых сторон, анализ ценообразования, анализ вида продвижения и удержания на рынке)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Разработка концепции, включая </a:t>
            </a:r>
            <a:r>
              <a:rPr b="0" lang="en-US" sz="1300">
                <a:solidFill>
                  <a:schemeClr val="dk1"/>
                </a:solidFill>
              </a:rPr>
              <a:t>недочеты</a:t>
            </a:r>
            <a:r>
              <a:rPr b="0" lang="en-US" sz="1300">
                <a:solidFill>
                  <a:schemeClr val="dk1"/>
                </a:solidFill>
              </a:rPr>
              <a:t> конкурентов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Разработка прототипа (технология на практике)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Примерные расчёты цены  за unit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Выявление потенциальных партнеров (в дальнейшем-встреча для определения заинтересованности сторон и обговаривания условий сотрудничества) 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Проведение Cos Dave, для дальнейшей корректировки хода проекта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Претендование на грант или подача заявления на государственную субсидию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Закупка оборудования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Проработка технологии производства, доведение до автоматизма и относительного идеала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Сертифицирование продукции, оформление документации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Выход на рынок</a:t>
            </a:r>
            <a:endParaRPr b="0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AutoNum type="arabicParenR"/>
            </a:pPr>
            <a:r>
              <a:rPr b="0" lang="en-US" sz="1300">
                <a:solidFill>
                  <a:schemeClr val="dk1"/>
                </a:solidFill>
              </a:rPr>
              <a:t>Окупаемость оборудования и выход к чистой прибыли</a:t>
            </a:r>
            <a:endParaRPr b="0" sz="13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E3E3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2453506" y="405023"/>
            <a:ext cx="2393315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Конкуренты/аналоги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679050" y="1611403"/>
            <a:ext cx="4671695" cy="1671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География вкуса: </a:t>
            </a: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высокая цена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SimpaTea: </a:t>
            </a: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 людей есть предрассудки о том, что если  что-то полностью растворяется, то это не натуральное  </a:t>
            </a:r>
            <a:r>
              <a:rPr b="1"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Самокат:	</a:t>
            </a: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остается	осадок,	не	приятно	пить,	что-то  плавает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5482825" y="1887939"/>
            <a:ext cx="3268192" cy="2882185"/>
            <a:chOff x="5482825" y="1887939"/>
            <a:chExt cx="3268192" cy="2882185"/>
          </a:xfrm>
        </p:grpSpPr>
        <p:pic>
          <p:nvPicPr>
            <p:cNvPr id="87" name="Google Shape;8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19950" y="1887939"/>
              <a:ext cx="1331067" cy="1191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82825" y="2867775"/>
              <a:ext cx="1902349" cy="19023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1915" y="276347"/>
            <a:ext cx="1101209" cy="1774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6f8dae9ad_0_25"/>
          <p:cNvSpPr txBox="1"/>
          <p:nvPr/>
        </p:nvSpPr>
        <p:spPr>
          <a:xfrm>
            <a:off x="1040850" y="1564500"/>
            <a:ext cx="70623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R"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Универсальность(возможность создавать “свой вкус”)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R"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Сохранение количества витаминов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R"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Очень долгий срок хранения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R"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Сохранение и насыщенность вкуса без использования химикатов(не знаю насколько это уместно, если мы сравниваем с ЗАМОРОЖЕННЫМИ чаями(наличие цельных ягод и т.п.))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c6f8dae9ad_0_25"/>
          <p:cNvSpPr txBox="1"/>
          <p:nvPr/>
        </p:nvSpPr>
        <p:spPr>
          <a:xfrm>
            <a:off x="2081700" y="258200"/>
            <a:ext cx="49806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Конкурентные преимущества</a:t>
            </a:r>
            <a:endParaRPr b="1"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6f8dae9ad_0_38"/>
          <p:cNvSpPr txBox="1"/>
          <p:nvPr/>
        </p:nvSpPr>
        <p:spPr>
          <a:xfrm>
            <a:off x="784800" y="1171150"/>
            <a:ext cx="75744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При сублимационной сушке удалении влаги из продукта происходит за счет давления, в два этапа: возгонка льда из замороженного продукта и тепловая досушка в вакууме. Данный способ исключает негативное термическое воздействие на компоненты растительного сырья за счет того, что большая часть влаги удаляется из сырья в замороженном состоянии, а досушивание происходит при небольших температурах. Таким образом, качественные показатели, включающие химический состав и  реологические свойства получаемого продукта, приближены к натуральному растительному сырью. Также стоит отметить, что сублимированные продукты в наименьшей степени подвержены микробиальной порче, так как отсутствуют условия  развития микроорганизмов 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g2c6f8dae9ad_0_38"/>
          <p:cNvSpPr txBox="1"/>
          <p:nvPr/>
        </p:nvSpPr>
        <p:spPr>
          <a:xfrm>
            <a:off x="2182425" y="230850"/>
            <a:ext cx="49806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Научный потенциал</a:t>
            </a:r>
            <a:endParaRPr b="1"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title"/>
          </p:nvPr>
        </p:nvSpPr>
        <p:spPr>
          <a:xfrm>
            <a:off x="1974761" y="324248"/>
            <a:ext cx="2793365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E3E3E"/>
                </a:solidFill>
              </a:rPr>
              <a:t>Дорожная карта проекта</a:t>
            </a:r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>
            <a:off x="560612" y="2113378"/>
            <a:ext cx="8126319" cy="2192655"/>
            <a:chOff x="560612" y="2113378"/>
            <a:chExt cx="8126319" cy="2192655"/>
          </a:xfrm>
        </p:grpSpPr>
        <p:sp>
          <p:nvSpPr>
            <p:cNvPr id="108" name="Google Shape;108;p7"/>
            <p:cNvSpPr/>
            <p:nvPr/>
          </p:nvSpPr>
          <p:spPr>
            <a:xfrm>
              <a:off x="617986" y="2113378"/>
              <a:ext cx="8068945" cy="2192655"/>
            </a:xfrm>
            <a:custGeom>
              <a:rect b="b" l="l" r="r" t="t"/>
              <a:pathLst>
                <a:path extrusionOk="0" h="2192654" w="8068945">
                  <a:moveTo>
                    <a:pt x="57525" y="1093575"/>
                  </a:moveTo>
                  <a:lnTo>
                    <a:pt x="8068725" y="1099275"/>
                  </a:lnTo>
                </a:path>
                <a:path extrusionOk="0" h="2192654" w="8068945">
                  <a:moveTo>
                    <a:pt x="2688786" y="1093499"/>
                  </a:moveTo>
                  <a:lnTo>
                    <a:pt x="2688786" y="0"/>
                  </a:lnTo>
                </a:path>
                <a:path extrusionOk="0" h="2192654" w="8068945">
                  <a:moveTo>
                    <a:pt x="5656569" y="1093499"/>
                  </a:moveTo>
                  <a:lnTo>
                    <a:pt x="5656569" y="0"/>
                  </a:lnTo>
                </a:path>
                <a:path extrusionOk="0" h="2192654" w="8068945">
                  <a:moveTo>
                    <a:pt x="1194734" y="2192537"/>
                  </a:moveTo>
                  <a:lnTo>
                    <a:pt x="1194734" y="1099037"/>
                  </a:lnTo>
                </a:path>
                <a:path extrusionOk="0" h="2192654" w="8068945">
                  <a:moveTo>
                    <a:pt x="3908396" y="2186985"/>
                  </a:moveTo>
                  <a:lnTo>
                    <a:pt x="3908396" y="1093484"/>
                  </a:lnTo>
                </a:path>
                <a:path extrusionOk="0" h="2192654" w="8068945">
                  <a:moveTo>
                    <a:pt x="6906619" y="2186985"/>
                  </a:moveTo>
                  <a:lnTo>
                    <a:pt x="6906619" y="1093484"/>
                  </a:lnTo>
                </a:path>
                <a:path extrusionOk="0" h="2192654" w="8068945">
                  <a:moveTo>
                    <a:pt x="0" y="1099052"/>
                  </a:moveTo>
                  <a:lnTo>
                    <a:pt x="0" y="5552"/>
                  </a:lnTo>
                </a:path>
              </a:pathLst>
            </a:custGeom>
            <a:noFill/>
            <a:ln cap="flat" cmpd="sng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0612" y="3149504"/>
              <a:ext cx="114899" cy="11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54061" y="3149504"/>
              <a:ext cx="114899" cy="11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49398" y="3155057"/>
              <a:ext cx="114899" cy="11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67723" y="3155057"/>
              <a:ext cx="114899" cy="11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17182" y="3155057"/>
              <a:ext cx="114899" cy="11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65946" y="3155057"/>
              <a:ext cx="114899" cy="114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7"/>
          <p:cNvSpPr txBox="1"/>
          <p:nvPr/>
        </p:nvSpPr>
        <p:spPr>
          <a:xfrm>
            <a:off x="729335" y="2104479"/>
            <a:ext cx="1617345" cy="528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Определение  проблемы и анализ  конкурентов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3460981" y="2104479"/>
            <a:ext cx="1221740" cy="360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Определение  каналов сбыта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6412017" y="2068466"/>
            <a:ext cx="1490980" cy="69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Получение гранта  или субсидии на  оборудование и  сырьё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1974748" y="3765712"/>
            <a:ext cx="1931035" cy="528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Разработка концепции,  создание и отработка  технологии (прототип)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4706403" y="3765700"/>
            <a:ext cx="1421130" cy="528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Встреча с  потенциальными  партнерами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7657438" y="3729687"/>
            <a:ext cx="135509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Выход на рынок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6f8dae9ad_0_44"/>
          <p:cNvSpPr txBox="1"/>
          <p:nvPr/>
        </p:nvSpPr>
        <p:spPr>
          <a:xfrm>
            <a:off x="795975" y="1797100"/>
            <a:ext cx="74388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Стартовый продукт:</a:t>
            </a:r>
            <a:endParaRPr b="1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Набор, состоящий из шести ячеек, которые наполнены ягодными и фруктовыми сублиматами (100 г). В набор входит брендированное сито и фильтр-пакеты. 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Перспектива: 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Разные линейки наборов:тематические (ягодные, цитрусовые, экзотические, новогодние и т.д.)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g2c6f8dae9ad_0_44"/>
          <p:cNvSpPr txBox="1"/>
          <p:nvPr/>
        </p:nvSpPr>
        <p:spPr>
          <a:xfrm>
            <a:off x="724725" y="219675"/>
            <a:ext cx="77673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Описание конкретного результат проекта (продукции/услуги)</a:t>
            </a:r>
            <a:endParaRPr b="1"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3754950" y="358950"/>
            <a:ext cx="18384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Расходы</a:t>
            </a:r>
            <a:endParaRPr b="1" sz="2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534475" y="1265500"/>
            <a:ext cx="8226300" cy="22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закуп оборудования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закуп сырья + упаковка и брендирование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аренда помещения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AutoNum type="arabicParenR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реклама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2024-03-25T05:16:59Z</dcterms:created>
  <dc:creator>Пользователь2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