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B4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CD7262-4B14-4E67-9871-CB866FAEBE92}" v="20" dt="2026-03-31T20:24:44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62" y="48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45C61-E426-42B4-B5EA-F6A45B5D5753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A2B91-AF3F-4B8F-82E7-D7626DF3F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7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A2B91-AF3F-4B8F-82E7-D7626DF3F1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2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A2B91-AF3F-4B8F-82E7-D7626DF3F1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7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A2B91-AF3F-4B8F-82E7-D7626DF3F1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85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AD9DB-5F0B-47F8-B41C-1D72A158A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472DE0-4A7E-4700-9EA8-9B9EE3629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79DFF-12F4-4967-B2DA-D26FDF2B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9F18C-9FEC-4C26-AB82-8865CA38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46C63D-CDB6-4200-8F8C-EAC8B029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99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B09DD-89EF-4828-BFAB-021F1023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C07C18-85F9-4378-9F3C-A96BF6990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100BFF-3C33-454B-97A6-37D7462C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776CBB-BF62-4CE1-A433-161CE8AB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55C656-BE60-4754-A339-842F40D0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7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68B2C-C97D-401C-B0B4-39016EF41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82C05A-E978-4D6D-8566-1E3607D4F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15887-42BF-4850-895C-C3CCAA09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863389-034B-4BD4-B721-4AD2D193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D38CB-E6A7-4B44-86C1-CB145667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7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8EAF9-9D0C-4508-8ED0-03F968BE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BFBEDB-9C28-423B-9FA2-25D9AC868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CCB383-9CF6-4C8C-B51A-EA0DEAEB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68C26-94AF-44E3-BCAE-786D27B7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433D8D-413D-4FB1-B744-A030D2CC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5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26303-C669-458E-A26F-BE423C2D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E9BE3F-151A-41A1-AD1F-5D65E8275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1ECA2-574B-466A-B5C5-58B61CF4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B4E456-7006-4338-B850-B9BB3058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B0D16-A4FE-4B39-BCA0-5AA4DAC0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6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36CD3-704F-42F8-B72A-C54AE3A4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3C53B-77FB-48F1-B684-BBA2CBF46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E785F5-C615-49DD-82E3-C32F23DE5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D0DBB7-668B-4FE4-8403-8EA026583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2CB541-193C-4C68-8968-BDACCE9C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D5539F-844E-49F6-B3E4-02085337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9F1E7-3725-4E90-9C70-688A9E1A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7AAAD-BF57-454B-976C-914BFA5E3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36083D-864A-450A-8CD8-21A294DE9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75A33B-05EE-420F-B129-AD913CFB4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033637-BB34-4686-ACA6-EDCA66CBF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24D5F-E081-44A6-B34D-AFE1A154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B01C3D3-D9F6-439A-8E1C-8C712E21A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32CD98-A772-4F6F-B0F5-F11BA8C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54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0BB14-45F7-4122-AD98-026148D4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0DFDF0-D259-458C-B5F7-7B415611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18227E-F822-4E2F-9DD8-B5F9EF35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0889F1-24E2-4418-9A22-8409E6EF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43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0DDE1F-7BA3-4114-8A76-7445BC26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0ED161-392E-4EA7-A450-C9C50F8C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6CD2E8-F208-4CB6-A0AD-33A5ABD8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9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8CE38-4163-4768-9F05-912DD724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C980A5-11A8-4C52-84D9-796ACEE1D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0F2E7A-ED76-44AA-9CA5-32D6BC2B2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0A79E6-A4F8-43E9-AECE-0D652311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F17821-EFB7-4E0B-893E-1A471DC1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66EE5-0A52-4AAE-B058-4001CFDB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587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DBA96-9BB0-4F30-9502-C1AC2AB6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6333E1-6D03-4A92-98EA-F1734BDCD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5C6C46-5112-41D8-92FB-D377BE1E3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DCD51F-D056-408B-A55D-258830D0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57357-4A5C-40C6-A9BA-7B9CC9CD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C0A8D6-E3DB-4F02-A15B-0CDBA002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8FF13-3299-470C-8839-E8E1C4B9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1A15AC-F237-402C-A128-DF90A1AFD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B46FA5-7908-46F2-8A88-06D6FD258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4BB82-27B0-4471-90EE-D6DAD172CF3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B3A8CC-D125-45B4-8EAF-491B5D13D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D75F34-3B8E-4962-9861-080DC8E77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ED0CE-0AB7-4DB2-A785-0AA4C7ECE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9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25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DC030-1F73-4DAA-BFC3-ACD9FC26D1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Сосны над озером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DAE112-444D-409A-9191-E8E96B5D7A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«Здесь время течет как вода. А мы просто не мешаем природе»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FAC692-98DF-C54D-9941-3067C4969327}"/>
              </a:ext>
            </a:extLst>
          </p:cNvPr>
          <p:cNvSpPr txBox="1"/>
          <p:nvPr/>
        </p:nvSpPr>
        <p:spPr>
          <a:xfrm>
            <a:off x="8710863" y="5412471"/>
            <a:ext cx="3368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Разработала: Павлова Д.В.</a:t>
            </a:r>
          </a:p>
          <a:p>
            <a:r>
              <a:rPr lang="ru-RU" b="1" dirty="0">
                <a:latin typeface="Century Gothic" panose="020B0502020202020204" pitchFamily="34" charset="0"/>
              </a:rPr>
              <a:t>Направление обучения: «Гостиничное дело»</a:t>
            </a:r>
          </a:p>
          <a:p>
            <a:r>
              <a:rPr lang="ru-RU" b="1" dirty="0">
                <a:latin typeface="Century Gothic" panose="020B0502020202020204" pitchFamily="34" charset="0"/>
              </a:rPr>
              <a:t>Проверила: к.э.н. Круг Э.А.</a:t>
            </a:r>
          </a:p>
        </p:txBody>
      </p:sp>
    </p:spTree>
    <p:extLst>
      <p:ext uri="{BB962C8B-B14F-4D97-AF65-F5344CB8AC3E}">
        <p14:creationId xmlns:p14="http://schemas.microsoft.com/office/powerpoint/2010/main" val="132929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D7CA500-73D2-4AA1-BE56-5CAF08B22B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250479"/>
              </p:ext>
            </p:extLst>
          </p:nvPr>
        </p:nvGraphicFramePr>
        <p:xfrm>
          <a:off x="838201" y="397042"/>
          <a:ext cx="10515597" cy="6075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9615">
                  <a:extLst>
                    <a:ext uri="{9D8B030D-6E8A-4147-A177-3AD203B41FA5}">
                      <a16:colId xmlns:a16="http://schemas.microsoft.com/office/drawing/2014/main" val="769128688"/>
                    </a:ext>
                  </a:extLst>
                </a:gridCol>
                <a:gridCol w="4646951">
                  <a:extLst>
                    <a:ext uri="{9D8B030D-6E8A-4147-A177-3AD203B41FA5}">
                      <a16:colId xmlns:a16="http://schemas.microsoft.com/office/drawing/2014/main" val="305560281"/>
                    </a:ext>
                  </a:extLst>
                </a:gridCol>
                <a:gridCol w="3379031">
                  <a:extLst>
                    <a:ext uri="{9D8B030D-6E8A-4147-A177-3AD203B41FA5}">
                      <a16:colId xmlns:a16="http://schemas.microsoft.com/office/drawing/2014/main" val="3989380788"/>
                    </a:ext>
                  </a:extLst>
                </a:gridCol>
              </a:tblGrid>
              <a:tr h="188146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</a:rPr>
                        <a:t>          Рыбалка с экологом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  <a:latin typeface="Century Gothic" panose="020B0502020202020204" pitchFamily="34" charset="0"/>
                        </a:rPr>
                        <a:t>Выход на лодке с местным экспертом. Гость узнает об экосистеме озера, видах рыб, правилах бережного отношения. Формат: поймал — сфотографировал — отпустил.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  <a:latin typeface="Century Gothic" panose="020B0502020202020204" pitchFamily="34" charset="0"/>
                        </a:rPr>
                        <a:t>Формирование экологического сознания. Сохранение популяции рыбы.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1617487303"/>
                  </a:ext>
                </a:extLst>
              </a:tr>
              <a:tr h="260507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</a:rPr>
                        <a:t>         Мастерская                переработки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Для детей и взрослых. Сбор мусора на пляже с последующим созданием арт-объектов. Из пластиковых крышек, стекла, найденных предметов создаем инсталляции.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Превращаем проблему мусора в творчество. Воспитание ответственного отношения.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35537386"/>
                  </a:ext>
                </a:extLst>
              </a:tr>
              <a:tr h="158937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</a:rPr>
                        <a:t>        Баня по-     черному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  <a:latin typeface="Century Gothic" panose="020B0502020202020204" pitchFamily="34" charset="0"/>
                        </a:rPr>
                        <a:t>Традиционная русская баня на дровах. Расположена отдельно, у самой воды. После — ныряние в озеро или купель.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Аутентичный опыт. Минимальное воздействие на природу (дрова из своего леса).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153986284"/>
                  </a:ext>
                </a:extLst>
              </a:tr>
            </a:tbl>
          </a:graphicData>
        </a:graphic>
      </p:graphicFrame>
      <p:pic>
        <p:nvPicPr>
          <p:cNvPr id="6" name="Рисунок 5" descr="Рыба со сплошной заливкой">
            <a:extLst>
              <a:ext uri="{FF2B5EF4-FFF2-40B4-BE49-F238E27FC236}">
                <a16:creationId xmlns:a16="http://schemas.microsoft.com/office/drawing/2014/main" id="{3E52ECC7-6C4B-4366-B8CA-64F41A4659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829" y="828206"/>
            <a:ext cx="687050" cy="687050"/>
          </a:xfrm>
          <a:prstGeom prst="rect">
            <a:avLst/>
          </a:prstGeom>
        </p:spPr>
      </p:pic>
      <p:pic>
        <p:nvPicPr>
          <p:cNvPr id="8" name="Рисунок 7" descr="Хлопать в ладоши со сплошной заливкой">
            <a:extLst>
              <a:ext uri="{FF2B5EF4-FFF2-40B4-BE49-F238E27FC236}">
                <a16:creationId xmlns:a16="http://schemas.microsoft.com/office/drawing/2014/main" id="{ECDC77A4-4C8A-469F-8DC2-5972189857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0721" y="2713220"/>
            <a:ext cx="715780" cy="715780"/>
          </a:xfrm>
          <a:prstGeom prst="rect">
            <a:avLst/>
          </a:prstGeom>
        </p:spPr>
      </p:pic>
      <p:pic>
        <p:nvPicPr>
          <p:cNvPr id="10" name="Рисунок 9" descr="Термометр со сплошной заливкой">
            <a:extLst>
              <a:ext uri="{FF2B5EF4-FFF2-40B4-BE49-F238E27FC236}">
                <a16:creationId xmlns:a16="http://schemas.microsoft.com/office/drawing/2014/main" id="{31000094-250A-4246-BC30-614AFBADB0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91" y="5005040"/>
            <a:ext cx="715780" cy="7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68C-1478-D4D4-B518-96B093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47"/>
            <a:ext cx="10515600" cy="8139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Диаграмма </a:t>
            </a:r>
            <a:r>
              <a:rPr lang="ru-RU" sz="3200" b="1" dirty="0" err="1">
                <a:latin typeface="Century Gothic" panose="020B0502020202020204" pitchFamily="34" charset="0"/>
              </a:rPr>
              <a:t>Ганта</a:t>
            </a:r>
            <a:r>
              <a:rPr lang="ru-RU" sz="3200" b="1" dirty="0">
                <a:latin typeface="Century Gothic" panose="020B0502020202020204" pitchFamily="34" charset="0"/>
              </a:rPr>
              <a:t> реализации проекта эко-отель «Сосны над озером»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7D720A7-047A-11A5-F7AF-A80AA3055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553"/>
          <a:stretch>
            <a:fillRect/>
          </a:stretch>
        </p:blipFill>
        <p:spPr>
          <a:xfrm>
            <a:off x="743579" y="1185705"/>
            <a:ext cx="10852219" cy="52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3212D-AD9B-4B78-922F-3B883106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3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Эко ≠ дорого для бизнеса. Эко = выгодно.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40C84F0-89CF-4CF2-AD2C-AB73ECB94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707670"/>
              </p:ext>
            </p:extLst>
          </p:nvPr>
        </p:nvGraphicFramePr>
        <p:xfrm>
          <a:off x="619760" y="1007708"/>
          <a:ext cx="10952480" cy="5342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2665">
                  <a:extLst>
                    <a:ext uri="{9D8B030D-6E8A-4147-A177-3AD203B41FA5}">
                      <a16:colId xmlns:a16="http://schemas.microsoft.com/office/drawing/2014/main" val="924477155"/>
                    </a:ext>
                  </a:extLst>
                </a:gridCol>
                <a:gridCol w="2232651">
                  <a:extLst>
                    <a:ext uri="{9D8B030D-6E8A-4147-A177-3AD203B41FA5}">
                      <a16:colId xmlns:a16="http://schemas.microsoft.com/office/drawing/2014/main" val="2747260240"/>
                    </a:ext>
                  </a:extLst>
                </a:gridCol>
                <a:gridCol w="5627164">
                  <a:extLst>
                    <a:ext uri="{9D8B030D-6E8A-4147-A177-3AD203B41FA5}">
                      <a16:colId xmlns:a16="http://schemas.microsoft.com/office/drawing/2014/main" val="1744215328"/>
                    </a:ext>
                  </a:extLst>
                </a:gridCol>
              </a:tblGrid>
              <a:tr h="527314">
                <a:tc>
                  <a:txBody>
                    <a:bodyPr/>
                    <a:lstStyle/>
                    <a:p>
                      <a:pPr algn="l"/>
                      <a:r>
                        <a:rPr lang="ru-RU" sz="20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Показатель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Значение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Пояснение</a:t>
                      </a:r>
                    </a:p>
                  </a:txBody>
                  <a:tcPr marL="152400" marR="152400" marT="95250" marB="95250" anchor="ctr"/>
                </a:tc>
                <a:extLst>
                  <a:ext uri="{0D108BD9-81ED-4DB2-BD59-A6C34878D82A}">
                    <a16:rowId xmlns:a16="http://schemas.microsoft.com/office/drawing/2014/main" val="140004471"/>
                  </a:ext>
                </a:extLst>
              </a:tr>
              <a:tr h="838515"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Инвестиции в проект</a:t>
                      </a:r>
                      <a:endParaRPr lang="ru-RU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ill Sans Nova" panose="020B0602020104020203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120–150 млн рублей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15 домов + ресторан + инженерная инфраструктура + благоустройство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2605340213"/>
                  </a:ext>
                </a:extLst>
              </a:tr>
              <a:tr h="1149716"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Средняя загрузка</a:t>
                      </a:r>
                      <a:endParaRPr lang="ru-RU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ill Sans Nova" panose="020B0602020104020203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65% в год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За счет </a:t>
                      </a:r>
                      <a:r>
                        <a:rPr lang="ru-RU" sz="1800" b="1" dirty="0" err="1">
                          <a:effectLst/>
                          <a:latin typeface="Gill Sans Nova" panose="020B0602020104020203" pitchFamily="34" charset="0"/>
                        </a:rPr>
                        <a:t>круглогодичности</a:t>
                      </a:r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: лето — пляж, сап-</a:t>
                      </a:r>
                      <a:r>
                        <a:rPr lang="ru-RU" sz="1800" b="1" dirty="0" err="1">
                          <a:effectLst/>
                          <a:latin typeface="Gill Sans Nova" panose="020B0602020104020203" pitchFamily="34" charset="0"/>
                        </a:rPr>
                        <a:t>борды</a:t>
                      </a:r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; зима — баня, рыбалка, тишина; межсезонье — ретриты, корпоративы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1737014096"/>
                  </a:ext>
                </a:extLst>
              </a:tr>
              <a:tr h="838515">
                <a:tc>
                  <a:txBody>
                    <a:bodyPr/>
                    <a:lstStyle/>
                    <a:p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Средний чек (сутки)</a:t>
                      </a:r>
                      <a:endParaRPr lang="ru-RU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ill Sans Nova" panose="020B0602020104020203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12 000–18 000 рублей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За дом на 2–4 человека с завтраком и собственной купелью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1240623791"/>
                  </a:ext>
                </a:extLst>
              </a:tr>
              <a:tr h="1149716"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Окупаемость</a:t>
                      </a:r>
                      <a:endParaRPr lang="ru-RU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ill Sans Nova" panose="020B0602020104020203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5–7 лет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Стандартный показатель для качественных эко-отельных проектов в России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3613984161"/>
                  </a:ext>
                </a:extLst>
              </a:tr>
              <a:tr h="838515"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Штат</a:t>
                      </a:r>
                      <a:endParaRPr lang="ru-RU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ill Sans Nova" panose="020B0602020104020203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25–30 человек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Администраторы, горничные, техническая служба, шеф-повар и кухня, эко-гиды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2362496433"/>
                  </a:ext>
                </a:extLst>
              </a:tr>
            </a:tbl>
          </a:graphicData>
        </a:graphic>
      </p:graphicFrame>
      <p:pic>
        <p:nvPicPr>
          <p:cNvPr id="5" name="Рисунок 4" descr="Деньги со сплошной заливкой">
            <a:extLst>
              <a:ext uri="{FF2B5EF4-FFF2-40B4-BE49-F238E27FC236}">
                <a16:creationId xmlns:a16="http://schemas.microsoft.com/office/drawing/2014/main" id="{5813E53B-BBC9-99CC-FD46-EBAC95E916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760" y="189831"/>
            <a:ext cx="817877" cy="8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34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527C3-BBAB-49B4-A1EC-E03C641E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356" y="-812776"/>
            <a:ext cx="9983110" cy="1491521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Century Gothic" panose="020B0502020202020204" pitchFamily="34" charset="0"/>
              </a:rPr>
              <a:t>источники дохода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A6CDAB-DA59-4058-848C-D4D976A7C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3779" y="850852"/>
            <a:ext cx="12002814" cy="5823217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             Проживание (60% выручки)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Основной источник дохода. 15 домов работают круглый год. Средний чек за сутки — 12 000–18 000 рублей, завтрак включен. Загрузка планируется на уровне 65% в год.</a:t>
            </a:r>
            <a:endParaRPr lang="ru-RU" sz="2000" b="1" dirty="0">
              <a:latin typeface="Century Gothic" panose="020B0502020202020204" pitchFamily="34" charset="0"/>
            </a:endParaRPr>
          </a:p>
          <a:p>
            <a:endParaRPr lang="ru-RU" sz="2000" b="1" dirty="0">
              <a:latin typeface="Century Gothic" panose="020B0502020202020204" pitchFamily="34" charset="0"/>
            </a:endParaRPr>
          </a:p>
          <a:p>
            <a:endParaRPr lang="ru-RU" sz="2000" b="1" dirty="0">
              <a:latin typeface="Century Gothic" panose="020B0502020202020204" pitchFamily="34" charset="0"/>
            </a:endParaRPr>
          </a:p>
          <a:p>
            <a:r>
              <a:rPr lang="ru-RU" sz="2000" b="1" dirty="0">
                <a:latin typeface="Century Gothic" panose="020B0502020202020204" pitchFamily="34" charset="0"/>
              </a:rPr>
              <a:t>             Ресторан (25%)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Ресторан «Дружина» на 50 мест с панорамным видом на озеро и открытой кухней. Средний чек — 2 500–3 500 рублей. </a:t>
            </a:r>
          </a:p>
          <a:p>
            <a:endParaRPr lang="ru-RU" sz="2000" b="1" dirty="0">
              <a:latin typeface="Century Gothic" panose="020B0502020202020204" pitchFamily="34" charset="0"/>
            </a:endParaRPr>
          </a:p>
          <a:p>
            <a:endParaRPr lang="ru-RU" sz="2000" b="1" dirty="0">
              <a:latin typeface="Century Gothic" panose="020B0502020202020204" pitchFamily="34" charset="0"/>
            </a:endParaRPr>
          </a:p>
          <a:p>
            <a:r>
              <a:rPr lang="ru-RU" sz="2000" b="1" dirty="0">
                <a:latin typeface="Century Gothic" panose="020B0502020202020204" pitchFamily="34" charset="0"/>
              </a:rPr>
              <a:t>             Дополнительные услуги: бани, активности, аренда сап-бордов, мастер-классы </a:t>
            </a:r>
            <a:r>
              <a:rPr lang="ru-RU" sz="1900" b="1" dirty="0">
                <a:latin typeface="Century Gothic" panose="020B0502020202020204" pitchFamily="34" charset="0"/>
              </a:rPr>
              <a:t>(15%)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Платные активности, которые повышают средний чек и делают отдых разнообразнее: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Баня по-черному — 3 000–5 000 ₽/час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Аренда сап-бордов и каяков — 500–1 000 ₽/час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Экскурсии: «Тропа Александра Невского», рыбалка с экологом, велопрогулки — 1 000–3 000 ₽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Мастер-классы (гончарное дело, кулинарные, арт-объекты) — 1 000–2 500 ₽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Йога-ретриты и корпоративы — пакетные предложения от 50 000 ₽/день</a:t>
            </a:r>
          </a:p>
        </p:txBody>
      </p:sp>
      <p:pic>
        <p:nvPicPr>
          <p:cNvPr id="43" name="Рисунок 42" descr="Загородная сцена со сплошной заливкой">
            <a:extLst>
              <a:ext uri="{FF2B5EF4-FFF2-40B4-BE49-F238E27FC236}">
                <a16:creationId xmlns:a16="http://schemas.microsoft.com/office/drawing/2014/main" id="{1496AF50-1D9F-2B09-C578-6E5E833633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487" y="506638"/>
            <a:ext cx="688428" cy="688428"/>
          </a:xfrm>
          <a:prstGeom prst="rect">
            <a:avLst/>
          </a:prstGeom>
        </p:spPr>
      </p:pic>
      <p:pic>
        <p:nvPicPr>
          <p:cNvPr id="45" name="Рисунок 44" descr="Ресторан со сплошной заливкой">
            <a:extLst>
              <a:ext uri="{FF2B5EF4-FFF2-40B4-BE49-F238E27FC236}">
                <a16:creationId xmlns:a16="http://schemas.microsoft.com/office/drawing/2014/main" id="{1626CCAC-517F-7695-CD28-EB15DA5562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487" y="2018217"/>
            <a:ext cx="688428" cy="788276"/>
          </a:xfrm>
          <a:prstGeom prst="rect">
            <a:avLst/>
          </a:prstGeom>
        </p:spPr>
      </p:pic>
      <p:pic>
        <p:nvPicPr>
          <p:cNvPr id="47" name="Рисунок 46" descr="Турпоход со сплошной заливкой">
            <a:extLst>
              <a:ext uri="{FF2B5EF4-FFF2-40B4-BE49-F238E27FC236}">
                <a16:creationId xmlns:a16="http://schemas.microsoft.com/office/drawing/2014/main" id="{0BE5A799-942D-D2AE-F6CF-07F70659AD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487" y="3762460"/>
            <a:ext cx="688428" cy="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7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EC6B4-58E4-476A-A415-C3165EA0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25518"/>
            <a:ext cx="12272448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Мы не строим очередной отель.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Мы создаем место, куда хочется возвращаться.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23DA8-D1D7-4216-B08E-9CE5A2202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23" y="203660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500" b="1" dirty="0">
                <a:latin typeface="Century Gothic" panose="020B0502020202020204" pitchFamily="34" charset="0"/>
              </a:rPr>
              <a:t>             Чудское озеро — это уникальный природный и исторический ресурс, который сегодня недооценен. </a:t>
            </a:r>
          </a:p>
          <a:p>
            <a:pPr marL="0" indent="0">
              <a:buNone/>
            </a:pPr>
            <a:r>
              <a:rPr lang="ru-RU" sz="3500" dirty="0">
                <a:latin typeface="Century Gothic" panose="020B0502020202020204" pitchFamily="34" charset="0"/>
              </a:rPr>
              <a:t>Наш проект «Сосны над озером» предлагает не просто размещение, а новый стандарт отдыха:</a:t>
            </a:r>
          </a:p>
          <a:p>
            <a:pPr marL="0" indent="0">
              <a:buNone/>
            </a:pPr>
            <a:endParaRPr lang="ru-RU" sz="3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3500" dirty="0">
                <a:latin typeface="Century Gothic" panose="020B0502020202020204" pitchFamily="34" charset="0"/>
              </a:rPr>
              <a:t>— Где природа не фон, а главный герой.</a:t>
            </a:r>
          </a:p>
          <a:p>
            <a:pPr marL="0" indent="0">
              <a:buNone/>
            </a:pPr>
            <a:r>
              <a:rPr lang="ru-RU" sz="3500" dirty="0">
                <a:latin typeface="Century Gothic" panose="020B0502020202020204" pitchFamily="34" charset="0"/>
              </a:rPr>
              <a:t>— Где эко — это не ограничения, а забота о себе и будущем.</a:t>
            </a:r>
          </a:p>
          <a:p>
            <a:pPr marL="0" indent="0">
              <a:buNone/>
            </a:pPr>
            <a:r>
              <a:rPr lang="ru-RU" sz="3500" dirty="0">
                <a:latin typeface="Century Gothic" panose="020B0502020202020204" pitchFamily="34" charset="0"/>
              </a:rPr>
              <a:t>— Где история оживает, а комфорт остается незаметным.</a:t>
            </a:r>
          </a:p>
          <a:p>
            <a:pPr marL="0" indent="0">
              <a:buNone/>
            </a:pPr>
            <a:endParaRPr lang="ru-RU" sz="35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3500" b="1" dirty="0">
                <a:latin typeface="Century Gothic" panose="020B0502020202020204" pitchFamily="34" charset="0"/>
              </a:rPr>
              <a:t>Мы создаем место, где хочется останавливаться на неделю, возвращаться с детьми и друзьями, рекомендовать близким</a:t>
            </a:r>
            <a:r>
              <a:rPr lang="ru-RU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Рисунок 4" descr="Дорога со сплошной заливкой">
            <a:extLst>
              <a:ext uri="{FF2B5EF4-FFF2-40B4-BE49-F238E27FC236}">
                <a16:creationId xmlns:a16="http://schemas.microsoft.com/office/drawing/2014/main" id="{5DA789EB-77AB-F77D-C381-E577B2387F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897" y="1520985"/>
            <a:ext cx="9144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7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B4CF9091-A06D-3574-A06F-F9EB9852AAEB}"/>
              </a:ext>
            </a:extLst>
          </p:cNvPr>
          <p:cNvSpPr/>
          <p:nvPr/>
        </p:nvSpPr>
        <p:spPr>
          <a:xfrm>
            <a:off x="-223520" y="0"/>
            <a:ext cx="12415520" cy="6858000"/>
          </a:xfrm>
          <a:prstGeom prst="flowChartAlternateProcess">
            <a:avLst/>
          </a:prstGeom>
          <a:gradFill flip="none" rotWithShape="1">
            <a:gsLst>
              <a:gs pos="2597">
                <a:schemeClr val="accent5">
                  <a:alpha val="6000"/>
                  <a:lumMod val="58000"/>
                  <a:lumOff val="42000"/>
                </a:schemeClr>
              </a:gs>
              <a:gs pos="63213">
                <a:srgbClr val="B5D2EC">
                  <a:alpha val="35000"/>
                </a:srgbClr>
              </a:gs>
              <a:gs pos="40720">
                <a:srgbClr val="B5D2EC">
                  <a:alpha val="0"/>
                </a:srgbClr>
              </a:gs>
              <a:gs pos="22078">
                <a:schemeClr val="accent5">
                  <a:lumMod val="45000"/>
                  <a:lumOff val="55000"/>
                  <a:alpha val="5000"/>
                </a:schemeClr>
              </a:gs>
              <a:gs pos="83000">
                <a:schemeClr val="accent5">
                  <a:lumMod val="45000"/>
                  <a:lumOff val="55000"/>
                  <a:alpha val="23000"/>
                </a:schemeClr>
              </a:gs>
              <a:gs pos="100000">
                <a:schemeClr val="accent5">
                  <a:alpha val="1000"/>
                  <a:lumMod val="50000"/>
                  <a:lumOff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glow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08E34-E077-55FC-102A-C37121F9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348" y="552132"/>
            <a:ext cx="8659812" cy="7366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Gill Sans Nova" panose="020B0602020104020203" pitchFamily="34" charset="0"/>
              </a:rPr>
              <a:t>Не</a:t>
            </a:r>
            <a:r>
              <a:rPr lang="en-US" sz="3600" b="1" dirty="0">
                <a:latin typeface="Gill Sans Nova" panose="020B0602020104020203" pitchFamily="34" charset="0"/>
              </a:rPr>
              <a:t> </a:t>
            </a:r>
            <a:r>
              <a:rPr lang="en-US" sz="3600" b="1" dirty="0" err="1">
                <a:latin typeface="Gill Sans Nova" panose="020B0602020104020203" pitchFamily="34" charset="0"/>
              </a:rPr>
              <a:t>просто</a:t>
            </a:r>
            <a:r>
              <a:rPr lang="en-US" sz="3600" b="1" dirty="0">
                <a:latin typeface="Gill Sans Nova" panose="020B0602020104020203" pitchFamily="34" charset="0"/>
              </a:rPr>
              <a:t> </a:t>
            </a:r>
            <a:r>
              <a:rPr lang="en-US" sz="3600" b="1" dirty="0" err="1">
                <a:latin typeface="Gill Sans Nova" panose="020B0602020104020203" pitchFamily="34" charset="0"/>
              </a:rPr>
              <a:t>озеро</a:t>
            </a:r>
            <a:r>
              <a:rPr lang="en-US" sz="3600" b="1" dirty="0">
                <a:latin typeface="Gill Sans Nova" panose="020B0602020104020203" pitchFamily="34" charset="0"/>
              </a:rPr>
              <a:t>. </a:t>
            </a:r>
            <a:r>
              <a:rPr lang="en-US" sz="3600" b="1" dirty="0" err="1">
                <a:latin typeface="Gill Sans Nova" panose="020B0602020104020203" pitchFamily="34" charset="0"/>
              </a:rPr>
              <a:t>Место</a:t>
            </a:r>
            <a:r>
              <a:rPr lang="en-US" sz="3600" b="1" dirty="0">
                <a:latin typeface="Gill Sans Nova" panose="020B0602020104020203" pitchFamily="34" charset="0"/>
              </a:rPr>
              <a:t> </a:t>
            </a:r>
            <a:r>
              <a:rPr lang="en-US" sz="3600" b="1" dirty="0" err="1">
                <a:latin typeface="Gill Sans Nova" panose="020B0602020104020203" pitchFamily="34" charset="0"/>
              </a:rPr>
              <a:t>силы</a:t>
            </a:r>
            <a:r>
              <a:rPr lang="en-US" sz="3600" b="1" dirty="0">
                <a:latin typeface="Gill Sans Nova" panose="020B0602020104020203" pitchFamily="34" charset="0"/>
              </a:rPr>
              <a:t>.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62A594-BE09-F383-8D4B-D932EE8ED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308" y="1524000"/>
            <a:ext cx="10295572" cy="5334000"/>
          </a:xfrm>
          <a:effectLst>
            <a:glow rad="723900">
              <a:schemeClr val="accent1">
                <a:alpha val="4000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100" dirty="0">
                <a:latin typeface="Gill Sans Nova" panose="020B0602020104020203" pitchFamily="34" charset="0"/>
              </a:rPr>
              <a:t>Чудское озеро — </a:t>
            </a:r>
            <a:r>
              <a:rPr lang="ru-RU" sz="3100" b="1" dirty="0">
                <a:latin typeface="Gill Sans Nova" panose="020B0602020104020203" pitchFamily="34" charset="0"/>
              </a:rPr>
              <a:t>пятое по величине озеро Европы</a:t>
            </a:r>
            <a:r>
              <a:rPr lang="ru-RU" sz="3100" dirty="0">
                <a:latin typeface="Gill Sans Nova" panose="020B0602020104020203" pitchFamily="34" charset="0"/>
              </a:rPr>
              <a:t>. Расположено на границе России и Эстонии. Площадь — 3 500 км².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3100" dirty="0">
              <a:latin typeface="Gill Sans Nova" panose="020B0602020104020203" pitchFamily="34" charset="0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100" b="1" dirty="0">
                <a:latin typeface="Gill Sans Nova" panose="020B0602020104020203" pitchFamily="34" charset="0"/>
              </a:rPr>
              <a:t>1242 год — Ледовое побоище. </a:t>
            </a:r>
            <a:r>
              <a:rPr lang="ru-RU" sz="3100" dirty="0">
                <a:latin typeface="Gill Sans Nova" panose="020B0602020104020203" pitchFamily="34" charset="0"/>
              </a:rPr>
              <a:t>Место, где Александр Невский разгромил рыцарей Ливонского ордена. Ежегодно привлекает исторических туристов и реконструкторов.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3100" dirty="0">
              <a:latin typeface="Gill Sans Nova" panose="020B0602020104020203" pitchFamily="34" charset="0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100" b="1" dirty="0">
                <a:latin typeface="Gill Sans Nova" panose="020B0602020104020203" pitchFamily="34" charset="0"/>
              </a:rPr>
              <a:t>Уникальные песчаные пляжи </a:t>
            </a:r>
            <a:r>
              <a:rPr lang="ru-RU" sz="3100" dirty="0">
                <a:latin typeface="Gill Sans Nova" panose="020B0602020104020203" pitchFamily="34" charset="0"/>
              </a:rPr>
              <a:t>(редкость для российских озер). Сосновые леса, подходящие прямо к воде. Чистейшая вода, богатая рыбой: чудской сиг, судак, ряпушка, щука.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3100" dirty="0">
              <a:latin typeface="Gill Sans Nova" panose="020B0602020104020203" pitchFamily="34" charset="0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100" b="1" dirty="0">
                <a:latin typeface="Gill Sans Nova" panose="020B0602020104020203" pitchFamily="34" charset="0"/>
              </a:rPr>
              <a:t>При таком богатом потенциале отсутствует качественная инфраструктура. </a:t>
            </a:r>
            <a:r>
              <a:rPr lang="ru-RU" sz="3100" dirty="0">
                <a:latin typeface="Gill Sans Nova" panose="020B0602020104020203" pitchFamily="34" charset="0"/>
              </a:rPr>
              <a:t>Нет отеля, который соответствовал бы уровню места.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Gill Sans Nova" panose="020B0602020104020203" pitchFamily="34" charset="0"/>
            </a:endParaRPr>
          </a:p>
          <a:p>
            <a:endParaRPr lang="ru-RU" sz="2000" dirty="0">
              <a:latin typeface="Gill Sans Nova" panose="020B0602020104020203" pitchFamily="34" charset="0"/>
            </a:endParaRPr>
          </a:p>
          <a:p>
            <a:pPr algn="ctr"/>
            <a:r>
              <a:rPr lang="ru-RU" sz="2600" b="1" dirty="0">
                <a:latin typeface="Gill Sans Nova" panose="020B0602020104020203" pitchFamily="34" charset="0"/>
              </a:rPr>
              <a:t>«Чудское озеро — это русская Балтика, только без толп туристов и с настоящей историей»</a:t>
            </a:r>
          </a:p>
        </p:txBody>
      </p:sp>
    </p:spTree>
    <p:extLst>
      <p:ext uri="{BB962C8B-B14F-4D97-AF65-F5344CB8AC3E}">
        <p14:creationId xmlns:p14="http://schemas.microsoft.com/office/powerpoint/2010/main" val="1185257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89BCE-C387-453F-8269-A9A21DB8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426" y="648389"/>
            <a:ext cx="10515600" cy="8640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Эко-отель как часть экосистемы</a:t>
            </a:r>
            <a:br>
              <a:rPr lang="ru-RU" dirty="0"/>
            </a:b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5FCD4E67-94B9-4DF9-9A11-4559C4644D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988281"/>
              </p:ext>
            </p:extLst>
          </p:nvPr>
        </p:nvGraphicFramePr>
        <p:xfrm>
          <a:off x="1051185" y="1303448"/>
          <a:ext cx="10089630" cy="51894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5451">
                  <a:extLst>
                    <a:ext uri="{9D8B030D-6E8A-4147-A177-3AD203B41FA5}">
                      <a16:colId xmlns:a16="http://schemas.microsoft.com/office/drawing/2014/main" val="2829944460"/>
                    </a:ext>
                  </a:extLst>
                </a:gridCol>
                <a:gridCol w="6014179">
                  <a:extLst>
                    <a:ext uri="{9D8B030D-6E8A-4147-A177-3AD203B41FA5}">
                      <a16:colId xmlns:a16="http://schemas.microsoft.com/office/drawing/2014/main" val="3069746556"/>
                    </a:ext>
                  </a:extLst>
                </a:gridCol>
              </a:tblGrid>
              <a:tr h="442705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Принцип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Как реализовано</a:t>
                      </a:r>
                    </a:p>
                  </a:txBody>
                  <a:tcPr marL="152400" marR="152400" marT="95250" marB="95250" anchor="ctr"/>
                </a:tc>
                <a:extLst>
                  <a:ext uri="{0D108BD9-81ED-4DB2-BD59-A6C34878D82A}">
                    <a16:rowId xmlns:a16="http://schemas.microsoft.com/office/drawing/2014/main" val="2089623760"/>
                  </a:ext>
                </a:extLst>
              </a:tr>
              <a:tr h="1749048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1. Нулевой экологический след</a:t>
                      </a:r>
                      <a:endParaRPr lang="ru-RU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  <a:t>— Здания из клееного бруса и соломенных панелей (натуральные материалы)</a:t>
                      </a:r>
                      <a:b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</a:br>
                      <a: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  <a:t>— Солнечные панели + тепловые насосы (энергия из озера)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2217785142"/>
                  </a:ext>
                </a:extLst>
              </a:tr>
              <a:tr h="1487779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  <a:latin typeface="Century Gothic" panose="020B0502020202020204" pitchFamily="34" charset="0"/>
                        </a:rPr>
                        <a:t>2. Локальность и аутентичность</a:t>
                      </a:r>
                      <a:endParaRPr lang="ru-RU" b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  <a:t>— Чудской сиг, фермерский сыр, лесные грибы и ягоды</a:t>
                      </a:r>
                      <a:b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</a:br>
                      <a: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  <a:t>— Шеф-повар — местный житель, знающий традиционные рецепты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647190905"/>
                  </a:ext>
                </a:extLst>
              </a:tr>
              <a:tr h="1487779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ru-RU" b="1" dirty="0" err="1">
                          <a:effectLst/>
                          <a:latin typeface="Century Gothic" panose="020B0502020202020204" pitchFamily="34" charset="0"/>
                        </a:rPr>
                        <a:t>Бесшовность</a:t>
                      </a:r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 и простота</a:t>
                      </a:r>
                      <a:endParaRPr lang="ru-RU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  <a:t>— Всё многоразовое, натуральное, красивое</a:t>
                      </a:r>
                      <a:b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</a:br>
                      <a:r>
                        <a:rPr lang="ru-RU" b="0" dirty="0">
                          <a:effectLst/>
                          <a:latin typeface="Gill Sans Nova" panose="020B0602020104020203" pitchFamily="34" charset="0"/>
                        </a:rPr>
                        <a:t>— Отсутствие навязчивого сервиса — только когда нужно гостю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222051655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70634-D0E2-478F-962A-BBB3DE5D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8" y="185530"/>
            <a:ext cx="1603948" cy="92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4756C-3A69-4F14-8D69-A061BCD9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548" y="741680"/>
            <a:ext cx="9543732" cy="65875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Дома, которые сливаются с соснами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5E488F-4E6A-409E-A037-2EB111C7E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723" y="1820624"/>
            <a:ext cx="5103812" cy="4290109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Century Gothic" panose="020B0502020202020204" pitchFamily="34" charset="0"/>
              </a:rPr>
              <a:t>Каждый </a:t>
            </a:r>
            <a:r>
              <a:rPr lang="ru-RU" sz="1800" b="1" dirty="0">
                <a:latin typeface="Century Gothic" panose="020B0502020202020204" pitchFamily="34" charset="0"/>
              </a:rPr>
              <a:t>дом стоит на собственном участке.</a:t>
            </a:r>
            <a:r>
              <a:rPr lang="ru-RU" sz="1800" dirty="0">
                <a:latin typeface="Century Gothic" panose="020B0502020202020204" pitchFamily="34" charset="0"/>
              </a:rPr>
              <a:t> Расстояние до соседей — не меньше 30 метров.</a:t>
            </a:r>
          </a:p>
          <a:p>
            <a:r>
              <a:rPr lang="ru-RU" sz="1800" b="1" dirty="0">
                <a:latin typeface="Century Gothic" panose="020B0502020202020204" pitchFamily="34" charset="0"/>
              </a:rPr>
              <a:t>Внутри — натуральное дерево</a:t>
            </a:r>
            <a:r>
              <a:rPr lang="ru-RU" sz="1800" dirty="0">
                <a:latin typeface="Century Gothic" panose="020B0502020202020204" pitchFamily="34" charset="0"/>
              </a:rPr>
              <a:t>, льняной текстиль, керамика местных мастеров. Никакого пластика, никакой синтетики. </a:t>
            </a:r>
          </a:p>
          <a:p>
            <a:r>
              <a:rPr lang="ru-RU" sz="1800" b="1" dirty="0">
                <a:latin typeface="Century Gothic" panose="020B0502020202020204" pitchFamily="34" charset="0"/>
              </a:rPr>
              <a:t>Главное — вид. </a:t>
            </a:r>
            <a:r>
              <a:rPr lang="ru-RU" sz="1800" dirty="0">
                <a:latin typeface="Century Gothic" panose="020B0502020202020204" pitchFamily="34" charset="0"/>
              </a:rPr>
              <a:t>Огромные панорамные окна смотрят прямо на озеро. Вы просыпаетесь — и первое, что видите, это вода и сосны на том берегу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B077D-811E-480A-83FA-DBA3713E1FC2}"/>
              </a:ext>
            </a:extLst>
          </p:cNvPr>
          <p:cNvSpPr txBox="1"/>
          <p:nvPr/>
        </p:nvSpPr>
        <p:spPr>
          <a:xfrm>
            <a:off x="839788" y="5488354"/>
            <a:ext cx="10512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Это не просто дом. Это место, из которого не хочется уезжать.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295" y="1712559"/>
            <a:ext cx="4613564" cy="3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3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B3AAB1F1-0590-4DEA-98A6-1681CB78EA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730558"/>
              </p:ext>
            </p:extLst>
          </p:nvPr>
        </p:nvGraphicFramePr>
        <p:xfrm>
          <a:off x="762000" y="936698"/>
          <a:ext cx="10729194" cy="5585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5758">
                  <a:extLst>
                    <a:ext uri="{9D8B030D-6E8A-4147-A177-3AD203B41FA5}">
                      <a16:colId xmlns:a16="http://schemas.microsoft.com/office/drawing/2014/main" val="3874602691"/>
                    </a:ext>
                  </a:extLst>
                </a:gridCol>
                <a:gridCol w="8243436">
                  <a:extLst>
                    <a:ext uri="{9D8B030D-6E8A-4147-A177-3AD203B41FA5}">
                      <a16:colId xmlns:a16="http://schemas.microsoft.com/office/drawing/2014/main" val="1297295423"/>
                    </a:ext>
                  </a:extLst>
                </a:gridCol>
              </a:tblGrid>
              <a:tr h="4305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Параметр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ill Sans Nova" panose="020B0602020104020203" pitchFamily="34" charset="0"/>
                        </a:rPr>
                        <a:t>Значение</a:t>
                      </a:r>
                    </a:p>
                  </a:txBody>
                  <a:tcPr marL="152400" marR="152400" marT="95250" marB="95250" anchor="ctr"/>
                </a:tc>
                <a:extLst>
                  <a:ext uri="{0D108BD9-81ED-4DB2-BD59-A6C34878D82A}">
                    <a16:rowId xmlns:a16="http://schemas.microsoft.com/office/drawing/2014/main" val="3088048739"/>
                  </a:ext>
                </a:extLst>
              </a:tr>
              <a:tr h="42569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Количество домов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15 отдельно стоящих домов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498206186"/>
                  </a:ext>
                </a:extLst>
              </a:tr>
              <a:tr h="676929">
                <a:tc>
                  <a:txBody>
                    <a:bodyPr/>
                    <a:lstStyle/>
                    <a:p>
                      <a:pPr algn="just"/>
                      <a:r>
                        <a:rPr lang="ru-RU" sz="1800" b="1">
                          <a:effectLst/>
                          <a:latin typeface="Gill Sans Nova" panose="020B0602020104020203" pitchFamily="34" charset="0"/>
                        </a:rPr>
                        <a:t>Площадь территории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5 гектаров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2367910686"/>
                  </a:ext>
                </a:extLst>
              </a:tr>
              <a:tr h="676929">
                <a:tc>
                  <a:txBody>
                    <a:bodyPr/>
                    <a:lstStyle/>
                    <a:p>
                      <a:pPr algn="just"/>
                      <a:r>
                        <a:rPr lang="ru-RU" sz="1800" b="1">
                          <a:effectLst/>
                          <a:latin typeface="Gill Sans Nova" panose="020B0602020104020203" pitchFamily="34" charset="0"/>
                        </a:rPr>
                        <a:t>Расстояние между домами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минимум 30 метров — полная приватность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3450768946"/>
                  </a:ext>
                </a:extLst>
              </a:tr>
              <a:tr h="425697">
                <a:tc>
                  <a:txBody>
                    <a:bodyPr/>
                    <a:lstStyle/>
                    <a:p>
                      <a:pPr algn="just"/>
                      <a:r>
                        <a:rPr lang="ru-RU" sz="1800" b="1">
                          <a:effectLst/>
                          <a:latin typeface="Gill Sans Nova" panose="020B0602020104020203" pitchFamily="34" charset="0"/>
                        </a:rPr>
                        <a:t>Вместимость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Дома на 2–4 человека (студии и двухкомнатные варианты)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3768220980"/>
                  </a:ext>
                </a:extLst>
              </a:tr>
              <a:tr h="676929">
                <a:tc>
                  <a:txBody>
                    <a:bodyPr/>
                    <a:lstStyle/>
                    <a:p>
                      <a:pPr algn="just"/>
                      <a:r>
                        <a:rPr lang="ru-RU" sz="1800" b="1">
                          <a:effectLst/>
                          <a:latin typeface="Gill Sans Nova" panose="020B0602020104020203" pitchFamily="34" charset="0"/>
                        </a:rPr>
                        <a:t>Архитектурный стиль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Фахверк (деревянный каркас + панорамное остекление). Дом ориентирован фасадом на озеро, задней стеной «утоплен» в лес.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2005740284"/>
                  </a:ext>
                </a:extLst>
              </a:tr>
              <a:tr h="676929">
                <a:tc>
                  <a:txBody>
                    <a:bodyPr/>
                    <a:lstStyle/>
                    <a:p>
                      <a:pPr algn="just"/>
                      <a:r>
                        <a:rPr lang="ru-RU" sz="1800" b="1">
                          <a:effectLst/>
                          <a:latin typeface="Gill Sans Nova" panose="020B0602020104020203" pitchFamily="34" charset="0"/>
                        </a:rPr>
                        <a:t>Крыши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Зеленые, с натуральной травой. Обеспечивают дополнительную теплоизоляцию и визуально растворяют постройку в ландшафте.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732867688"/>
                  </a:ext>
                </a:extLst>
              </a:tr>
              <a:tr h="425697">
                <a:tc>
                  <a:txBody>
                    <a:bodyPr/>
                    <a:lstStyle/>
                    <a:p>
                      <a:pPr algn="just"/>
                      <a:r>
                        <a:rPr lang="ru-RU" sz="1800" b="1">
                          <a:effectLst/>
                          <a:latin typeface="Gill Sans Nova" panose="020B0602020104020203" pitchFamily="34" charset="0"/>
                        </a:rPr>
                        <a:t>Террасы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Просторные деревянные террасы с видом на воду. 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3086166757"/>
                  </a:ext>
                </a:extLst>
              </a:tr>
              <a:tr h="676929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Интерьеры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Gill Sans Nova" panose="020B0602020104020203" pitchFamily="34" charset="0"/>
                        </a:rPr>
                        <a:t>Натуральное дерево, льняной текстиль, керамика местных мастеров. Никакого пластика, никакого синтетического декора.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24101017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3E3A1C7-6A3D-4EB6-8D63-040B597281D1}"/>
              </a:ext>
            </a:extLst>
          </p:cNvPr>
          <p:cNvSpPr txBox="1"/>
          <p:nvPr/>
        </p:nvSpPr>
        <p:spPr>
          <a:xfrm>
            <a:off x="762770" y="228812"/>
            <a:ext cx="109910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Наши домики — это не просто место для ночлега. Это отдельное пространство, где вы остаетесь наедине с природой, но не жертвуете комфортом.</a:t>
            </a:r>
          </a:p>
        </p:txBody>
      </p:sp>
    </p:spTree>
    <p:extLst>
      <p:ext uri="{BB962C8B-B14F-4D97-AF65-F5344CB8AC3E}">
        <p14:creationId xmlns:p14="http://schemas.microsoft.com/office/powerpoint/2010/main" val="113389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F7CBA-D89A-43CC-B57E-F6FFDDE0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64265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Century Gothic" panose="020B0502020202020204" pitchFamily="34" charset="0"/>
              </a:rPr>
              <a:t>Гастрономия — Вкус Чудского озера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F038B-54B6-4816-9E17-90ACD8B17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938"/>
            <a:ext cx="9235190" cy="5006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Century Gothic" panose="020B0502020202020204" pitchFamily="34" charset="0"/>
              </a:rPr>
              <a:t>Ресторан «Дружина» при эко-отеле. </a:t>
            </a:r>
          </a:p>
          <a:p>
            <a:pPr marL="0" indent="0">
              <a:buNone/>
            </a:pPr>
            <a:r>
              <a:rPr lang="ru-RU" dirty="0">
                <a:latin typeface="Gill Sans Nova" panose="020B0602020104020203" pitchFamily="34" charset="0"/>
              </a:rPr>
              <a:t>Название выбрано не случайно — оно отсылает к дружинникам Александра Невского, тем самым воинам, которые сражались на льду Чудского озера в 1242 году. Ресторан расположен с панорамным видом на воду: вы сидите за столом, а перед вами — озеро, которое кормит этот край веками. Вместимость — 50 гостей. Открытая кухня позволяет наблюдать за работой шеф-повара, видеть, как рождаются блюда из свежайших продуктов.</a:t>
            </a:r>
          </a:p>
        </p:txBody>
      </p:sp>
    </p:spTree>
    <p:extLst>
      <p:ext uri="{BB962C8B-B14F-4D97-AF65-F5344CB8AC3E}">
        <p14:creationId xmlns:p14="http://schemas.microsoft.com/office/powerpoint/2010/main" val="243542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C3331-FD4F-4935-A812-A054229C0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447832"/>
            <a:ext cx="8139320" cy="1600200"/>
          </a:xfrm>
        </p:spPr>
        <p:txBody>
          <a:bodyPr/>
          <a:lstStyle/>
          <a:p>
            <a:r>
              <a:rPr lang="ru-RU" b="1" dirty="0">
                <a:latin typeface="Century Gothic" panose="020B0502020202020204" pitchFamily="34" charset="0"/>
              </a:rPr>
              <a:t>Меню и фирменные блюда.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A336C-4D05-4EC5-8E26-125B3F80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0"/>
            <a:ext cx="6062772" cy="7396480"/>
          </a:xfrm>
          <a:noFill/>
        </p:spPr>
        <p:txBody>
          <a:bodyPr>
            <a:norm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Gill Sans Nova" panose="020B0602020104020203" pitchFamily="34" charset="0"/>
                <a:cs typeface="Times New Roman" panose="02020603050405020304" pitchFamily="18" charset="0"/>
              </a:rPr>
              <a:t>Чудской сиг холодного копчения с печеной свеклой и хреном — нежный, тающий во рту, с легким дымным ароматом.</a:t>
            </a:r>
          </a:p>
          <a:p>
            <a:r>
              <a:rPr lang="ru-RU" sz="2400" dirty="0">
                <a:latin typeface="Gill Sans Nova" panose="020B0602020104020203" pitchFamily="34" charset="0"/>
                <a:cs typeface="Times New Roman" panose="02020603050405020304" pitchFamily="18" charset="0"/>
              </a:rPr>
              <a:t>Уха на сосновых шишках — наше фирменное блюдо. Говорят, так варили уху еще рыбаки на Чудском озере. Сосновые шишки дают легкий смолистый аромат, который удивительно сочетается с наваром из свежей рыбы.</a:t>
            </a:r>
          </a:p>
          <a:p>
            <a:r>
              <a:rPr lang="ru-RU" sz="2400" dirty="0">
                <a:latin typeface="Gill Sans Nova" panose="020B0602020104020203" pitchFamily="34" charset="0"/>
                <a:cs typeface="Times New Roman" panose="02020603050405020304" pitchFamily="18" charset="0"/>
              </a:rPr>
              <a:t>Судак, запеченный в ржаной коросте — хрустящая корочка, под которой скрывается сочное филе с травами и сливочным маслом.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4C93CF-C198-485D-A264-1FE47FFE8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82133"/>
            <a:ext cx="5124132" cy="4832455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Nova" panose="020B0602020104020203" pitchFamily="34" charset="0"/>
              </a:rPr>
              <a:t>Мы не пытаемся удивить гостя «европейской кухней» или привозными продуктами.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Nova" panose="020B0602020104020203" pitchFamily="34" charset="0"/>
              </a:rPr>
              <a:t> Наше меню — это старые рецепты в новой подаче.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Nova" panose="020B0602020104020203" pitchFamily="34" charset="0"/>
              </a:rPr>
              <a:t>То, чем кормились здесь веками, мы подаем красиво, с вниманием к деталям, но без потери вкуса.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Nova" panose="020B0602020104020203" pitchFamily="34" charset="0"/>
              </a:rPr>
              <a:t> Акцент сделан на рыбу Чудского озера — сига, судака, ряпушку, на лесные грибы, на ягоды и травы, которые растут прямо за порогом.</a:t>
            </a:r>
          </a:p>
        </p:txBody>
      </p:sp>
      <p:pic>
        <p:nvPicPr>
          <p:cNvPr id="8" name="Рисунок 7" descr="Сервировка стола со сплошной заливкой">
            <a:extLst>
              <a:ext uri="{FF2B5EF4-FFF2-40B4-BE49-F238E27FC236}">
                <a16:creationId xmlns:a16="http://schemas.microsoft.com/office/drawing/2014/main" id="{BD9C100E-BDFE-8485-75C8-150693997D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8160" y="3528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383B93-B8D3-463C-BD63-CC2BD434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063" y="676947"/>
            <a:ext cx="5344333" cy="5134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atin typeface="Century Gothic" panose="020B0502020202020204" pitchFamily="34" charset="0"/>
              </a:rPr>
              <a:t>Завтрак включен в стоимость проживания</a:t>
            </a:r>
            <a:r>
              <a:rPr lang="ru-RU" b="1" dirty="0"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2800" dirty="0">
                <a:latin typeface="Century Gothic" panose="020B0502020202020204" pitchFamily="34" charset="0"/>
              </a:rPr>
              <a:t>Никаких «шведских столов» с безликой едой. </a:t>
            </a:r>
          </a:p>
          <a:p>
            <a:pPr marL="0" indent="0">
              <a:buNone/>
            </a:pPr>
            <a:r>
              <a:rPr lang="ru-RU" sz="2800" dirty="0">
                <a:latin typeface="Century Gothic" panose="020B0502020202020204" pitchFamily="34" charset="0"/>
              </a:rPr>
              <a:t>Утром гостей ждут: </a:t>
            </a:r>
            <a:r>
              <a:rPr lang="ru-RU" sz="2800" i="1" dirty="0">
                <a:latin typeface="Century Gothic" panose="020B0502020202020204" pitchFamily="34" charset="0"/>
              </a:rPr>
              <a:t>яйца от местных кур, мед с пасеки в соседней деревне, свежая выпечка и каши на топленом молоке.</a:t>
            </a:r>
            <a:r>
              <a:rPr lang="ru-RU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E89F42-9B26-4E21-976B-9FDE57463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2220" y="690881"/>
            <a:ext cx="3932237" cy="5134092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При ресторане — собственный огород. </a:t>
            </a:r>
          </a:p>
          <a:p>
            <a:r>
              <a:rPr lang="ru-RU" sz="3200" dirty="0">
                <a:latin typeface="Century Gothic" panose="020B0502020202020204" pitchFamily="34" charset="0"/>
              </a:rPr>
              <a:t>Гость может </a:t>
            </a:r>
            <a:r>
              <a:rPr lang="ru-RU" sz="2800" dirty="0">
                <a:latin typeface="Century Gothic" panose="020B0502020202020204" pitchFamily="34" charset="0"/>
              </a:rPr>
              <a:t>сам сорвать помидор, зелень или огурцы для салата. Вовлечение в процесс.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B2CA3-145F-4F3A-BADA-6B3A10756678}"/>
              </a:ext>
            </a:extLst>
          </p:cNvPr>
          <p:cNvSpPr txBox="1"/>
          <p:nvPr/>
        </p:nvSpPr>
        <p:spPr>
          <a:xfrm>
            <a:off x="1673901" y="5427075"/>
            <a:ext cx="8844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 Всё простое, но невероятно вкусное — как в гостях у бабушки, только с видом на озеро.</a:t>
            </a:r>
          </a:p>
        </p:txBody>
      </p:sp>
      <p:pic>
        <p:nvPicPr>
          <p:cNvPr id="8" name="Рисунок 7" descr="Яблоко со сплошной заливкой">
            <a:extLst>
              <a:ext uri="{FF2B5EF4-FFF2-40B4-BE49-F238E27FC236}">
                <a16:creationId xmlns:a16="http://schemas.microsoft.com/office/drawing/2014/main" id="{5C657A55-48C6-4DA2-9DCE-EE83DB261C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83" y="583858"/>
            <a:ext cx="898337" cy="898337"/>
          </a:xfrm>
          <a:prstGeom prst="rect">
            <a:avLst/>
          </a:prstGeom>
        </p:spPr>
      </p:pic>
      <p:pic>
        <p:nvPicPr>
          <p:cNvPr id="10" name="Рисунок 9" descr="Кофе со сплошной заливкой">
            <a:extLst>
              <a:ext uri="{FF2B5EF4-FFF2-40B4-BE49-F238E27FC236}">
                <a16:creationId xmlns:a16="http://schemas.microsoft.com/office/drawing/2014/main" id="{6810A1C4-B635-4697-A82C-199003ACC9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3625" y="583857"/>
            <a:ext cx="898337" cy="89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08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ADE26-CB17-4CE5-A0DB-A693C120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entury Gothic" panose="020B0502020202020204" pitchFamily="34" charset="0"/>
              </a:rPr>
              <a:t>Отдых, который запоминается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81944E8-DDA9-4A3F-863F-494F80DF8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989172"/>
              </p:ext>
            </p:extLst>
          </p:nvPr>
        </p:nvGraphicFramePr>
        <p:xfrm>
          <a:off x="688298" y="1690688"/>
          <a:ext cx="10856276" cy="4411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5878">
                  <a:extLst>
                    <a:ext uri="{9D8B030D-6E8A-4147-A177-3AD203B41FA5}">
                      <a16:colId xmlns:a16="http://schemas.microsoft.com/office/drawing/2014/main" val="6157184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76838822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688151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Активность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Описание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Эко-смысл</a:t>
                      </a:r>
                    </a:p>
                  </a:txBody>
                  <a:tcPr marL="152400" marR="152400" marT="95250" marB="95250" anchor="ctr"/>
                </a:tc>
                <a:extLst>
                  <a:ext uri="{0D108BD9-81ED-4DB2-BD59-A6C34878D82A}">
                    <a16:rowId xmlns:a16="http://schemas.microsoft.com/office/drawing/2014/main" val="73625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</a:rPr>
                        <a:t>              Сап-</a:t>
                      </a:r>
                      <a:r>
                        <a:rPr lang="ru-RU" sz="2000" b="1" dirty="0" err="1">
                          <a:effectLst/>
                          <a:latin typeface="Century Gothic" panose="020B0502020202020204" pitchFamily="34" charset="0"/>
                        </a:rPr>
                        <a:t>борды</a:t>
                      </a:r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</a:rPr>
                        <a:t> и каяки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Исследование береговой линии. Можно доплыть до места, где, по легенде, утонули рыцари Ливонского ордена.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Безмоторный транспорт — тишина, чистый воздух, отсутствие вреда водной среде.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125297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Century Gothic" panose="020B0502020202020204" pitchFamily="34" charset="0"/>
                        </a:rPr>
                        <a:t>              «Тропа Александра Невского»  </a:t>
                      </a:r>
                    </a:p>
                  </a:txBody>
                  <a:tcPr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  <a:latin typeface="Century Gothic" panose="020B0502020202020204" pitchFamily="34" charset="0"/>
                        </a:rPr>
                        <a:t>Пеший маршрут по сосновому лесу вдоль озера. Протяженность — 5 км. Аудиогид с историческими фактами. AR-точки: через телефон можно увидеть «призрачных» воинов.</a:t>
                      </a: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Century Gothic" panose="020B0502020202020204" pitchFamily="34" charset="0"/>
                        </a:rPr>
                        <a:t>Образовательный туризм без вреда природе. Маршрут проходит по существующим тропам.</a:t>
                      </a:r>
                    </a:p>
                  </a:txBody>
                  <a:tcPr marL="152400" marT="95250" marB="95250" anchor="ctr"/>
                </a:tc>
                <a:extLst>
                  <a:ext uri="{0D108BD9-81ED-4DB2-BD59-A6C34878D82A}">
                    <a16:rowId xmlns:a16="http://schemas.microsoft.com/office/drawing/2014/main" val="876382535"/>
                  </a:ext>
                </a:extLst>
              </a:tr>
            </a:tbl>
          </a:graphicData>
        </a:graphic>
      </p:graphicFrame>
      <p:pic>
        <p:nvPicPr>
          <p:cNvPr id="7" name="Рисунок 6" descr="Елка со сплошной заливкой">
            <a:extLst>
              <a:ext uri="{FF2B5EF4-FFF2-40B4-BE49-F238E27FC236}">
                <a16:creationId xmlns:a16="http://schemas.microsoft.com/office/drawing/2014/main" id="{A8B724E6-603A-4238-B7A9-8AC55A1F1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125" y="2680222"/>
            <a:ext cx="672058" cy="672058"/>
          </a:xfrm>
          <a:prstGeom prst="rect">
            <a:avLst/>
          </a:prstGeom>
        </p:spPr>
      </p:pic>
      <p:pic>
        <p:nvPicPr>
          <p:cNvPr id="9" name="Рисунок 8" descr="Горы со сплошной заливкой">
            <a:extLst>
              <a:ext uri="{FF2B5EF4-FFF2-40B4-BE49-F238E27FC236}">
                <a16:creationId xmlns:a16="http://schemas.microsoft.com/office/drawing/2014/main" id="{88B5A267-3C1D-40CB-B143-C1CC92AB2D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54" y="4368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8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1360</Words>
  <Application>Microsoft Office PowerPoint</Application>
  <PresentationFormat>Широкоэкранный</PresentationFormat>
  <Paragraphs>135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Century Gothic</vt:lpstr>
      <vt:lpstr>Gill Sans Nova</vt:lpstr>
      <vt:lpstr>Times New Roman</vt:lpstr>
      <vt:lpstr>Тема Office</vt:lpstr>
      <vt:lpstr>Сосны над озером</vt:lpstr>
      <vt:lpstr>Не просто озеро. Место силы.</vt:lpstr>
      <vt:lpstr>Эко-отель как часть экосистемы </vt:lpstr>
      <vt:lpstr>Дома, которые сливаются с соснами</vt:lpstr>
      <vt:lpstr>Презентация PowerPoint</vt:lpstr>
      <vt:lpstr>Гастрономия — Вкус Чудского озера</vt:lpstr>
      <vt:lpstr>Меню и фирменные блюда.</vt:lpstr>
      <vt:lpstr>Презентация PowerPoint</vt:lpstr>
      <vt:lpstr>Отдых, который запоминается</vt:lpstr>
      <vt:lpstr>Презентация PowerPoint</vt:lpstr>
      <vt:lpstr>Диаграмма Ганта реализации проекта эко-отель «Сосны над озером»</vt:lpstr>
      <vt:lpstr>Эко ≠ дорого для бизнеса. Эко = выгодно.</vt:lpstr>
      <vt:lpstr>источники дохода</vt:lpstr>
      <vt:lpstr>Мы не строим очередной отель. Мы создаем место, куда хочется возвращаться.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Сосны над озером</dc:title>
  <dc:creator>User</dc:creator>
  <cp:lastModifiedBy>даша павлова</cp:lastModifiedBy>
  <cp:revision>16</cp:revision>
  <dcterms:created xsi:type="dcterms:W3CDTF">2026-03-31T14:16:22Z</dcterms:created>
  <dcterms:modified xsi:type="dcterms:W3CDTF">2026-04-06T15:13:20Z</dcterms:modified>
</cp:coreProperties>
</file>