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6" r:id="rId14"/>
    <p:sldId id="275" r:id="rId15"/>
    <p:sldId id="274" r:id="rId16"/>
    <p:sldId id="277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4" y="450"/>
      </p:cViewPr>
      <p:guideLst>
        <p:guide orient="horz" pos="2160"/>
        <p:guide pos="257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775C-0F83-421E-97B9-723862F90B5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A6C4-539C-4E71-8DF3-1F66D3EE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3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5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3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3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893184-5213-40FA-8E7C-8D36E437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83667A-BA40-4966-9C29-60704BECB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4E8FB0-8708-4738-8DD9-A16005CE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5CD06D-5424-4303-A238-9865810A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EBD68D-EF31-476D-9310-E737E283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13D9C2-D50F-4E20-980E-00D9BCC7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9C5E21-4358-4D1A-8394-DED36E9B1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F741E7-E880-4769-B82B-1F2EBB82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B15C9B-9EEB-46DD-8173-F9647885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A53D64-94D4-40DC-9A8B-25C13239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BA56AD6-C377-404C-9776-19E8B81DA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20DFED-7883-41AF-B61E-62E286D45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140C6F-D931-460A-B53A-CC3F7280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44072-DD19-4A31-A364-DCE1680C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0AD1EA-AC64-489D-B520-57B20E39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1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376F8-3074-47B8-91EC-4968ABA9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13669-BB2D-4B49-8D44-B3D91C40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3EAB7F-629C-4455-B5DD-5F064E11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2B2D51-E045-4343-A85B-61C7EE98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2AA402-E0C6-4B26-BDA9-0A4E9814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7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A7973-6CEF-4677-A304-48AA0AF0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75152D-62EE-434E-A4A2-4A60E4DF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E835C4-73C3-4F48-A837-97C5E4CD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F356C-E2E7-4974-A084-94EF2A67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7C3458-4C9B-4BBA-97AC-332BB8A5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11C674-219A-440F-900F-8C7E74DF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F0D41-0FE2-42F1-A920-9542769C9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AAE025-B38A-409F-BD89-44608E271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4C6FA1-7C68-46F0-B5B8-B4EBD06B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ACA10B-99E2-4163-9271-15E3FFDB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2BB1F6-0E1D-492D-B1BC-F62D9BC5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E7174-128D-4C79-BDAB-D975C426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95347C-0CD0-4A22-93DA-6C310E9D0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D52713-1446-40D0-B9FD-478D8E6FB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251B38-4211-4BB3-A990-96908EBDC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858BDFE-7C40-47FC-BCB0-7B0740CB5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0B66A3E-A03A-4523-9FEA-13A6D33E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A8A7CC-323C-4D02-AB23-9444AA03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3F8A59-0152-4A2C-A12C-1D19CCB6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07C710-8B7D-4444-9D62-C6E9C38E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2B9640E-2B7B-406E-8AEF-3562B321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835605-C2E6-4E86-9812-A6585CDE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7037221-53C5-4704-A7E2-EBFAE4D0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8EFDBD-36B8-4C0A-89EA-8BE261A3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72687A-D52D-4988-AAC7-38054819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C4666A-759A-45E7-BCD8-2AB6EDFA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5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62BC1B-C711-4FEE-AA19-6298EE32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4CA3FA-064A-4AA5-A56D-05740DBB5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C9F9EB-5B2D-45DD-A0B3-E7C59DD9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32C46A-D171-411D-B546-3791663A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0DAF6C-7F3E-4A0B-A717-5142D101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B2D2CE-67D0-4ABC-9085-61158A9A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5C1596-792F-4D6D-A7C7-26C3B791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3C6EA5-3ECF-47E0-AA82-A7BD9BABD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4195CE-5859-410B-821B-7E7D7CEEE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BF5306-7EBC-4A0F-AD2D-E2EFF31E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5D9977-8468-43A3-AA83-17ED4F45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F354BC-DE4B-43BE-B63A-BAE6B001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12EC4-C665-4A66-BE77-D31E5026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6E30D-3DC8-4A6F-8DB2-6E54097A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973FF0-CB1E-435F-9EEA-771E740F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E693-1AE6-4558-89BD-ADC8816D878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95AF4C-A172-4655-BF3C-E1FD1BD9C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6BF163-1933-443A-BB71-51195A92E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FB51-1028-4F18-B368-26F846237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CABE3CC-7A71-450C-AC62-B00811000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17" y="257742"/>
            <a:ext cx="512689" cy="563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BB7495-911F-4080-A97A-38F6424D2458}"/>
              </a:ext>
            </a:extLst>
          </p:cNvPr>
          <p:cNvSpPr txBox="1"/>
          <p:nvPr/>
        </p:nvSpPr>
        <p:spPr>
          <a:xfrm>
            <a:off x="4206240" y="217786"/>
            <a:ext cx="432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ra Pro" panose="00000500000000000000" pitchFamily="2" charset="0"/>
              </a:rPr>
              <a:t>Сибирский Федеральный Университет</a:t>
            </a:r>
          </a:p>
        </p:txBody>
      </p:sp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xmlns="" id="{5EB14CEB-CA5E-AC0B-BDAD-D85E9266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347" y="587118"/>
            <a:ext cx="803757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latin typeface="Cera Pro" panose="00000500000000000000" pitchFamily="2" charset="0"/>
              </a:rPr>
              <a:t>Институт торговли и сферы услуг</a:t>
            </a:r>
          </a:p>
          <a:p>
            <a:pPr algn="ctr">
              <a:buNone/>
            </a:pPr>
            <a:r>
              <a:rPr lang="ru-RU" sz="1800" b="1" dirty="0">
                <a:latin typeface="Cera Pro" panose="00000500000000000000" pitchFamily="2" charset="0"/>
              </a:rPr>
              <a:t>Кафедра технологии и организации общественного питания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B774C5-D7D6-99AE-E029-83C21341A07A}"/>
              </a:ext>
            </a:extLst>
          </p:cNvPr>
          <p:cNvSpPr txBox="1"/>
          <p:nvPr/>
        </p:nvSpPr>
        <p:spPr>
          <a:xfrm>
            <a:off x="601717" y="2418442"/>
            <a:ext cx="111574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era Pro" panose="00000500000000000000" pitchFamily="2" charset="0"/>
              </a:rPr>
              <a:t>Инновационная идея</a:t>
            </a:r>
          </a:p>
          <a:p>
            <a:pPr algn="ctr"/>
            <a:endParaRPr lang="ru-RU" sz="4000" b="1" dirty="0">
              <a:latin typeface="Cera Pro" panose="00000500000000000000" pitchFamily="2" charset="0"/>
            </a:endParaRPr>
          </a:p>
          <a:p>
            <a:pPr algn="ctr"/>
            <a:r>
              <a:rPr lang="ru-RU" sz="4000" b="1" dirty="0">
                <a:latin typeface="Cera Pro" panose="00000500000000000000" pitchFamily="2" charset="0"/>
              </a:rPr>
              <a:t>Организация производства мороженого смузи из дикорастущего и культивируемого растительного сырья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0598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5499BD-EAA6-888D-F70B-930EA4218B69}"/>
              </a:ext>
            </a:extLst>
          </p:cNvPr>
          <p:cNvSpPr txBox="1"/>
          <p:nvPr/>
        </p:nvSpPr>
        <p:spPr>
          <a:xfrm>
            <a:off x="334962" y="301557"/>
            <a:ext cx="1152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Этапы реализации идеи (исследовательская часть):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506D73-134F-FD4B-2332-75142542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481" y="1245816"/>
            <a:ext cx="5761037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ea typeface="宋体" panose="02010600030101010101" pitchFamily="2" charset="-122"/>
              </a:rPr>
              <a:t>1. Теоретический этап исследования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6284F0-C9ED-C595-DAA9-DD4C9641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81" y="1822079"/>
            <a:ext cx="325120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  <a:ea typeface="宋体" panose="02010600030101010101" pitchFamily="2" charset="-122"/>
              </a:rPr>
              <a:t>Анализ состояние научной проблемы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2E6019-2201-8F73-6739-0FB84A5D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668" y="1822079"/>
            <a:ext cx="403225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Постановка цели и задач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1D12AE-1837-C625-2C2C-F3FEB07C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481" y="2469779"/>
            <a:ext cx="5761037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ea typeface="宋体" panose="02010600030101010101" pitchFamily="2" charset="-122"/>
              </a:rPr>
              <a:t>2. Экспериментально-аналитический этап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558C92-A42E-8AA7-B2AA-3F82F53E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718" y="3055566"/>
            <a:ext cx="38163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Подбор рецептур мороженого смузи на основе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культивируемого и дикорастущего сырья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Красноярского края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D4CC86-76BF-E4E1-42B1-08DCB767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281" y="3119066"/>
            <a:ext cx="3570287" cy="728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Оптимизация рецептурно-компонентных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решений и технологических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параметров производства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DB06282-80BB-9EEB-A8E1-75A5B5F4D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481" y="3982666"/>
            <a:ext cx="5761037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ea typeface="宋体" panose="02010600030101010101" pitchFamily="2" charset="-122"/>
              </a:rPr>
              <a:t>3. Практическая реализация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1FFA85-43FA-7567-3E09-D4AE470F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81" y="4630366"/>
            <a:ext cx="3570287" cy="1162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  <a:ea typeface="宋体" panose="02010600030101010101" pitchFamily="2" charset="-122"/>
              </a:rPr>
              <a:t>Разработка </a:t>
            </a:r>
            <a:r>
              <a:rPr lang="ru-RU" altLang="ru-RU" sz="1400" dirty="0">
                <a:latin typeface="Arial" panose="020B0604020202020204" pitchFamily="34" charset="0"/>
              </a:rPr>
              <a:t>проекта </a:t>
            </a:r>
            <a:r>
              <a:rPr lang="ru-RU" altLang="ru-RU" sz="1400" dirty="0">
                <a:latin typeface="Arial" panose="020B0604020202020204" pitchFamily="34" charset="0"/>
                <a:ea typeface="宋体" panose="02010600030101010101" pitchFamily="2" charset="-122"/>
              </a:rPr>
              <a:t>технической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д</a:t>
            </a:r>
            <a:r>
              <a:rPr lang="ru-RU" altLang="ru-RU" sz="1400" dirty="0">
                <a:latin typeface="Arial" panose="020B0604020202020204" pitchFamily="34" charset="0"/>
                <a:ea typeface="宋体" panose="02010600030101010101" pitchFamily="2" charset="-122"/>
              </a:rPr>
              <a:t>окументации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Расчет экономической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E816478-EECD-980B-F792-27648826E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681" y="4630366"/>
            <a:ext cx="4186237" cy="1089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Опытно-промышленная а</a:t>
            </a:r>
            <a:r>
              <a:rPr lang="ru-RU" altLang="ru-RU" sz="1400" dirty="0">
                <a:latin typeface="Arial" panose="020B0604020202020204" pitchFamily="34" charset="0"/>
                <a:ea typeface="宋体" panose="02010600030101010101" pitchFamily="2" charset="-122"/>
              </a:rPr>
              <a:t>пробация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  <a:ea typeface="宋体" panose="02010600030101010101" pitchFamily="2" charset="-122"/>
              </a:rPr>
              <a:t>и внедрение полученных результатов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xmlns="" id="{F552433E-3298-C06B-EF57-31AFE145E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081" y="160617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xmlns="" id="{1E24386B-EC6E-1E0D-43C0-6AA3CD791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8456" y="160617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xmlns="" id="{A6A34FCC-CEED-B494-1187-C735610E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06" y="1606179"/>
            <a:ext cx="360362" cy="863600"/>
          </a:xfrm>
          <a:prstGeom prst="downArrow">
            <a:avLst>
              <a:gd name="adj1" fmla="val 50000"/>
              <a:gd name="adj2" fmla="val 5991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xmlns="" id="{C51F8C8D-88CD-BC9D-ECAC-C3516E959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06" y="2830141"/>
            <a:ext cx="360362" cy="1152525"/>
          </a:xfrm>
          <a:prstGeom prst="downArrow">
            <a:avLst>
              <a:gd name="adj1" fmla="val 50000"/>
              <a:gd name="adj2" fmla="val 799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xmlns="" id="{F70C4EE3-4BB7-F3B2-22FC-4B4ECFE7C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1743" y="2830141"/>
            <a:ext cx="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xmlns="" id="{76C4F2C9-B708-73E9-7014-BA21140CA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9893" y="283014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xmlns="" id="{1D818467-E8E4-8471-BAC3-E5F5D984F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7281" y="434302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xmlns="" id="{A6B42B4B-2D6C-2BEB-1E9B-E378FC35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3631" y="434302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1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6F11B9E-2C37-F963-371D-47E366788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29757"/>
              </p:ext>
            </p:extLst>
          </p:nvPr>
        </p:nvGraphicFramePr>
        <p:xfrm>
          <a:off x="334962" y="1191132"/>
          <a:ext cx="11449050" cy="5255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6214">
                  <a:extLst>
                    <a:ext uri="{9D8B030D-6E8A-4147-A177-3AD203B41FA5}">
                      <a16:colId xmlns:a16="http://schemas.microsoft.com/office/drawing/2014/main" xmlns="" val="2672234503"/>
                    </a:ext>
                  </a:extLst>
                </a:gridCol>
                <a:gridCol w="4354677">
                  <a:extLst>
                    <a:ext uri="{9D8B030D-6E8A-4147-A177-3AD203B41FA5}">
                      <a16:colId xmlns:a16="http://schemas.microsoft.com/office/drawing/2014/main" xmlns="" val="1953590614"/>
                    </a:ext>
                  </a:extLst>
                </a:gridCol>
                <a:gridCol w="4268159">
                  <a:extLst>
                    <a:ext uri="{9D8B030D-6E8A-4147-A177-3AD203B41FA5}">
                      <a16:colId xmlns:a16="http://schemas.microsoft.com/office/drawing/2014/main" xmlns="" val="1920426413"/>
                    </a:ext>
                  </a:extLst>
                </a:gridCol>
              </a:tblGrid>
              <a:tr h="26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950790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ООО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6011964"/>
                  </a:ext>
                </a:extLst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Сертификация продукции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03.01. 2024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93189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Подбор помещения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240620"/>
                  </a:ext>
                </a:extLst>
              </a:tr>
              <a:tr h="43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производственного помещения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769968"/>
                  </a:ext>
                </a:extLst>
              </a:tr>
              <a:tr h="43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необходимого оборудования / партнёров сырья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260112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Закупка оборудования / необходимого инвентаря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5998675"/>
                  </a:ext>
                </a:extLst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дизайна упаковки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821165"/>
                  </a:ext>
                </a:extLst>
              </a:tr>
              <a:tr h="29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Подбор персонала / найм персонала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6000891"/>
                  </a:ext>
                </a:extLst>
              </a:tr>
              <a:tr h="43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Сертификация производства (Роспотребнадзор)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4416886"/>
                  </a:ext>
                </a:extLst>
              </a:tr>
              <a:tr h="566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Тестовый период (готовка пробной продукции с оборудованием)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0168667"/>
                  </a:ext>
                </a:extLst>
              </a:tr>
              <a:tr h="443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коммерческого предложения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25.01.2024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063810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продукции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08.02.2024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6" marR="19426" marT="19426" marB="19426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771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6CE912-A831-9638-FDD9-49E719831B50}"/>
              </a:ext>
            </a:extLst>
          </p:cNvPr>
          <p:cNvSpPr txBox="1"/>
          <p:nvPr/>
        </p:nvSpPr>
        <p:spPr>
          <a:xfrm>
            <a:off x="487362" y="453957"/>
            <a:ext cx="1152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Этапы реализации идеи (коммерческая часть):</a:t>
            </a:r>
          </a:p>
        </p:txBody>
      </p:sp>
    </p:spTree>
    <p:extLst>
      <p:ext uri="{BB962C8B-B14F-4D97-AF65-F5344CB8AC3E}">
        <p14:creationId xmlns:p14="http://schemas.microsoft.com/office/powerpoint/2010/main" val="111337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FE468A-E7BE-7357-B6FD-D0E18B51C463}"/>
              </a:ext>
            </a:extLst>
          </p:cNvPr>
          <p:cNvSpPr txBox="1"/>
          <p:nvPr/>
        </p:nvSpPr>
        <p:spPr>
          <a:xfrm>
            <a:off x="334962" y="301557"/>
            <a:ext cx="1152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Описание конкретного результата идеи: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70F5F2-2BC7-417D-58F6-E2B06348E2AF}"/>
              </a:ext>
            </a:extLst>
          </p:cNvPr>
          <p:cNvSpPr txBox="1"/>
          <p:nvPr/>
        </p:nvSpPr>
        <p:spPr>
          <a:xfrm>
            <a:off x="476655" y="1070043"/>
            <a:ext cx="11380382" cy="60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ороженое смузи – продукт, который обогащен витаминами, микро- и макроэлементами, пищевыми волокнами и биологическим активными веществами, необходимыми для поддержания иммунитета населения Красноярского края. Поскольку мороженое смузи состоит из натуральных компонентов, он подходит для людей, которые придерживаются правильного питания и соблюдают здоровый образ жизни.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</a:rPr>
              <a:t>технологическая схема производства мороженого смузи на основе локального растительного сырья Красноярского края;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товар, который будет представлен на рынке “правильного питания”. Рынок продуктов питания является на сегодняшний день наиболее перспективным с точки зрения бизнеса, в том числе продукции для ЗОЖ-рынка.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Проведенный опрос показал, что целевая аудитория -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категории ЗОЖ для семьи и ЗОЖ-приверженцы, которые  занимают около 25-35% от общего числа покупателей.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33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291C0E-8C19-F158-5D16-3712024B0639}"/>
              </a:ext>
            </a:extLst>
          </p:cNvPr>
          <p:cNvSpPr txBox="1"/>
          <p:nvPr/>
        </p:nvSpPr>
        <p:spPr>
          <a:xfrm>
            <a:off x="334962" y="301557"/>
            <a:ext cx="1152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Смета расходов по проекту: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9EBDC7-4FBA-6C3D-F11F-67A535327BE6}"/>
              </a:ext>
            </a:extLst>
          </p:cNvPr>
          <p:cNvSpPr txBox="1"/>
          <p:nvPr/>
        </p:nvSpPr>
        <p:spPr>
          <a:xfrm>
            <a:off x="407988" y="1507789"/>
            <a:ext cx="11522074" cy="371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Ремонт производственного помещения - 100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-Закупка необходимого инвентаря для готовки/функционирования производства - 60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специальная одежда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приборы для готовки (тары для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ягод,кастрюли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поварешки и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т.д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средства труда для организации производства (компьютер, принтер и т.п.)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-Разработка упаковки и логотипа   ~ 20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-прочие расходы (организационные расходы)   ~ 20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-покупка производственного оборудования - 550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60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ИТОГО: 750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29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291C0E-8C19-F158-5D16-3712024B0639}"/>
              </a:ext>
            </a:extLst>
          </p:cNvPr>
          <p:cNvSpPr txBox="1"/>
          <p:nvPr/>
        </p:nvSpPr>
        <p:spPr>
          <a:xfrm>
            <a:off x="334962" y="301557"/>
            <a:ext cx="1152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Смета расходов по проекту: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9EBDC7-4FBA-6C3D-F11F-67A535327BE6}"/>
              </a:ext>
            </a:extLst>
          </p:cNvPr>
          <p:cNvSpPr txBox="1"/>
          <p:nvPr/>
        </p:nvSpPr>
        <p:spPr>
          <a:xfrm>
            <a:off x="407988" y="1089500"/>
            <a:ext cx="11522074" cy="371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Ремонт производственного помещения - 100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-Закупка необходимого инвентаря для готовки/функционирования производства - 60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специальная одежда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приборы для готовки (тары для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ягод,кастрюли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поварешки и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т.д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средства труда для организации производства (компьютер, принтер и т.п.)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-Разработка упаковки и логотипа   ~ 20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-прочие расходы (организационные расходы)   ~ 20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-покупка производственного оборудования - 550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60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тыс.руб</a:t>
            </a: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ИТОГО: 750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003EE7-7F05-764B-82DD-D47C0F1D8872}"/>
              </a:ext>
            </a:extLst>
          </p:cNvPr>
          <p:cNvSpPr txBox="1"/>
          <p:nvPr/>
        </p:nvSpPr>
        <p:spPr>
          <a:xfrm>
            <a:off x="669925" y="4863885"/>
            <a:ext cx="1152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Срок окупаемости: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9-12 месяцев,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Прибыль 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 730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37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291C0E-8C19-F158-5D16-3712024B0639}"/>
              </a:ext>
            </a:extLst>
          </p:cNvPr>
          <p:cNvSpPr txBox="1"/>
          <p:nvPr/>
        </p:nvSpPr>
        <p:spPr>
          <a:xfrm>
            <a:off x="334962" y="301557"/>
            <a:ext cx="1152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Риски проекта: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9EBDC7-4FBA-6C3D-F11F-67A535327BE6}"/>
              </a:ext>
            </a:extLst>
          </p:cNvPr>
          <p:cNvSpPr txBox="1"/>
          <p:nvPr/>
        </p:nvSpPr>
        <p:spPr>
          <a:xfrm>
            <a:off x="407988" y="1896896"/>
            <a:ext cx="1118738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цен на сырье, из-за </a:t>
            </a:r>
            <a:r>
              <a:rPr lang="ru-RU" sz="2000" b="1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неурожайности</a:t>
            </a:r>
            <a:r>
              <a:rPr lang="ru-RU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локальных растительных ресурсов</a:t>
            </a:r>
            <a:endParaRPr lang="ru-RU" sz="2000" b="1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Продукция с каждым днем наращивает обороты, что может привлекать пищевых компании с большим капиталом зайти в эту нишу (рост конкуренции)</a:t>
            </a:r>
            <a:endParaRPr lang="ru-RU" sz="2000" b="1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 официального ГОСТа данной продукции. Рецептура является интеллектуальной собственностью, важно своевременно запатентовать.</a:t>
            </a:r>
            <a:endParaRPr lang="ru-RU" sz="2000" b="1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Авария производственного оборудования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8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FBB914B-F3A3-DFB8-A61D-20992F61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157626" cy="1601788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 дополнительные знания в области:</a:t>
            </a:r>
            <a:r>
              <a:rPr lang="ru-RU" altLang="ru-RU" sz="32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5D19A79-7A0E-C362-4B80-BDCC8AC0C8CA}"/>
              </a:ext>
            </a:extLst>
          </p:cNvPr>
          <p:cNvSpPr txBox="1">
            <a:spLocks/>
          </p:cNvSpPr>
          <p:nvPr/>
        </p:nvSpPr>
        <p:spPr>
          <a:xfrm>
            <a:off x="457200" y="1820795"/>
            <a:ext cx="11293813" cy="2554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ru-RU" b="1" dirty="0"/>
              <a:t>Маркетинговые исследования в области производства пищевой продукции</a:t>
            </a:r>
          </a:p>
          <a:p>
            <a:pPr marL="342900" indent="-342900">
              <a:defRPr/>
            </a:pPr>
            <a:r>
              <a:rPr lang="ru-RU" b="1" dirty="0"/>
              <a:t>Стратегическое управление планированием производства пищевой продукции</a:t>
            </a:r>
          </a:p>
          <a:p>
            <a:pPr marL="342900" indent="-342900">
              <a:defRPr/>
            </a:pPr>
            <a:r>
              <a:rPr lang="ru-RU" b="1" dirty="0"/>
              <a:t>Научные и практические основы получения продуктов повышенной пищевой ценности</a:t>
            </a:r>
          </a:p>
          <a:p>
            <a:pPr>
              <a:defRPr/>
            </a:pPr>
            <a:endParaRPr lang="ru-RU" dirty="0">
              <a:solidFill>
                <a:srgbClr val="1120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3A48D6-DE07-DFCB-1EE0-6361FCEC7EE1}"/>
              </a:ext>
            </a:extLst>
          </p:cNvPr>
          <p:cNvSpPr txBox="1"/>
          <p:nvPr/>
        </p:nvSpPr>
        <p:spPr>
          <a:xfrm>
            <a:off x="334962" y="301557"/>
            <a:ext cx="1152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Вывод: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EE3B0D-BAD4-3B2A-FA8B-96F066215195}"/>
              </a:ext>
            </a:extLst>
          </p:cNvPr>
          <p:cNvSpPr txBox="1"/>
          <p:nvPr/>
        </p:nvSpPr>
        <p:spPr>
          <a:xfrm>
            <a:off x="758757" y="1186775"/>
            <a:ext cx="1101171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Ценностными предложением является полезный натуральный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быстрозамороженый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продукт, который продвигается на B2B и B2C рынках. Данный продукт является универсальным, так как нацелен на укрепление иммунитета человека и на разнообразие горячих напитков. Очень полезен будет для спортсменов, пожилых людей, родителям с детьми, офисным работникам. На каждый сегмент доступно своё предложение по вкусовым характеристикам. Предполагается, что основными партнерами будут являться поставщики ягод (региональное производство), деревянных палочек и упаковочной емкости. Разовыми расходами будут являться закупка оборудования, спецодежды, тары и ремонт помещения. В ежемесячные расходы будут входить: закупка сырья, аренда, заработная плата работникам, реклама. Потоками доходов будет являться продажа готовой продукции в крупные  сети магазинов, около 47% сбыта по 52 руб. за 1 ед. продукции (к примеру “Командор’’, “Магнит”, “Красный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р” и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т.д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фитнес-центры и спортзалы - около 38% сбыта по 65 руб. за 1 ед. продукции, а также продажа в другую розницу - 15% сбыта по 70 руб. за 1 ед.. Предусмотрена продажа продукции в институтах СФУ для студентов и сотрудников по цене 60 руб. за 1 ед. продукции.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9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40FB86-475B-4F71-B0D8-96C604BBC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9068" y="197871"/>
            <a:ext cx="1437345" cy="354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7F5A7A-AABE-FDD9-8AFA-A2AA8659BEC8}"/>
              </a:ext>
            </a:extLst>
          </p:cNvPr>
          <p:cNvSpPr txBox="1"/>
          <p:nvPr/>
        </p:nvSpPr>
        <p:spPr>
          <a:xfrm>
            <a:off x="517266" y="1074274"/>
            <a:ext cx="111574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Команда:</a:t>
            </a:r>
          </a:p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Исполнитель: Давыдов Д.С.,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гр.ИТ22-02БИТ ФГАОУ ВО СФУ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 курс направления подготовки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19.03.04 – технология продукции и организация общественного питания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Первышина Г.Г.,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д.б.н., доцент, профессор кафедры ТООП ФГАОУ ВО СФУ</a:t>
            </a: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latin typeface="Cera Pro" panose="00000500000000000000" pitchFamily="2" charset="0"/>
            </a:endParaRPr>
          </a:p>
          <a:p>
            <a:pPr algn="ctr"/>
            <a:endParaRPr lang="ru-RU" sz="4000" b="1" dirty="0">
              <a:latin typeface="Cera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40FB86-475B-4F71-B0D8-96C604BBC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9068" y="197871"/>
            <a:ext cx="1437345" cy="35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70A5D5-2FE8-4060-9976-84370E8B6357}"/>
              </a:ext>
            </a:extLst>
          </p:cNvPr>
          <p:cNvSpPr txBox="1"/>
          <p:nvPr/>
        </p:nvSpPr>
        <p:spPr>
          <a:xfrm>
            <a:off x="339068" y="742316"/>
            <a:ext cx="1007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Проблемы, на решение которой направлена идея: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5426BF-52FF-D704-070D-052925CD2338}"/>
              </a:ext>
            </a:extLst>
          </p:cNvPr>
          <p:cNvSpPr/>
          <p:nvPr/>
        </p:nvSpPr>
        <p:spPr>
          <a:xfrm>
            <a:off x="407988" y="1444806"/>
            <a:ext cx="7830756" cy="1052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адаптация человека к условиям окружающей среды путем введения в рацион продуктов, с повышенным содержанием пищевых волокон, витаминов, микроэлементов веществ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1E3B7CF-3019-B818-D110-C8788409CDCD}"/>
              </a:ext>
            </a:extLst>
          </p:cNvPr>
          <p:cNvSpPr/>
          <p:nvPr/>
        </p:nvSpPr>
        <p:spPr>
          <a:xfrm>
            <a:off x="1520508" y="2835738"/>
            <a:ext cx="7440612" cy="8259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использование натурального растительного сырья при производстве пищевых продуктов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E5A3210-92DE-DCC5-3BED-5743750AF453}"/>
              </a:ext>
            </a:extLst>
          </p:cNvPr>
          <p:cNvSpPr/>
          <p:nvPr/>
        </p:nvSpPr>
        <p:spPr>
          <a:xfrm>
            <a:off x="2613492" y="4005493"/>
            <a:ext cx="7797228" cy="9737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создание системы рационального использования дикорастущего и культивируемого растительного сырья путем развития местного производства по их переработке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DC95665-3752-1AD7-453F-74C1D8C964F8}"/>
              </a:ext>
            </a:extLst>
          </p:cNvPr>
          <p:cNvSpPr/>
          <p:nvPr/>
        </p:nvSpPr>
        <p:spPr>
          <a:xfrm>
            <a:off x="3705924" y="5363363"/>
            <a:ext cx="8059356" cy="8103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создание новых рабочих мест в депрессивных территория Красноярского края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06E24DB-F5F5-3809-3BCD-4DDBCBAEF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942" y="1444806"/>
            <a:ext cx="2685096" cy="21637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FD9D0E3-84BA-2FD3-48A0-BD7B496A6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0" y="4660328"/>
            <a:ext cx="2443547" cy="21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B2BB97-C5D6-7643-5FA6-63C0CD6B7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9068" y="197871"/>
            <a:ext cx="1437345" cy="35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29F929-F3E6-B3AC-D385-7AC7CD3335C1}"/>
              </a:ext>
            </a:extLst>
          </p:cNvPr>
          <p:cNvSpPr txBox="1"/>
          <p:nvPr/>
        </p:nvSpPr>
        <p:spPr>
          <a:xfrm>
            <a:off x="334963" y="587852"/>
            <a:ext cx="1007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Основная идея проекта: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DFAF11-6501-2908-2BDD-C7AB4CFF79A7}"/>
              </a:ext>
            </a:extLst>
          </p:cNvPr>
          <p:cNvSpPr txBox="1"/>
          <p:nvPr/>
        </p:nvSpPr>
        <p:spPr>
          <a:xfrm>
            <a:off x="334963" y="2233731"/>
            <a:ext cx="1007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Цель проекта: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E9ABDB-404E-78E6-43D0-779C680B727E}"/>
              </a:ext>
            </a:extLst>
          </p:cNvPr>
          <p:cNvSpPr txBox="1"/>
          <p:nvPr/>
        </p:nvSpPr>
        <p:spPr>
          <a:xfrm>
            <a:off x="334963" y="3778839"/>
            <a:ext cx="1007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Задачи проекта: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38A69E2-B3F3-8D11-68BF-B30D73EB2082}"/>
              </a:ext>
            </a:extLst>
          </p:cNvPr>
          <p:cNvSpPr/>
          <p:nvPr/>
        </p:nvSpPr>
        <p:spPr>
          <a:xfrm>
            <a:off x="2684260" y="1181691"/>
            <a:ext cx="9172778" cy="1052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организация производства и реализации мороженого смузи на основе локального растительного сырья – инновационного продукта, обладающего высоким содержанием пищевых волокон, витаминов и минеральных веществ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E59803D1-E361-4788-2B65-2088E4E8204C}"/>
              </a:ext>
            </a:extLst>
          </p:cNvPr>
          <p:cNvSpPr/>
          <p:nvPr/>
        </p:nvSpPr>
        <p:spPr>
          <a:xfrm>
            <a:off x="2684260" y="2768815"/>
            <a:ext cx="8984710" cy="1052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разработать малоотходную технология производства мороженого смузи на основе дикорастущего и культивируемого растительного сырья Красноярского края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86C7359F-67C5-EEDF-7036-B45A4C8CDF82}"/>
              </a:ext>
            </a:extLst>
          </p:cNvPr>
          <p:cNvSpPr/>
          <p:nvPr/>
        </p:nvSpPr>
        <p:spPr>
          <a:xfrm>
            <a:off x="2684260" y="4284350"/>
            <a:ext cx="8984710" cy="24569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1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обосновать выбор дикорастущего плодово-ягодного сырья Красноярского края с целью расширения ассортимента и сырьевой базы пищевой промышленности;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оценить состояние производства и потребления мороженого смузи, пути повышения их пищевой ценности и качества;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изучить химический состав растительного сырья;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разработать рецептуры и технологическую схему производства мороженого смузи с добавлением продуктов переработки региональных растительных ингредиентов, оценить их органолептические, физико-химические свойства, определить пищевую и биологическую ценность;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разработать техническую документацию на новые виды мороженого-смузи, провести опытно-промышленную апробацию предложенных технологий;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провести маркетинговые исследования и дать социально-экономическое обоснование целесообразности производства разработанных видов мороженого смузи с добавлением растительного сырья Красноярского края.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BA23BF-00D7-DEB5-C46A-255FA8345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5" y="4796982"/>
            <a:ext cx="2297112" cy="14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2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B3EFB9-9B97-FC02-BEF3-B83A61AEC75A}"/>
              </a:ext>
            </a:extLst>
          </p:cNvPr>
          <p:cNvSpPr txBox="1"/>
          <p:nvPr/>
        </p:nvSpPr>
        <p:spPr>
          <a:xfrm>
            <a:off x="407988" y="294843"/>
            <a:ext cx="1007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Результаты анализа рынка: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4C22F5FC-C5FF-6344-5AB5-0FF9B3DC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997220"/>
            <a:ext cx="1094463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</a:rPr>
              <a:t>Конкуренты:  </a:t>
            </a:r>
            <a:r>
              <a:rPr lang="ru-RU" altLang="ru-RU" sz="2400" b="1" dirty="0">
                <a:latin typeface="Arial" panose="020B0604020202020204" pitchFamily="34" charset="0"/>
              </a:rPr>
              <a:t>бренд «</a:t>
            </a:r>
            <a:r>
              <a:rPr lang="en-US" altLang="ru-RU" sz="2400" b="1" dirty="0">
                <a:latin typeface="Arial" panose="020B0604020202020204" pitchFamily="34" charset="0"/>
              </a:rPr>
              <a:t>Paleta</a:t>
            </a:r>
            <a:r>
              <a:rPr lang="ru-RU" altLang="ru-RU" sz="2400" b="1" dirty="0">
                <a:latin typeface="Arial" panose="020B0604020202020204" pitchFamily="34" charset="0"/>
              </a:rPr>
              <a:t>» ООО Альфа-продукт, </a:t>
            </a:r>
            <a:r>
              <a:rPr lang="ru-RU" altLang="ru-RU" sz="2400" b="1" dirty="0" err="1">
                <a:latin typeface="Arial" panose="020B0604020202020204" pitchFamily="34" charset="0"/>
              </a:rPr>
              <a:t>г.Новосибирск</a:t>
            </a:r>
            <a:endParaRPr lang="ru-RU" altLang="ru-RU" sz="24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  <a:r>
              <a:rPr lang="ru-RU" alt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</a:rPr>
              <a:t>- в производстве не используется дикорастущее и культивируемое растительное сырье Красноярского края;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400" b="1" i="1" dirty="0">
                <a:latin typeface="Arial" panose="020B0604020202020204" pitchFamily="34" charset="0"/>
              </a:rPr>
              <a:t>представлены в ограниченном количестве на территории </a:t>
            </a:r>
            <a:r>
              <a:rPr lang="ru-RU" altLang="ru-RU" sz="2400" b="1" i="1" dirty="0" err="1">
                <a:latin typeface="Arial" panose="020B0604020202020204" pitchFamily="34" charset="0"/>
              </a:rPr>
              <a:t>г.Красноярска</a:t>
            </a:r>
            <a:r>
              <a:rPr lang="ru-RU" altLang="ru-RU" sz="2400" b="1" i="1" dirty="0">
                <a:latin typeface="Arial" panose="020B0604020202020204" pitchFamily="34" charset="0"/>
              </a:rPr>
              <a:t> и Красноярского края;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400" b="1" i="1" dirty="0">
                <a:latin typeface="Arial" panose="020B0604020202020204" pitchFamily="34" charset="0"/>
              </a:rPr>
              <a:t>высокая цена (138-148 рублей за упаковку)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Потребители:</a:t>
            </a:r>
            <a:r>
              <a:rPr lang="ru-RU" alt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Красноярского края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 </a:t>
            </a: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107640-D108-8174-B93C-F4D4743D9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40" y="1597160"/>
            <a:ext cx="8257478" cy="1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03976D-6917-6143-81DB-7A37C5F9E959}"/>
              </a:ext>
            </a:extLst>
          </p:cNvPr>
          <p:cNvSpPr txBox="1"/>
          <p:nvPr/>
        </p:nvSpPr>
        <p:spPr>
          <a:xfrm>
            <a:off x="334963" y="0"/>
            <a:ext cx="10071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Актуальность и новизна проекта, 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его конкурентные преимущества: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9C039C-7B2C-1DDE-2B80-FE2BD1F51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62043"/>
            <a:ext cx="11137224" cy="63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базы используемого локального дикорастущего и культивируемого сырья с повышением качества питания населения Красноярского края: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плоды, ягоды и травянистые растения как растительные сочные объекты с преобладанием воды в составе не имеют высокой энергетической ценности (100 г съедобной части дают всего 30–100 ккал, но являются источником биологически активных веществ, витаминов, макро- и микро-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элементов, веществ специфического действия, различных пищевых волокон. Благодаря наличию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перечисленных групп соединений дикорастущие улучшают пищеварение, сердечно-сосудистую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деятельность, нервно-эмоциональное состояние человека;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современных технологий: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технология “акустическая заморозка’’, при этом образующиеся при замораживании нано-кристаллы льда по размерам в 100 раз меньше, чем в обычном шокере. Это обеспечивает сохранность клеточной структуры продукта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вследствии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чего он имеет более насыщенный вкус и не теряет заданную форму;</a:t>
            </a:r>
          </a:p>
          <a:p>
            <a:pPr marL="285750" indent="-285750">
              <a:buFontTx/>
              <a:buChar char="-"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решение социально-экономических проблем: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высокий уровень безработицы среди населения, проживающего в районах края, объективно вынуждает население заниматься сбором дикоросов. Кроме того, значительный объем дикоросов через перекупщиков (в основном, частных лиц) в больших количествах вывозится за пределы края и далее реализуется на товарных рынках Новосибирска, Кемерово, Барнаула, а также в других регионах, не имеющих своих природных ресурсов.</a:t>
            </a:r>
          </a:p>
          <a:p>
            <a:pPr marL="285750" indent="-285750">
              <a:buFontTx/>
              <a:buChar char="-"/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endParaRPr lang="en-US" alt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6D8247-7C49-651F-E884-B0D938573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949" y="113371"/>
            <a:ext cx="1608340" cy="11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0DCCE1-862E-3442-D877-AF3EFF2F0A07}"/>
              </a:ext>
            </a:extLst>
          </p:cNvPr>
          <p:cNvSpPr txBox="1"/>
          <p:nvPr/>
        </p:nvSpPr>
        <p:spPr>
          <a:xfrm>
            <a:off x="334963" y="0"/>
            <a:ext cx="1007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Научный потенциал: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1E096246-9EFF-74BE-0448-F599C66E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26" y="695236"/>
            <a:ext cx="1154568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74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b="1" i="1" dirty="0">
                <a:solidFill>
                  <a:srgbClr val="501B00"/>
                </a:solidFill>
                <a:latin typeface="Arial" panose="020B0604020202020204" pitchFamily="34" charset="0"/>
              </a:rPr>
              <a:t>Объекты исследования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dirty="0">
                <a:latin typeface="Arial" panose="020B0604020202020204" pitchFamily="34" charset="0"/>
              </a:rPr>
              <a:t>- лекарственное травянистой сырье Красноярского края (получение сиропов на его основе);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dirty="0">
                <a:latin typeface="Arial" panose="020B0604020202020204" pitchFamily="34" charset="0"/>
              </a:rPr>
              <a:t>- плодово-ягодное сырья Красноярского края (получение пюре);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dirty="0">
                <a:latin typeface="Arial" panose="020B0604020202020204" pitchFamily="34" charset="0"/>
              </a:rPr>
              <a:t>- пектин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31ED3A45-4AE8-9B07-FE83-463B4C99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10738"/>
            <a:ext cx="11545687" cy="40472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274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en-US" sz="2000" b="1" i="1" dirty="0">
                <a:solidFill>
                  <a:srgbClr val="501B00"/>
                </a:solidFill>
                <a:latin typeface="Arial" panose="020B0604020202020204" pitchFamily="34" charset="0"/>
              </a:rPr>
              <a:t>Методы и методики исследования: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ja-JP" sz="1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используются официальные и общепринятые методы исследования сырья и готовой продукции: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органолептическая оценка по ГОСТ 7636 и ГОСТ 7631;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микробиологическая безопасность сырья и продукции ГОСТ 26669, ТР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ТС 021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2011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VER 4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1847-04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растворимых сухих веществ в соответствии с ГОСТ 28562-90;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долю общих сухих веществ и остаточной влаги в сырье и полученных образцах продуктов питания – в соответствии с ГОСТ 28561-90;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суммарное содержание органических кислот в соответствии с ГОСТ 6687.4-86 и 25555.0-82 (по яблочной кислоте);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количество моно- и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дисахаров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соответствии с ГОСТ 8756.13-87;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Р-активных соединений (антоцианов, флавонолов и катехинов) – с использованием спектрофотометра согласно методикам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Вигорова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Трибунской;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количественное содержание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-каротина по ГОСТ 8756.22; 50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общее содержание пектиновых веществ в соответствии с ГОСТ 29059;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пищевых волокон (клетчатки) в соответствии с ГОСТ Р 54014-2010;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функциональную направленность по ГОСТ Р 52349- 2005 «Продукты пищевые функциональные», 55577-2013 «Продукты пищевые функциональные. Информация об отличительных признаках и эффективности»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7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93B19F-5792-EACA-3419-C3AABF6095C6}"/>
              </a:ext>
            </a:extLst>
          </p:cNvPr>
          <p:cNvSpPr txBox="1"/>
          <p:nvPr/>
        </p:nvSpPr>
        <p:spPr>
          <a:xfrm>
            <a:off x="407988" y="2292355"/>
            <a:ext cx="3953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- технологическая схема получения сиропов на основе травянистого растительного сырья Красноярского края: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xmlns="" id="{653F9ABA-8160-685D-DAEB-9AAEF2BB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141" y="1300263"/>
            <a:ext cx="147394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xmlns="" id="{2A53F51D-B7DF-6146-E479-E5C6F56645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8527" y="1300263"/>
            <a:ext cx="7185499" cy="6040876"/>
            <a:chOff x="2274" y="615"/>
            <a:chExt cx="7341" cy="4877"/>
          </a:xfrm>
        </p:grpSpPr>
        <p:sp>
          <p:nvSpPr>
            <p:cNvPr id="7" name="AutoShape 34">
              <a:extLst>
                <a:ext uri="{FF2B5EF4-FFF2-40B4-BE49-F238E27FC236}">
                  <a16:creationId xmlns:a16="http://schemas.microsoft.com/office/drawing/2014/main" xmlns="" id="{2318222E-1F4E-1F0F-7881-D2A5DFACF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74" y="615"/>
              <a:ext cx="7341" cy="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33">
              <a:extLst>
                <a:ext uri="{FF2B5EF4-FFF2-40B4-BE49-F238E27FC236}">
                  <a16:creationId xmlns:a16="http://schemas.microsoft.com/office/drawing/2014/main" xmlns="" id="{ECF2A65C-2461-1146-5554-BF5B1A29B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54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Сахар-песок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32">
              <a:extLst>
                <a:ext uri="{FF2B5EF4-FFF2-40B4-BE49-F238E27FC236}">
                  <a16:creationId xmlns:a16="http://schemas.microsoft.com/office/drawing/2014/main" xmlns="" id="{3296266C-96F4-7189-1EB5-1F41352F0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" y="754"/>
              <a:ext cx="706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Вода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xmlns="" id="{DE32A82F-6A90-98B7-C4EB-6D2487F74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" y="754"/>
              <a:ext cx="3388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Растительное сырье (побеги душицы, корень аира или  лист березы)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30">
              <a:extLst>
                <a:ext uri="{FF2B5EF4-FFF2-40B4-BE49-F238E27FC236}">
                  <a16:creationId xmlns:a16="http://schemas.microsoft.com/office/drawing/2014/main" xmlns="" id="{3CBD65A1-24EB-A82D-C697-9016A7DC8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6" y="3820"/>
              <a:ext cx="183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Лимонная кислота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xmlns="" id="{DAB1FC13-BAD6-49E1-8A10-B0A96C257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590"/>
              <a:ext cx="1129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Кипячение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28">
              <a:extLst>
                <a:ext uri="{FF2B5EF4-FFF2-40B4-BE49-F238E27FC236}">
                  <a16:creationId xmlns:a16="http://schemas.microsoft.com/office/drawing/2014/main" xmlns="" id="{25233376-E2BE-1564-38AD-7A78BC89A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9" y="1172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27">
              <a:extLst>
                <a:ext uri="{FF2B5EF4-FFF2-40B4-BE49-F238E27FC236}">
                  <a16:creationId xmlns:a16="http://schemas.microsoft.com/office/drawing/2014/main" xmlns="" id="{16FCA729-2EC0-D7DE-B1B0-C66161603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" y="1590"/>
              <a:ext cx="1835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Подготовка сырья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6">
              <a:extLst>
                <a:ext uri="{FF2B5EF4-FFF2-40B4-BE49-F238E27FC236}">
                  <a16:creationId xmlns:a16="http://schemas.microsoft.com/office/drawing/2014/main" xmlns="" id="{6573B26F-95F4-BFAA-C907-241ACCF72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5" y="1590"/>
              <a:ext cx="847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Варка 1:1,1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xmlns="" id="{F8B70160-FA58-0BC0-385B-A032BFA42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9" y="1172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4">
              <a:extLst>
                <a:ext uri="{FF2B5EF4-FFF2-40B4-BE49-F238E27FC236}">
                  <a16:creationId xmlns:a16="http://schemas.microsoft.com/office/drawing/2014/main" xmlns="" id="{76B87CAB-3E22-88E7-D1F9-A93355A9F2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2" y="1730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xmlns="" id="{4BBDCD1E-FD62-2ABD-8600-99A504D30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5" y="1312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xmlns="" id="{B09AD704-8E0B-B09B-210E-AEFEE81A8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" y="2287"/>
              <a:ext cx="1835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Настаивание 2 ч</a:t>
              </a:r>
              <a:endPara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Гидромодуль 1:20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xmlns="" id="{145F4AD5-E25E-C405-ED0F-FA75255BB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5" y="2009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xmlns="" id="{62D8A13E-AD94-05D5-A82B-E17477733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2009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xmlns="" id="{FF4BE005-CD7F-D955-FACB-9F6B687DA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2427"/>
              <a:ext cx="8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xmlns="" id="{F768308C-276C-E178-CFF2-3B0DEAE7D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5" y="2566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Охлаждение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xmlns="" id="{419D6592-8909-1143-3428-FDE92DD9A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9" y="2148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xmlns="" id="{CC88F2D8-3681-8813-ED6C-E4A68DF3B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" y="3123"/>
              <a:ext cx="141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Фильтрование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xmlns="" id="{AF6B3E88-F3FB-CA96-14FE-231F41461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" y="3820"/>
              <a:ext cx="141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Смешивание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xmlns="" id="{8DAA4AF6-03AC-8DA7-26B9-81A23993C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9" y="2984"/>
              <a:ext cx="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xmlns="" id="{6A92612A-71AC-FDB1-1115-D85BA1A1C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9" y="4099"/>
              <a:ext cx="22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xmlns="" id="{4D7B414E-FF0A-B70E-772A-15A589052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" y="2845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xmlns="" id="{D0E89EBA-C862-5679-8366-37BFF4D67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" y="3541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xmlns="" id="{413763F2-86ED-A29A-4353-589C758F1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09" y="4099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Text Box 9">
              <a:extLst>
                <a:ext uri="{FF2B5EF4-FFF2-40B4-BE49-F238E27FC236}">
                  <a16:creationId xmlns:a16="http://schemas.microsoft.com/office/drawing/2014/main" xmlns="" id="{C2C211F5-B386-C8A2-F017-163355442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5" y="3123"/>
              <a:ext cx="155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Остаток сырья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xmlns="" id="{73EBE99C-32B6-9630-4F7D-22719009A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9" y="3402"/>
              <a:ext cx="7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xmlns="" id="{50839CA7-2D7D-DCC9-C636-85E90D5C5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6" y="2427"/>
              <a:ext cx="141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Измельчение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xmlns="" id="{00791448-1DD4-0167-2062-2F3B97889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0" y="1730"/>
              <a:ext cx="1129" cy="4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Порошок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5">
              <a:extLst>
                <a:ext uri="{FF2B5EF4-FFF2-40B4-BE49-F238E27FC236}">
                  <a16:creationId xmlns:a16="http://schemas.microsoft.com/office/drawing/2014/main" xmlns="" id="{785F6B3D-979C-1FED-8D5D-1BEED46BC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1" y="2845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4">
              <a:extLst>
                <a:ext uri="{FF2B5EF4-FFF2-40B4-BE49-F238E27FC236}">
                  <a16:creationId xmlns:a16="http://schemas.microsoft.com/office/drawing/2014/main" xmlns="" id="{D8D4C639-5EB7-149D-3227-D93ABEE13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3" y="2148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Text Box 3">
              <a:extLst>
                <a:ext uri="{FF2B5EF4-FFF2-40B4-BE49-F238E27FC236}">
                  <a16:creationId xmlns:a16="http://schemas.microsoft.com/office/drawing/2014/main" xmlns="" id="{79AE389E-4E26-AE8B-A051-082233E66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4517"/>
              <a:ext cx="847" cy="4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Розлив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2">
              <a:extLst>
                <a:ext uri="{FF2B5EF4-FFF2-40B4-BE49-F238E27FC236}">
                  <a16:creationId xmlns:a16="http://schemas.microsoft.com/office/drawing/2014/main" xmlns="" id="{64D575CF-1EDF-E79F-62B7-2D1ED9670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2" y="4238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DF0D279-87B0-6049-5238-5CBA72B99A2C}"/>
              </a:ext>
            </a:extLst>
          </p:cNvPr>
          <p:cNvSpPr txBox="1"/>
          <p:nvPr/>
        </p:nvSpPr>
        <p:spPr>
          <a:xfrm>
            <a:off x="334963" y="0"/>
            <a:ext cx="109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В настоящее время апробированы: </a:t>
            </a:r>
          </a:p>
        </p:txBody>
      </p:sp>
    </p:spTree>
    <p:extLst>
      <p:ext uri="{BB962C8B-B14F-4D97-AF65-F5344CB8AC3E}">
        <p14:creationId xmlns:p14="http://schemas.microsoft.com/office/powerpoint/2010/main" val="34096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0E2E0B-FB17-FC73-C0AB-AAB3BED32CB1}"/>
              </a:ext>
            </a:extLst>
          </p:cNvPr>
          <p:cNvSpPr txBox="1"/>
          <p:nvPr/>
        </p:nvSpPr>
        <p:spPr>
          <a:xfrm>
            <a:off x="597610" y="1996722"/>
            <a:ext cx="373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ra Pro" panose="00000500000000000000" pitchFamily="2" charset="0"/>
              </a:rPr>
              <a:t>технологическая схема получения пюре на основе плодово-ягодного растительного сырья Красноярского края: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D3EEF0-16A9-8B95-2BA6-A96BB462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714" y="418290"/>
            <a:ext cx="6111676" cy="62062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80DF5F-96F7-A160-7540-61D222009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6" y="4490938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15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_для_сотрудников_СФУ" id="{ED124D31-8CD6-48A7-BAB1-E460A06693CB}" vid="{40CB5C3F-DFE9-474D-81A4-37D889C5F7F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175</TotalTime>
  <Words>1444</Words>
  <Application>Microsoft Office PowerPoint</Application>
  <PresentationFormat>Широкоэкранный</PresentationFormat>
  <Paragraphs>193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宋体</vt:lpstr>
      <vt:lpstr>游ゴシック</vt:lpstr>
      <vt:lpstr>Arial</vt:lpstr>
      <vt:lpstr>Calibri</vt:lpstr>
      <vt:lpstr>Calibri Light</vt:lpstr>
      <vt:lpstr>Cera Pro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Необходимы дополнительные знания в области: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Первышина Галина Григорьевна</dc:creator>
  <cp:lastModifiedBy>AlexJev</cp:lastModifiedBy>
  <cp:revision>3</cp:revision>
  <dcterms:created xsi:type="dcterms:W3CDTF">2023-03-27T13:28:41Z</dcterms:created>
  <dcterms:modified xsi:type="dcterms:W3CDTF">2023-04-27T04:23:27Z</dcterms:modified>
</cp:coreProperties>
</file>