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312" r:id="rId3"/>
    <p:sldId id="277" r:id="rId4"/>
    <p:sldId id="313" r:id="rId5"/>
    <p:sldId id="278" r:id="rId6"/>
    <p:sldId id="314" r:id="rId7"/>
    <p:sldId id="315" r:id="rId8"/>
    <p:sldId id="316" r:id="rId9"/>
    <p:sldId id="298" r:id="rId10"/>
    <p:sldId id="322" r:id="rId11"/>
    <p:sldId id="323" r:id="rId12"/>
    <p:sldId id="310" r:id="rId13"/>
    <p:sldId id="311" r:id="rId14"/>
    <p:sldId id="284" r:id="rId15"/>
    <p:sldId id="317" r:id="rId16"/>
    <p:sldId id="318" r:id="rId17"/>
    <p:sldId id="319" r:id="rId18"/>
    <p:sldId id="320" r:id="rId19"/>
    <p:sldId id="321" r:id="rId2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663300"/>
    <a:srgbClr val="461700"/>
    <a:srgbClr val="220B00"/>
    <a:srgbClr val="501B00"/>
    <a:srgbClr val="0FB91F"/>
    <a:srgbClr val="0A7814"/>
    <a:srgbClr val="4EF05D"/>
    <a:srgbClr val="22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54" autoAdjust="0"/>
  </p:normalViewPr>
  <p:slideViewPr>
    <p:cSldViewPr showGuides="1">
      <p:cViewPr varScale="1">
        <p:scale>
          <a:sx n="95" d="100"/>
          <a:sy n="95" d="100"/>
        </p:scale>
        <p:origin x="3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358A325-4C40-D3A6-2B8D-02B2D9DDF8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DD778AF-1774-45EE-E88C-B95DED1F32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DCC6AA-4949-4ABB-B0CD-CBE8EC544B12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D19513AE-9505-6503-76F4-31CBA78EB0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A4F34FBD-1DC4-4DF2-E0B0-C9ACD62E9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80D454-7BA0-D7F5-9464-0C59DC663D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410337-724C-DAC8-9312-8621F465A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422E2C-F889-4C82-BC87-05AFF8D0EB8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8670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22E2C-F889-4C82-BC87-05AFF8D0EB81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1367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xmlns="" id="{660DD3E3-BF65-3DB0-6E91-A8E7DA8167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xmlns="" id="{5312C82D-F4B6-ADCC-A692-131E2078B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xmlns="" id="{8078A0D7-D85C-2B7A-2218-7F674A8759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6DCC60-C982-49D0-A80A-4B114A10A3D9}" type="slidenum">
              <a:rPr lang="en-US" altLang="ru-RU" smtClean="0"/>
              <a:pPr/>
              <a:t>18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841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1A8EA7-87FB-E0DB-EA0D-A508B7C4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BD18-7A44-4F18-90E9-30C99AE5132B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211CAE-0E0F-B0DC-D3DE-DDB54FE4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E9DD71-CC56-1531-C751-4CFF6680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6E82-C556-44FA-BFDD-2EAF76B97F8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6450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BC825E-0E47-2015-DB93-32669DC1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748A-78A9-46C8-920E-4D15BD8FD978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1DE74E-225A-6237-1C02-F457E5B2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05DEA2-D733-71C2-847B-A4D8BA22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C727A-AE67-4BE1-B4BF-DB90C5D3760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9632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09A158-ACE1-C4A6-F8E9-DB82F0CB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9A96-8729-4DA9-A9E4-A67D9B0AADA8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8334AF-1FCC-05B8-A492-0A8249A1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3C1FBD-D941-D3E5-4F24-899DAC0C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16D3-9256-47D8-853C-A9D8A4D4BFA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515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F202FC97-E319-DBBD-3F1A-88B7465C6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6079-1E6F-45BA-B447-719940FB5927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E6285C59-20FC-76CA-5227-6AA73102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21855B7C-C7EB-70C1-9530-7B6BFB10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CCD5-6DF3-4570-818D-77874A87103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9448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FB0F61-552C-51C9-21D0-E91D29DC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6D16-324E-4D1A-8D46-62AE9CA14DCD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5B6259-43A9-16C5-96AF-CA7625E1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EC6AEA-0404-6542-4B93-4518FA99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E7805-0F21-4C27-90AC-C8733D12F06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6606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1E871F-B392-9FB0-9BE9-5E73E263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9DFC-0220-4075-ACAB-5C74218321B7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5CA0E2-0057-7872-AD62-3A0E24D0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51E5B1-5543-797E-BE8B-0EF327CC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5ED1-83DC-4815-A05C-D6AF078B1F8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71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03190F7F-CFA7-201E-8D90-6653A02A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1F35-D204-4C93-AD4F-7D8A025B308B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27EB98C8-9D7B-28B7-3F12-97F79D1B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342847C-F98C-448F-6F17-44138C1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2C70B-443B-463A-A017-C592DD99505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223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B2A3BD3B-522C-124A-86A2-033C0ACA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B33A-1B15-4CD4-90E8-B28FB1E4DA9D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E4DAB4F4-8B78-13E2-80F3-EFBFFCCF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710E5A05-65E5-80AE-3340-1DF65087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C436-6B76-4120-B5B0-F8F7875D09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6782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23331298-7B09-1B14-39FE-5F2D058F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0BCE-5C75-4766-A2B8-14778A6D0C68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024F93C6-291E-72FF-BF96-2B081499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745A8F24-34D6-C5E1-1A79-64E6CDC6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BE24-E89F-4617-86DA-10EFB976782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6481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687DA2F0-B0F3-D65F-6BC7-C073D41F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E85C-549B-4BEB-88CD-E03DB19BBCED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9C8B65D1-EAEC-9278-8E25-9139BD20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C7E14131-DC91-54B7-1441-0DB0FC26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38EB-BB97-4475-8E4E-1AFCA3F333A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7336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8076242F-C1AA-EF87-FDBC-886B97D9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3EE23-18F9-4AEA-94EA-66720F35D80A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04FABE1-33F6-93E2-3E22-B8459164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E99BD04-9D0B-5EDE-8025-4D27A51A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96DF8-8611-457B-B05B-4CC5ED507F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670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E261B35B-D289-2205-791E-843EC628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F7F8-DD84-4DAA-BBD8-19759670433D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B721E60-B94C-7E9D-5EE8-149B7BA9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A9703F29-842C-8681-3BB7-4A7889BB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117B-571D-443C-8BEA-68FB4A99CFC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076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0F6917BB-0F03-9A56-248E-C22FCC84F0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3561F143-4F09-1DBF-119A-0B43025F7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551612-F622-6C17-B0EE-8A3CD1D23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3E019C-33D9-44E2-A615-1DD90E63014F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ED6C96-3B6A-3D3B-3E9B-D2773FD77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C80066-92F9-8733-F945-04C00F296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A53D7B-6EC5-4456-835B-CCD5A22B432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contents.asp?id=3393618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www.elibrary.ru/contents.asp?id=33936182&amp;selid=2107520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6893C7A2-EB84-2660-6C43-7B29E8FDD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EB30C303-F6CC-5A03-C8F3-C7F4A866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92884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Объект 1">
            <a:extLst>
              <a:ext uri="{FF2B5EF4-FFF2-40B4-BE49-F238E27FC236}">
                <a16:creationId xmlns:a16="http://schemas.microsoft.com/office/drawing/2014/main" xmlns="" id="{074D13E2-A12B-D765-E8B6-C85CFC36E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375" y="188913"/>
            <a:ext cx="8429625" cy="39512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dirty="0"/>
              <a:t>  </a:t>
            </a:r>
            <a:r>
              <a:rPr lang="ru-RU" altLang="en-US" sz="2800" dirty="0"/>
              <a:t> </a:t>
            </a:r>
            <a:endParaRPr lang="ru-RU" altLang="en-US" sz="3200" dirty="0"/>
          </a:p>
        </p:txBody>
      </p:sp>
      <p:pic>
        <p:nvPicPr>
          <p:cNvPr id="3077" name="Picture 2">
            <a:extLst>
              <a:ext uri="{FF2B5EF4-FFF2-40B4-BE49-F238E27FC236}">
                <a16:creationId xmlns:a16="http://schemas.microsoft.com/office/drawing/2014/main" xmlns="" id="{22D28D80-28C9-4545-EC41-E363A42A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17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ADA3AB5-B8DC-206D-0D80-8C1F8A9B8E08}"/>
              </a:ext>
            </a:extLst>
          </p:cNvPr>
          <p:cNvSpPr/>
          <p:nvPr/>
        </p:nvSpPr>
        <p:spPr>
          <a:xfrm>
            <a:off x="468313" y="2852738"/>
            <a:ext cx="85312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Прямоугольник 8">
            <a:extLst>
              <a:ext uri="{FF2B5EF4-FFF2-40B4-BE49-F238E27FC236}">
                <a16:creationId xmlns:a16="http://schemas.microsoft.com/office/drawing/2014/main" xmlns="" id="{E6E998BE-7476-4093-E59F-9F6A37D20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61484"/>
            <a:ext cx="5429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торговли и сферы услуг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технологии и организации общественного питания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xmlns="" id="{510ABB04-13D4-6B2B-9C8D-87F9565DC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10" y="2444750"/>
            <a:ext cx="8280400" cy="32808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800" b="1" cap="all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идея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ru-RU" sz="2800" b="1" cap="all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технологической схемы производства рыборастительных изделий на основе сырья арктической зоны красноярского края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8BD77DDD-2B9B-5E8F-E305-A37607BB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00013"/>
            <a:ext cx="92868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xmlns="" id="{F209604C-1239-55E8-B7C6-F5ADA554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86008"/>
            <a:ext cx="2962275" cy="1143000"/>
          </a:xfrm>
        </p:spPr>
        <p:txBody>
          <a:bodyPr/>
          <a:lstStyle/>
          <a:p>
            <a:r>
              <a:rPr lang="ru-RU" alt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степени удовлетворения потребности организма человека в основных пищевых веществах при введении в пищевой продукт мяса ряпушки сибирской</a:t>
            </a:r>
            <a:endParaRPr lang="ru-RU" alt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3B49F8-11EF-BAC9-CA9C-4C1BA739488E}"/>
              </a:ext>
            </a:extLst>
          </p:cNvPr>
          <p:cNvSpPr txBox="1"/>
          <p:nvPr/>
        </p:nvSpPr>
        <p:spPr>
          <a:xfrm>
            <a:off x="251520" y="5460556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000" dirty="0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Гнедов А.А. Качественные показатели продукции из ряпушки сибирской </a:t>
            </a:r>
            <a:r>
              <a:rPr lang="ru-RU" sz="1000" i="1" dirty="0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 err="1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Coregonus</a:t>
            </a:r>
            <a:r>
              <a:rPr lang="ru-RU" sz="1000" i="1" dirty="0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sadinella</a:t>
            </a:r>
            <a:r>
              <a:rPr lang="ru-RU" sz="1000" i="1" dirty="0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valenciennes</a:t>
            </a:r>
            <a:r>
              <a:rPr lang="ru-RU" sz="1000" i="1" dirty="0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dirty="0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</a:rPr>
              <a:t>перспективы полного использования  // Вестник </a:t>
            </a:r>
            <a:r>
              <a:rPr lang="ru-RU" sz="1000" dirty="0" err="1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</a:rPr>
              <a:t>КрасГАУ</a:t>
            </a:r>
            <a:r>
              <a:rPr lang="ru-RU" sz="1000" dirty="0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</a:rPr>
              <a:t>. 2009. №5 – С. 177-180.</a:t>
            </a:r>
            <a:endParaRPr lang="ru-RU" sz="1000" dirty="0">
              <a:effectLst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000" dirty="0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Гнедов А.А. Ряпушка сибирская </a:t>
            </a:r>
            <a:r>
              <a:rPr lang="ru-RU" sz="1000" i="1" dirty="0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 err="1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Coregonus</a:t>
            </a:r>
            <a:r>
              <a:rPr lang="ru-RU" sz="1000" i="1" dirty="0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err="1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sadinella</a:t>
            </a:r>
            <a:r>
              <a:rPr lang="ru-RU" sz="1000" i="1" dirty="0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i="1" dirty="0" err="1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valenciennes</a:t>
            </a:r>
            <a:r>
              <a:rPr lang="ru-RU" sz="1000" i="1" dirty="0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)) </a:t>
            </a:r>
            <a:r>
              <a:rPr lang="ru-RU" sz="1000" b="1" dirty="0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dirty="0">
                <a:effectLst/>
                <a:ea typeface="Microsoft Sans Serif" panose="020B0604020202020204" pitchFamily="34" charset="0"/>
                <a:cs typeface="Arial" panose="020B0604020202020204" pitchFamily="34" charset="0"/>
              </a:rPr>
              <a:t>качественные показатели, </a:t>
            </a:r>
            <a:r>
              <a:rPr lang="ru-RU" sz="1000" dirty="0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</a:rPr>
              <a:t>пищевая ценность</a:t>
            </a:r>
            <a:r>
              <a:rPr lang="ru-RU" sz="1000" b="1" dirty="0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</a:rPr>
              <a:t>//  </a:t>
            </a:r>
            <a:r>
              <a:rPr lang="ru-RU" sz="1000" u="sng" dirty="0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  <a:hlinkClick r:id="rId3" tooltip="Содержание выпусков этого журнал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Наука и современность</a:t>
            </a:r>
            <a:r>
              <a:rPr lang="ru-RU" sz="1000" dirty="0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u="sng" dirty="0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  <a:hlinkClick r:id="rId4" tooltip="Содержание выпус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4-1</a:t>
            </a:r>
            <a:r>
              <a:rPr lang="ru-RU" sz="1000" dirty="0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</a:rPr>
              <a:t> , 2010 – С. 370-375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000" spc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Ефимова А.А., Степанов К.М., Петрова Л.В., Павлова А.И., Филиппов Г.Г. Энергетическая и биологическая ценность промысловых рыб Якутии // Наука и образование, №4 2013. – С. 86 – 89.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000" dirty="0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</a:rPr>
              <a:t>Гнедов А.А.</a:t>
            </a:r>
            <a:r>
              <a:rPr lang="ru-RU" sz="1000" b="1" i="1" dirty="0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</a:rPr>
              <a:t>Биохимический состав мяса северных рыб как фактор, формирующий их качество // Вестник </a:t>
            </a:r>
            <a:r>
              <a:rPr lang="ru-RU" sz="1000" dirty="0" err="1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</a:rPr>
              <a:t>КрасГАУ</a:t>
            </a:r>
            <a:r>
              <a:rPr lang="ru-RU" sz="1000" dirty="0">
                <a:effectLst/>
                <a:highlight>
                  <a:srgbClr val="FFFFFF"/>
                </a:highlight>
                <a:ea typeface="Microsoft Sans Serif" panose="020B0604020202020204" pitchFamily="34" charset="0"/>
                <a:cs typeface="Arial" panose="020B0604020202020204" pitchFamily="34" charset="0"/>
              </a:rPr>
              <a:t>, №11 – Красноярск, 2010. – С. 184-189.</a:t>
            </a:r>
            <a:endParaRPr lang="ru-RU" sz="1000" dirty="0">
              <a:effectLst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sz="1000" dirty="0"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B66A893-3884-7557-FFC7-C2977E6E1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397" y="100012"/>
            <a:ext cx="4757091" cy="53605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8BD77DDD-2B9B-5E8F-E305-A37607BB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00013"/>
            <a:ext cx="92868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xmlns="" id="{F209604C-1239-55E8-B7C6-F5ADA554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81" y="1637618"/>
            <a:ext cx="2962275" cy="1143000"/>
          </a:xfrm>
        </p:spPr>
        <p:txBody>
          <a:bodyPr/>
          <a:lstStyle/>
          <a:p>
            <a:r>
              <a:rPr lang="ru-RU" alt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степени удовлетворения потребности организма человека в основных пищевых веществах при введении в пищевой продукт выжимок плодов яблони мелкоплодной и рябины сибирской</a:t>
            </a:r>
            <a:endParaRPr lang="ru-RU" alt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xmlns="" id="{EC35F865-DBDB-5FD9-735D-55F054DFC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3815407" cy="519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40A980-6CAC-A1B9-D630-D5FE73D7366B}"/>
              </a:ext>
            </a:extLst>
          </p:cNvPr>
          <p:cNvSpPr txBox="1"/>
          <p:nvPr/>
        </p:nvSpPr>
        <p:spPr>
          <a:xfrm>
            <a:off x="210444" y="5307877"/>
            <a:ext cx="8891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Блинникова, О. М. Товароведная оценка плодов рябины обыкновенной как источника ценных микронутриентов при производстве продуктов функционального назначения/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О.М.Блинникова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// Вестник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МичГАУ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– 2013. – No 1. – С. 89–93.</a:t>
            </a:r>
          </a:p>
          <a:p>
            <a:pPr marL="228600" marR="25400" lvl="0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30275" algn="l"/>
              </a:tabLst>
            </a:pP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Минке,	О.Э. Углеводный состав дикорастущих и культивируемых ягод Сибири /О.Э. Минке, С.Я.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Корячкина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И.В.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Сандракова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О.М. Фаттахова // Пищевая промышленность, - 1992. - №10. - С. 13.</a:t>
            </a:r>
          </a:p>
          <a:p>
            <a:pPr marL="228600" marR="25400" lvl="0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22580" algn="l"/>
              </a:tabLst>
            </a:pP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Корячкина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С.Я. Минеральный состав дикорастущих и культивируемых ягод Сибири /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С.Я.Корячкина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И.В.Сандракова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О.М.Фаттахова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// Пище­вая промышленность, - 1992. - №6. - С. 25.</a:t>
            </a:r>
          </a:p>
          <a:p>
            <a:pPr marL="228600" marR="25400" lvl="0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25120" algn="l"/>
              </a:tabLst>
            </a:pP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Сенченко, Л.К. Минеральный состав плодов красной рябины / Л.К. Сенченко,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М.И.Соболева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Г.Д.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Селуянева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//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Изв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вузов,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пищ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технол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- 1980. - </a:t>
            </a:r>
            <a:r>
              <a:rPr lang="ru-RU" sz="1000" spc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№4.-С.</a:t>
            </a:r>
            <a:r>
              <a:rPr lang="ru-RU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93-95.</a:t>
            </a:r>
          </a:p>
          <a:p>
            <a:pPr marL="228600" marR="25400" lvl="0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25120" algn="l"/>
              </a:tabLst>
            </a:pP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17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1">
            <a:extLst>
              <a:ext uri="{FF2B5EF4-FFF2-40B4-BE49-F238E27FC236}">
                <a16:creationId xmlns:a16="http://schemas.microsoft.com/office/drawing/2014/main" xmlns="" id="{38894045-D513-79AF-5214-2762D374F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04" y="260648"/>
            <a:ext cx="8497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Технологическая схема получения рыборастительных изделий</a:t>
            </a:r>
            <a:endParaRPr lang="en-US" altLang="ru-RU" sz="24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Объект 3">
            <a:extLst>
              <a:ext uri="{FF2B5EF4-FFF2-40B4-BE49-F238E27FC236}">
                <a16:creationId xmlns:a16="http://schemas.microsoft.com/office/drawing/2014/main" xmlns="" id="{E1296A86-9579-296F-D3AD-DB766ACA8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884" y="260647"/>
            <a:ext cx="1006634" cy="8309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1F80BB-D10A-B1C1-40FF-2F3A1E293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03" y="1104125"/>
            <a:ext cx="8727859" cy="54932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xmlns="" id="{AFED821F-4C71-A339-078F-9002C7669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6423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4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идеи: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xmlns="" id="{24A9CA3C-D490-E10B-8A22-E65B6C737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730" y="1556618"/>
            <a:ext cx="5761037" cy="3603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  <a:ea typeface="宋体" panose="02010600030101010101" pitchFamily="2" charset="-122"/>
              </a:rPr>
              <a:t>1. Теоретический этап исследования</a:t>
            </a: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xmlns="" id="{12CE4C43-B155-27CC-A926-36F08B89E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30" y="2132881"/>
            <a:ext cx="325120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ea typeface="宋体" panose="02010600030101010101" pitchFamily="2" charset="-122"/>
              </a:rPr>
              <a:t>Анализ состояние научной проблемы</a:t>
            </a: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xmlns="" id="{4796D6C3-34CF-AE6D-E5E7-F222C2DC1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917" y="2132881"/>
            <a:ext cx="403225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ea typeface="宋体" panose="02010600030101010101" pitchFamily="2" charset="-122"/>
              </a:rPr>
              <a:t>Постановка цели и задач</a:t>
            </a:r>
          </a:p>
        </p:txBody>
      </p:sp>
      <p:sp>
        <p:nvSpPr>
          <p:cNvPr id="14342" name="Rectangle 7">
            <a:extLst>
              <a:ext uri="{FF2B5EF4-FFF2-40B4-BE49-F238E27FC236}">
                <a16:creationId xmlns:a16="http://schemas.microsoft.com/office/drawing/2014/main" xmlns="" id="{9CD708F1-DBD1-8FF3-29B8-615E55D88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730" y="2780581"/>
            <a:ext cx="5761037" cy="3603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ea typeface="宋体" panose="02010600030101010101" pitchFamily="2" charset="-122"/>
              </a:rPr>
              <a:t>2. Экспериментально-аналитический этап</a:t>
            </a:r>
          </a:p>
        </p:txBody>
      </p:sp>
      <p:sp>
        <p:nvSpPr>
          <p:cNvPr id="14343" name="Rectangle 8">
            <a:extLst>
              <a:ext uri="{FF2B5EF4-FFF2-40B4-BE49-F238E27FC236}">
                <a16:creationId xmlns:a16="http://schemas.microsoft.com/office/drawing/2014/main" xmlns="" id="{61809AB4-7D68-9FF6-65F2-379412EDB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13" y="3366368"/>
            <a:ext cx="3816350" cy="720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endParaRPr lang="ru-RU" altLang="ru-RU" sz="1200" dirty="0">
              <a:latin typeface="Arial" panose="020B0604020202020204" pitchFamily="34" charset="0"/>
            </a:endParaRPr>
          </a:p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Рыборастительные изделия на основе </a:t>
            </a:r>
          </a:p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мяса ряпушки сибирской с добавлением </a:t>
            </a:r>
          </a:p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выжимок плодов рябины сибирской </a:t>
            </a:r>
          </a:p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и яблони мелкоплодной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xmlns="" id="{04152AD2-1CB7-2E81-DE1F-D57CD9764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530" y="3429868"/>
            <a:ext cx="3570287" cy="7286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Arial" panose="020B0604020202020204" pitchFamily="34" charset="0"/>
              </a:rPr>
              <a:t>Оптимизация рецептурно-компонентных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Arial" panose="020B0604020202020204" pitchFamily="34" charset="0"/>
              </a:rPr>
              <a:t>решений и технологических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Arial" panose="020B0604020202020204" pitchFamily="34" charset="0"/>
              </a:rPr>
              <a:t>параметров производства</a:t>
            </a:r>
          </a:p>
        </p:txBody>
      </p:sp>
      <p:sp>
        <p:nvSpPr>
          <p:cNvPr id="14345" name="Rectangle 10">
            <a:extLst>
              <a:ext uri="{FF2B5EF4-FFF2-40B4-BE49-F238E27FC236}">
                <a16:creationId xmlns:a16="http://schemas.microsoft.com/office/drawing/2014/main" xmlns="" id="{E93E7DE8-7F45-6C4F-E859-EC9A2E0F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730" y="4293468"/>
            <a:ext cx="5761037" cy="3603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ea typeface="宋体" panose="02010600030101010101" pitchFamily="2" charset="-122"/>
              </a:rPr>
              <a:t>3. Практическая реализация</a:t>
            </a:r>
          </a:p>
        </p:txBody>
      </p:sp>
      <p:sp>
        <p:nvSpPr>
          <p:cNvPr id="14346" name="Rectangle 11">
            <a:extLst>
              <a:ext uri="{FF2B5EF4-FFF2-40B4-BE49-F238E27FC236}">
                <a16:creationId xmlns:a16="http://schemas.microsoft.com/office/drawing/2014/main" xmlns="" id="{783C6929-91EE-C7C2-0501-FC6A44120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30" y="4941168"/>
            <a:ext cx="3570287" cy="11620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ea typeface="宋体" panose="02010600030101010101" pitchFamily="2" charset="-122"/>
              </a:rPr>
              <a:t>Разработка </a:t>
            </a:r>
            <a:r>
              <a:rPr lang="ru-RU" altLang="ru-RU" sz="1400">
                <a:latin typeface="Arial" panose="020B0604020202020204" pitchFamily="34" charset="0"/>
              </a:rPr>
              <a:t>проекта </a:t>
            </a:r>
            <a:r>
              <a:rPr lang="ru-RU" altLang="ru-RU" sz="1400">
                <a:latin typeface="Arial" panose="020B0604020202020204" pitchFamily="34" charset="0"/>
                <a:ea typeface="宋体" panose="02010600030101010101" pitchFamily="2" charset="-122"/>
              </a:rPr>
              <a:t>технической </a:t>
            </a:r>
            <a:endParaRPr lang="ru-RU" altLang="ru-RU" sz="1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д</a:t>
            </a:r>
            <a:r>
              <a:rPr lang="ru-RU" altLang="ru-RU" sz="1400">
                <a:latin typeface="Arial" panose="020B0604020202020204" pitchFamily="34" charset="0"/>
                <a:ea typeface="宋体" panose="02010600030101010101" pitchFamily="2" charset="-122"/>
              </a:rPr>
              <a:t>окументации</a:t>
            </a:r>
            <a:endParaRPr lang="ru-RU" altLang="ru-RU" sz="1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Расчет экономической эффективности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4347" name="Rectangle 12">
            <a:extLst>
              <a:ext uri="{FF2B5EF4-FFF2-40B4-BE49-F238E27FC236}">
                <a16:creationId xmlns:a16="http://schemas.microsoft.com/office/drawing/2014/main" xmlns="" id="{50B09BE8-C9A2-FB2C-5489-816F45DD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930" y="4941168"/>
            <a:ext cx="4186237" cy="1089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Опытно-промышленная а</a:t>
            </a:r>
            <a:r>
              <a:rPr lang="ru-RU" altLang="ru-RU" sz="1400">
                <a:latin typeface="Arial" panose="020B0604020202020204" pitchFamily="34" charset="0"/>
                <a:ea typeface="宋体" panose="02010600030101010101" pitchFamily="2" charset="-122"/>
              </a:rPr>
              <a:t>пробация </a:t>
            </a:r>
            <a:endParaRPr lang="ru-RU" altLang="ru-RU" sz="1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  <a:ea typeface="宋体" panose="02010600030101010101" pitchFamily="2" charset="-122"/>
              </a:rPr>
              <a:t>и внедрение полученных результатов</a:t>
            </a:r>
          </a:p>
        </p:txBody>
      </p:sp>
      <p:sp>
        <p:nvSpPr>
          <p:cNvPr id="14348" name="Line 13">
            <a:extLst>
              <a:ext uri="{FF2B5EF4-FFF2-40B4-BE49-F238E27FC236}">
                <a16:creationId xmlns:a16="http://schemas.microsoft.com/office/drawing/2014/main" xmlns="" id="{DE35C428-ABD0-EDAF-5F69-86298F90A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6330" y="191698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9" name="Line 14">
            <a:extLst>
              <a:ext uri="{FF2B5EF4-FFF2-40B4-BE49-F238E27FC236}">
                <a16:creationId xmlns:a16="http://schemas.microsoft.com/office/drawing/2014/main" xmlns="" id="{5BBE1AC2-781B-AE62-95A5-3ADBAB7C7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5705" y="191698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AutoShape 15">
            <a:extLst>
              <a:ext uri="{FF2B5EF4-FFF2-40B4-BE49-F238E27FC236}">
                <a16:creationId xmlns:a16="http://schemas.microsoft.com/office/drawing/2014/main" xmlns="" id="{8BE707B2-7D98-BF7D-DADD-024D4143F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755" y="1916981"/>
            <a:ext cx="360362" cy="863600"/>
          </a:xfrm>
          <a:prstGeom prst="downArrow">
            <a:avLst>
              <a:gd name="adj1" fmla="val 50000"/>
              <a:gd name="adj2" fmla="val 5991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51" name="AutoShape 16">
            <a:extLst>
              <a:ext uri="{FF2B5EF4-FFF2-40B4-BE49-F238E27FC236}">
                <a16:creationId xmlns:a16="http://schemas.microsoft.com/office/drawing/2014/main" xmlns="" id="{59351E7F-452B-FFE4-531F-C4FB2F28A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755" y="3140943"/>
            <a:ext cx="360362" cy="1152525"/>
          </a:xfrm>
          <a:prstGeom prst="downArrow">
            <a:avLst>
              <a:gd name="adj1" fmla="val 50000"/>
              <a:gd name="adj2" fmla="val 799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52" name="Line 17">
            <a:extLst>
              <a:ext uri="{FF2B5EF4-FFF2-40B4-BE49-F238E27FC236}">
                <a16:creationId xmlns:a16="http://schemas.microsoft.com/office/drawing/2014/main" xmlns="" id="{C938B6D8-0DF9-F530-1FFE-164945E09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992" y="3140943"/>
            <a:ext cx="0" cy="29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3" name="Line 18">
            <a:extLst>
              <a:ext uri="{FF2B5EF4-FFF2-40B4-BE49-F238E27FC236}">
                <a16:creationId xmlns:a16="http://schemas.microsoft.com/office/drawing/2014/main" xmlns="" id="{9CDABF52-9102-543E-9FE3-F57E56820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142" y="314094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4" name="Line 19">
            <a:extLst>
              <a:ext uri="{FF2B5EF4-FFF2-40B4-BE49-F238E27FC236}">
                <a16:creationId xmlns:a16="http://schemas.microsoft.com/office/drawing/2014/main" xmlns="" id="{6A1B5CED-9DA8-5CC1-2AF5-5EBBBC23A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4530" y="4653831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5" name="Line 20">
            <a:extLst>
              <a:ext uri="{FF2B5EF4-FFF2-40B4-BE49-F238E27FC236}">
                <a16:creationId xmlns:a16="http://schemas.microsoft.com/office/drawing/2014/main" xmlns="" id="{C6FDBF71-2A8B-0C5B-4697-6339ACD3A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0880" y="4653831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xmlns="" id="{15B2100C-88AA-DFBC-FFC7-D456B3D4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975"/>
            <a:ext cx="8229600" cy="1076325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конкретного </a:t>
            </a:r>
            <a:br>
              <a:rPr lang="ru-RU" altLang="ru-RU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 идеи: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xmlns="" id="{68CEA58C-25E8-A3C0-EECC-A86A2E4A6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2060575"/>
            <a:ext cx="80756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технологическая схема производства рыборастительных изделий (консервы) с использованием сырья Арктической зоны Красноярского края: ряпушки сибирской, выжимок плодов рябины обыкновенной и яблони мелкоплодной, что позволит расширить ассортимент продукции высокого качества</a:t>
            </a:r>
            <a:endParaRPr lang="en-US" altLang="ru-RU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xmlns="" id="{6E403BFA-A04A-CE07-A9E0-38C8B185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584200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Смета расходов: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xmlns="" id="{1EF2B7F7-F475-DC40-EC82-DEE91F1C6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48694"/>
              </p:ext>
            </p:extLst>
          </p:nvPr>
        </p:nvGraphicFramePr>
        <p:xfrm>
          <a:off x="684213" y="1125538"/>
          <a:ext cx="7920037" cy="29654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68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1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затрат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руб.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затраты на разработку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Электроэнергия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8500,00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Химические реактивы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3200,00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 оборудования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320,00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12000,00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труда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34000,00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 водопроводной воды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740,00</a:t>
                      </a:r>
                    </a:p>
                  </a:txBody>
                  <a:tcPr marL="91430" marR="91430" marT="45700" marB="457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F54CA69-5EFC-6235-02E3-CC09C649C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2962"/>
              </p:ext>
            </p:extLst>
          </p:nvPr>
        </p:nvGraphicFramePr>
        <p:xfrm>
          <a:off x="684213" y="4090988"/>
          <a:ext cx="7920037" cy="22256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68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1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Составление документации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2000,00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Совокупные затрат на внедрение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200000,00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 затраты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80000,00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Производственные испытания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50000,00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390760,00</a:t>
                      </a:r>
                    </a:p>
                  </a:txBody>
                  <a:tcPr marL="91430" marR="91430" marT="45733" marB="45733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xmlns="" id="{C9918E4E-2362-3773-A197-FF24332D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975"/>
            <a:ext cx="8229600" cy="1076325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 ожидаемая выручка: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CC2F1E6-1FA7-A4EE-E344-0FAD23FDE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78812" cy="1079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11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Окупаемость проекта 10-12 месяцев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11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Прибыль 960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11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r>
              <a:rPr lang="ru-RU" altLang="ru-RU" dirty="0">
                <a:solidFill>
                  <a:srgbClr val="11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месяц</a:t>
            </a:r>
          </a:p>
        </p:txBody>
      </p:sp>
      <p:pic>
        <p:nvPicPr>
          <p:cNvPr id="17412" name="Picture 5" descr="https://im0-tub-ru.yandex.net/i?id=59014c10b9f6400ace432f425ab8d63b-l&amp;n=13">
            <a:extLst>
              <a:ext uri="{FF2B5EF4-FFF2-40B4-BE49-F238E27FC236}">
                <a16:creationId xmlns:a16="http://schemas.microsoft.com/office/drawing/2014/main" xmlns="" id="{CE0C0804-FCEE-D501-A055-F1925F1F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97200"/>
            <a:ext cx="50419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F5FC6E63-AD1C-F49C-87DB-ED9BBF5F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431800"/>
          </a:xfrm>
        </p:spPr>
        <p:txBody>
          <a:bodyPr/>
          <a:lstStyle/>
          <a:p>
            <a:r>
              <a:rPr lang="ru-RU" altLang="ru-RU" sz="4000" b="1" i="1">
                <a:solidFill>
                  <a:srgbClr val="663300"/>
                </a:solidFill>
              </a:rPr>
              <a:t>Риски: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E2A6AB9A-05ED-2A9D-1CFB-D2E439057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229600" cy="2336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3200">
                <a:solidFill>
                  <a:srgbClr val="663300"/>
                </a:solidFill>
              </a:rPr>
              <a:t>Баланс цен среди конкурентов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3200">
                <a:solidFill>
                  <a:srgbClr val="663300"/>
                </a:solidFill>
              </a:rPr>
              <a:t>Интенсивность покупательского спроса на продукцию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3200">
                <a:solidFill>
                  <a:srgbClr val="663300"/>
                </a:solidFill>
              </a:rPr>
              <a:t>Выбор мест реализации продукта</a:t>
            </a:r>
          </a:p>
        </p:txBody>
      </p:sp>
      <p:pic>
        <p:nvPicPr>
          <p:cNvPr id="18436" name="Picture 5" descr="https://avatars.mds.yandex.net/get-zen_doc/1587994/pub_5e86403f98b4c86819a64dfa_5e8645f5ddc8e520673da314/scale_1200">
            <a:extLst>
              <a:ext uri="{FF2B5EF4-FFF2-40B4-BE49-F238E27FC236}">
                <a16:creationId xmlns:a16="http://schemas.microsoft.com/office/drawing/2014/main" xmlns="" id="{8B253565-E26F-E819-3D99-9BD22882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05263"/>
            <a:ext cx="317658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82A9740C-001E-99D7-5820-A6A39EF9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1788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ru-RU" altLang="ru-RU" sz="40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 дополнительные знания в области:</a:t>
            </a:r>
            <a:r>
              <a:rPr lang="ru-RU" altLang="ru-RU" sz="4800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BBF57B8B-A0EC-D594-950E-71AAC3430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76438"/>
            <a:ext cx="8229600" cy="25542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Маркетинговые исследования в области производства пищевой продукции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Стратегическое управление планированием производства пищевой продукции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и практические основы получения продуктов повышенной пищевой ценности</a:t>
            </a:r>
          </a:p>
          <a:p>
            <a:pPr>
              <a:defRPr/>
            </a:pPr>
            <a:endParaRPr lang="ru-RU" dirty="0">
              <a:solidFill>
                <a:srgbClr val="112035"/>
              </a:solidFill>
            </a:endParaRPr>
          </a:p>
        </p:txBody>
      </p:sp>
      <p:pic>
        <p:nvPicPr>
          <p:cNvPr id="19460" name="Picture 5" descr="https://avatars.mds.yandex.net/get-zen_doc/51081/pub_5db5925bfc69ab00acb6e378_5db6e82e98930900b236e14f/scale_1200">
            <a:extLst>
              <a:ext uri="{FF2B5EF4-FFF2-40B4-BE49-F238E27FC236}">
                <a16:creationId xmlns:a16="http://schemas.microsoft.com/office/drawing/2014/main" xmlns="" id="{10444B03-4392-B5FC-F07C-FE80761E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4773613"/>
            <a:ext cx="25304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https://myreviewsnow.net/wp-content/uploads/2018/06/economics.jpg">
            <a:extLst>
              <a:ext uri="{FF2B5EF4-FFF2-40B4-BE49-F238E27FC236}">
                <a16:creationId xmlns:a16="http://schemas.microsoft.com/office/drawing/2014/main" xmlns="" id="{B3C082F3-0F98-E6AF-87B3-71CC17C7F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919663"/>
            <a:ext cx="21605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9126CF75-629E-FB2C-3718-DF1CFE180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8229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r>
              <a:rPr lang="ru-RU" altLang="ru-RU" sz="4400" b="1" i="1" dirty="0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23D68056-48E8-DE3A-9EA2-1D20240B5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266950"/>
            <a:ext cx="78486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215" algn="just">
              <a:defRPr/>
            </a:pPr>
            <a:r>
              <a:rPr lang="ru-RU" sz="2000" b="1" dirty="0">
                <a:solidFill>
                  <a:srgbClr val="663300"/>
                </a:solidFill>
                <a:cs typeface="Arial" panose="020B0604020202020204" pitchFamily="34" charset="0"/>
              </a:rPr>
              <a:t>Предлагаемая к разработке технологическая схема производства рыборастительных изделий из ряпушки сибирской с использованием дикорастущего и культивируемого плодово-ягодного сырья Арктической зоны Красноярского края позволит создать новую ассортиментную линейку </a:t>
            </a:r>
            <a:r>
              <a:rPr lang="ru-RU" sz="2000" b="1" dirty="0">
                <a:solidFill>
                  <a:srgbClr val="6633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 использованием в качестве добавок компонентов, содержащих биологически активные вещества.</a:t>
            </a:r>
            <a:endParaRPr lang="en-US" sz="2000" b="1" dirty="0">
              <a:solidFill>
                <a:srgbClr val="6633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tabLst>
                <a:tab pos="209550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 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>
              <a:spcBef>
                <a:spcPct val="50000"/>
              </a:spcBef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EC643F64-D46A-4C83-002E-AE06D0443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xmlns="" id="{BF5AA041-13CE-DDEF-291F-5820690AA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92884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1">
            <a:extLst>
              <a:ext uri="{FF2B5EF4-FFF2-40B4-BE49-F238E27FC236}">
                <a16:creationId xmlns:a16="http://schemas.microsoft.com/office/drawing/2014/main" xmlns="" id="{DA0DC1A2-65D0-9E53-8057-CE32F7BB5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975" y="788988"/>
            <a:ext cx="8429625" cy="7191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en-US" sz="3200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en-US" sz="32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FBAFAAA-4C7F-BD6B-1A70-3F6B77A71144}"/>
              </a:ext>
            </a:extLst>
          </p:cNvPr>
          <p:cNvSpPr/>
          <p:nvPr/>
        </p:nvSpPr>
        <p:spPr>
          <a:xfrm>
            <a:off x="468313" y="2852738"/>
            <a:ext cx="85312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xmlns="" id="{6150AA46-AED4-1CE4-3048-45CB4D5B3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720850"/>
            <a:ext cx="8243887" cy="3046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en-US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Исполнитель: </a:t>
            </a:r>
            <a:r>
              <a:rPr lang="ru-RU" altLang="en-US" sz="2400" b="1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Захарко</a:t>
            </a:r>
            <a:r>
              <a:rPr lang="ru-RU" altLang="en-US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Е.В.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en-US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гр.ИТ22-02БИТ ФГАОУ ВО СФУ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курс направления подготовки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19.03.04 – технология продукции и организация общественного питания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ja-JP" sz="24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ja-JP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Первышина Г.Г., д.б.н., доцент, профессор кафедры ТООП ФГАОУ ВО СФУ</a:t>
            </a:r>
            <a:r>
              <a:rPr lang="ru-RU" altLang="ja-JP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en-US" sz="24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xmlns="" id="{B12362AB-35D6-DE5C-F579-FF5F96FF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7350"/>
            <a:ext cx="9324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64ABF1-3EDD-13DF-5007-60F3EBB826EC}"/>
              </a:ext>
            </a:extLst>
          </p:cNvPr>
          <p:cNvSpPr/>
          <p:nvPr/>
        </p:nvSpPr>
        <p:spPr>
          <a:xfrm>
            <a:off x="19050" y="12700"/>
            <a:ext cx="9267825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xmlns="" id="{517BCAB8-9A36-D689-413A-D6884BD29C91}"/>
              </a:ext>
            </a:extLst>
          </p:cNvPr>
          <p:cNvSpPr/>
          <p:nvPr/>
        </p:nvSpPr>
        <p:spPr>
          <a:xfrm>
            <a:off x="263179" y="884973"/>
            <a:ext cx="3024187" cy="1584325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Интерес  потребителей к  продуктам из натуральных компонентов с каждым годом все больше</a:t>
            </a:r>
          </a:p>
          <a:p>
            <a:pPr algn="ctr" eaLnBrk="1" hangingPunct="1"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2">
            <a:extLst>
              <a:ext uri="{FF2B5EF4-FFF2-40B4-BE49-F238E27FC236}">
                <a16:creationId xmlns:a16="http://schemas.microsoft.com/office/drawing/2014/main" xmlns="" id="{196E988D-2599-EA6D-03BA-33BF04AC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" y="99872"/>
            <a:ext cx="8229600" cy="620713"/>
          </a:xfrm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ru-RU" altLang="ru-RU" sz="28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Проблемы, на решение которых направлена идея</a:t>
            </a:r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xmlns="" id="{5835B426-84B4-0855-37EE-0E6EE9D66436}"/>
              </a:ext>
            </a:extLst>
          </p:cNvPr>
          <p:cNvSpPr/>
          <p:nvPr/>
        </p:nvSpPr>
        <p:spPr>
          <a:xfrm>
            <a:off x="6119813" y="948833"/>
            <a:ext cx="3024187" cy="1584325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Введение на рынок продуктов питания с повышенным содержанием белков, пищевых волокон, минеральных веществ и витаминов</a:t>
            </a: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xmlns="" id="{AD8BAF3F-9123-3CC8-9367-1A733BC92E75}"/>
              </a:ext>
            </a:extLst>
          </p:cNvPr>
          <p:cNvSpPr/>
          <p:nvPr/>
        </p:nvSpPr>
        <p:spPr>
          <a:xfrm>
            <a:off x="3287366" y="2879437"/>
            <a:ext cx="3024187" cy="1584325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Расширение ассортимента производства продуктов, обеспечивающих сбалансированный рацион питания населения</a:t>
            </a: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EE81F566-2EB7-A2CC-2A91-08E2FC5B9F2D}"/>
              </a:ext>
            </a:extLst>
          </p:cNvPr>
          <p:cNvSpPr/>
          <p:nvPr/>
        </p:nvSpPr>
        <p:spPr>
          <a:xfrm>
            <a:off x="6057126" y="4868249"/>
            <a:ext cx="3024187" cy="1584325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Возможность организовать малоотходного производства  </a:t>
            </a:r>
          </a:p>
          <a:p>
            <a:pPr algn="ctr" eaLnBrk="1" hangingPunct="1"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xmlns="" id="{54F03D3E-B6C2-BB80-0D3C-50EF6E209D03}"/>
              </a:ext>
            </a:extLst>
          </p:cNvPr>
          <p:cNvSpPr/>
          <p:nvPr/>
        </p:nvSpPr>
        <p:spPr>
          <a:xfrm>
            <a:off x="395536" y="4880126"/>
            <a:ext cx="3024187" cy="1584325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Возможность нивелировать негативное воздействие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урбоэкосистем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организм человека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BECA4A8-A396-597A-1508-9366B4BB8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54" y="1277676"/>
            <a:ext cx="2034282" cy="7989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162CFB6-E9AB-034B-60C7-F0EC30CA8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46" y="5151451"/>
            <a:ext cx="1907644" cy="1041674"/>
          </a:xfrm>
          <a:prstGeom prst="rect">
            <a:avLst/>
          </a:prstGeom>
        </p:spPr>
      </p:pic>
      <p:pic>
        <p:nvPicPr>
          <p:cNvPr id="22" name="Рисунок 3">
            <a:extLst>
              <a:ext uri="{FF2B5EF4-FFF2-40B4-BE49-F238E27FC236}">
                <a16:creationId xmlns:a16="http://schemas.microsoft.com/office/drawing/2014/main" xmlns="" id="{69CF271E-EB00-4D2F-FABC-B56CCA80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1" y="2698344"/>
            <a:ext cx="232568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3BFEE25-03F4-3DFF-7091-531D727C1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63" y="2754960"/>
            <a:ext cx="1897064" cy="1897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185B39E4-4762-9BEA-306D-65A3E28A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8CCDB0BE-07BD-7619-CC09-F0648BC1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идея проекта:</a:t>
            </a:r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xmlns="" id="{81C970A7-2D31-4525-AE10-0909F153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217613"/>
            <a:ext cx="7848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663300"/>
                </a:solidFill>
                <a:latin typeface="Arial" panose="020B0604020202020204" pitchFamily="34" charset="0"/>
              </a:rPr>
              <a:t>разработка технологической схемы процесса приготовления рыборастительных изделий на основе натуральных ингредиентов арктической зоны Красноярского края: ряпушки сибирской и выжимок ягод рябины сибирской</a:t>
            </a:r>
            <a:endParaRPr lang="en-US" altLang="ru-RU" b="1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Объект 3">
            <a:extLst>
              <a:ext uri="{FF2B5EF4-FFF2-40B4-BE49-F238E27FC236}">
                <a16:creationId xmlns:a16="http://schemas.microsoft.com/office/drawing/2014/main" xmlns="" id="{474836C0-BF42-7187-6B1D-CC1794B3E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047" y="5129563"/>
            <a:ext cx="3421857" cy="14502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6BCBB812-49F0-A12C-DE9C-E77594C9D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xmlns="" id="{4C06A0F6-1A45-77D2-A62B-449150D8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358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95B3E7E-6C55-C2C4-2B1B-77EF9DF29CF1}"/>
              </a:ext>
            </a:extLst>
          </p:cNvPr>
          <p:cNvSpPr/>
          <p:nvPr/>
        </p:nvSpPr>
        <p:spPr>
          <a:xfrm>
            <a:off x="0" y="0"/>
            <a:ext cx="9272588" cy="877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" algn="just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xmlns="" id="{785EC6F4-98F3-9012-0473-8615FC0B8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61" y="992911"/>
            <a:ext cx="8893175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000" b="1" i="1" dirty="0">
                <a:solidFill>
                  <a:srgbClr val="501B00"/>
                </a:solidFill>
                <a:latin typeface="Arial" panose="020B0604020202020204" pitchFamily="34" charset="0"/>
              </a:rPr>
              <a:t>Цель идеи: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ja-JP" sz="1800" b="1" dirty="0">
                <a:solidFill>
                  <a:srgbClr val="3E1F00"/>
                </a:solidFill>
                <a:latin typeface="Arial" panose="020B0604020202020204" pitchFamily="34" charset="0"/>
              </a:rPr>
              <a:t>разработка технологий рыборастительных изделий в виде консервированной продукции на основе мяса ряпушки сибирской с использованием растительных компонентов: выжимок ягод рябины сибирской, выжимок плодов яблони мелкоплодной, отрубей овсяных </a:t>
            </a:r>
            <a:endParaRPr lang="ru-RU" altLang="en-US" sz="1800" dirty="0">
              <a:solidFill>
                <a:srgbClr val="3E1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708C48-8820-C39E-2CEA-2EB9012B6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74450"/>
            <a:ext cx="3090639" cy="30906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6751E7B9-71CD-7E80-163A-A8414998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36FBFAAB-1268-528B-1B1C-A903C08F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идеи: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xmlns="" id="{E32599F5-BB38-C9DF-D0C5-72FD5CA3F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1665288"/>
            <a:ext cx="8580438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обосновать использование дикорастущего животного и растительного сырья арктической зоны Красноярского края  на примере мяса ряпушки сибирской, выжимок ягод рябины сибирской и выжимок плодов рябины мелкоплодной в технологии производства рыборастительных изделий на примере котлет рыбных; 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предложить технологическую схему производства рыборастительных изделий (котлет рыбных);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разработать проекты технической документации на производство ассортиментной линейки рыборастительных изделий с использованием животного и растительного сырья Красноярского края</a:t>
            </a:r>
            <a:endParaRPr lang="en-US" altLang="ru-RU" sz="2000" b="1" dirty="0">
              <a:solidFill>
                <a:srgbClr val="6633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BAF072D9-DC80-4D6F-2A34-39C796B9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250AF8B7-40D4-3C89-CABB-80F1ADE5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анализа рынка:</a:t>
            </a:r>
          </a:p>
        </p:txBody>
      </p:sp>
      <p:sp>
        <p:nvSpPr>
          <p:cNvPr id="9220" name="TextBox 1">
            <a:extLst>
              <a:ext uri="{FF2B5EF4-FFF2-40B4-BE49-F238E27FC236}">
                <a16:creationId xmlns:a16="http://schemas.microsoft.com/office/drawing/2014/main" xmlns="" id="{1EB87B6F-1CFF-C355-0B7B-8926BE4FF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289050"/>
            <a:ext cx="85804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663300"/>
                </a:solidFill>
                <a:latin typeface="Arial" panose="020B0604020202020204" pitchFamily="34" charset="0"/>
              </a:rPr>
              <a:t>Конкуренты: </a:t>
            </a:r>
            <a:r>
              <a:rPr lang="ru-RU" altLang="ru-RU" sz="1800" b="1" i="1" dirty="0">
                <a:solidFill>
                  <a:srgbClr val="663300"/>
                </a:solidFill>
                <a:latin typeface="Arial" panose="020B0604020202020204" pitchFamily="34" charset="0"/>
              </a:rPr>
              <a:t>консервы рыборастительные «Котлеты рыбные с овощным гарниром в томатном соусе» Мамоновский рыбоконсервный комбинат, консервы рыборастительные «Котлеты </a:t>
            </a:r>
            <a:r>
              <a:rPr lang="ru-RU" altLang="ru-RU" sz="1800" b="1" i="1" dirty="0" err="1">
                <a:solidFill>
                  <a:srgbClr val="663300"/>
                </a:solidFill>
                <a:latin typeface="Arial" panose="020B0604020202020204" pitchFamily="34" charset="0"/>
              </a:rPr>
              <a:t>рыбоовощные</a:t>
            </a:r>
            <a:r>
              <a:rPr lang="ru-RU" altLang="ru-RU" sz="1800" b="1" i="1" dirty="0">
                <a:solidFill>
                  <a:srgbClr val="663300"/>
                </a:solidFill>
                <a:latin typeface="Arial" panose="020B0604020202020204" pitchFamily="34" charset="0"/>
              </a:rPr>
              <a:t> в томатном соусе» Фаворит</a:t>
            </a:r>
            <a:endParaRPr lang="ru-RU" altLang="ru-RU" sz="2400" b="1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1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1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1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Недостатки:</a:t>
            </a:r>
            <a:r>
              <a:rPr lang="ru-RU" alt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Arial" panose="020B0604020202020204" pitchFamily="34" charset="0"/>
              </a:rPr>
              <a:t>не являются брендом сибирских регионов России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ru-RU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 </a:t>
            </a:r>
            <a:endParaRPr lang="ru-RU" altLang="ru-RU" sz="2400" b="1" i="1" dirty="0">
              <a:solidFill>
                <a:srgbClr val="6633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1800" dirty="0">
              <a:latin typeface="Arial" panose="020B0604020202020204" pitchFamily="34" charset="0"/>
            </a:endParaRPr>
          </a:p>
        </p:txBody>
      </p:sp>
      <p:sp>
        <p:nvSpPr>
          <p:cNvPr id="9221" name="Text Box 8">
            <a:extLst>
              <a:ext uri="{FF2B5EF4-FFF2-40B4-BE49-F238E27FC236}">
                <a16:creationId xmlns:a16="http://schemas.microsoft.com/office/drawing/2014/main" xmlns="" id="{633E45EB-C297-E953-F02A-9CC070302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4678363"/>
            <a:ext cx="8964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Потребители:</a:t>
            </a:r>
            <a:r>
              <a:rPr lang="ru-RU" alt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Население Красноярского края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65B36F-A079-F115-BA82-A570AA551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02731"/>
            <a:ext cx="2051954" cy="1330997"/>
          </a:xfrm>
          <a:prstGeom prst="rect">
            <a:avLst/>
          </a:prstGeom>
        </p:spPr>
      </p:pic>
      <p:pic>
        <p:nvPicPr>
          <p:cNvPr id="4" name="Рисунок 3" descr="Котлеты рыбные с овощным гарниром в томатном соусе">
            <a:extLst>
              <a:ext uri="{FF2B5EF4-FFF2-40B4-BE49-F238E27FC236}">
                <a16:creationId xmlns:a16="http://schemas.microsoft.com/office/drawing/2014/main" xmlns="" id="{357D261D-D5B3-3D62-D1D8-6327BC76C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45" y="2073598"/>
            <a:ext cx="2016686" cy="182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8AD09736-D3CE-020A-1BC3-15992C3F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8379F3C5-35A3-1530-C589-1C64FF10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темы:</a:t>
            </a:r>
          </a:p>
        </p:txBody>
      </p:sp>
      <p:sp>
        <p:nvSpPr>
          <p:cNvPr id="10244" name="TextBox 1">
            <a:extLst>
              <a:ext uri="{FF2B5EF4-FFF2-40B4-BE49-F238E27FC236}">
                <a16:creationId xmlns:a16="http://schemas.microsoft.com/office/drawing/2014/main" xmlns="" id="{0CF66859-4529-0551-CA38-E96C1F738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1766888"/>
            <a:ext cx="85788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расширение базы используемого локального сырья арктического региона Красноярского края, используемого при приготовлении рыборастительных изделий позволит сформировать оригинальные вкусо-ароматические характеристики, что приведет к расширению ассортимента продукции высокого качества</a:t>
            </a:r>
            <a:endParaRPr lang="en-US" alt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36334D0F-0F78-411E-3A3F-CA1BCDDE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315913"/>
            <a:ext cx="928687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xmlns="" id="{E7087C4C-9F95-AD60-F5EC-1CA9E168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2884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4965E8-8050-2C93-8495-179B04FC38E1}"/>
              </a:ext>
            </a:extLst>
          </p:cNvPr>
          <p:cNvSpPr/>
          <p:nvPr/>
        </p:nvSpPr>
        <p:spPr>
          <a:xfrm>
            <a:off x="-14288" y="0"/>
            <a:ext cx="9274176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xmlns="" id="{C643F227-6347-BA8A-4FC5-1EDD3F1B3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80" y="413134"/>
            <a:ext cx="889317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4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000" b="1" dirty="0">
                <a:solidFill>
                  <a:srgbClr val="501B00"/>
                </a:solidFill>
                <a:latin typeface="Arial" panose="020B0604020202020204" pitchFamily="34" charset="0"/>
              </a:rPr>
              <a:t>Объекты исследования 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en-US" sz="1600" b="1" dirty="0">
                <a:solidFill>
                  <a:srgbClr val="221100"/>
                </a:solidFill>
                <a:latin typeface="Arial" panose="020B0604020202020204" pitchFamily="34" charset="0"/>
              </a:rPr>
              <a:t>ряпушка сибирская</a:t>
            </a:r>
            <a:r>
              <a:rPr lang="en-US" altLang="en-US" sz="1600" b="1" dirty="0">
                <a:solidFill>
                  <a:srgbClr val="221100"/>
                </a:solidFill>
                <a:latin typeface="Arial" panose="020B0604020202020204" pitchFamily="34" charset="0"/>
              </a:rPr>
              <a:t> (</a:t>
            </a:r>
            <a:r>
              <a:rPr lang="ru-RU" altLang="en-US" sz="1600" b="1" dirty="0">
                <a:solidFill>
                  <a:srgbClr val="221100"/>
                </a:solidFill>
                <a:latin typeface="Arial" panose="020B0604020202020204" pitchFamily="34" charset="0"/>
              </a:rPr>
              <a:t>охлажденная и мороженная)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en-US" sz="1600" b="1" dirty="0">
                <a:solidFill>
                  <a:srgbClr val="221100"/>
                </a:solidFill>
                <a:latin typeface="Arial" panose="020B0604020202020204" pitchFamily="34" charset="0"/>
              </a:rPr>
              <a:t>выжимки ягод рябины сибирской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en-US" sz="1600" b="1" dirty="0">
                <a:solidFill>
                  <a:srgbClr val="221100"/>
                </a:solidFill>
                <a:latin typeface="Arial" panose="020B0604020202020204" pitchFamily="34" charset="0"/>
              </a:rPr>
              <a:t>отруби зерновые</a:t>
            </a:r>
            <a:endParaRPr lang="ru-RU" altLang="en-US" sz="1800" b="1" dirty="0">
              <a:solidFill>
                <a:srgbClr val="221100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Rectangle 2">
            <a:extLst>
              <a:ext uri="{FF2B5EF4-FFF2-40B4-BE49-F238E27FC236}">
                <a16:creationId xmlns:a16="http://schemas.microsoft.com/office/drawing/2014/main" xmlns="" id="{B069BC74-A805-D5A1-FCAF-9DE61397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9211"/>
            <a:ext cx="8229600" cy="488950"/>
          </a:xfrm>
        </p:spPr>
        <p:txBody>
          <a:bodyPr/>
          <a:lstStyle/>
          <a:p>
            <a:pPr eaLnBrk="1" hangingPunct="1"/>
            <a:r>
              <a:rPr lang="ru-RU" altLang="ru-RU" sz="3600" b="1" i="1" dirty="0">
                <a:solidFill>
                  <a:srgbClr val="663300"/>
                </a:solidFill>
              </a:rPr>
              <a:t>Научный потенциал:</a:t>
            </a:r>
          </a:p>
        </p:txBody>
      </p:sp>
      <p:sp>
        <p:nvSpPr>
          <p:cNvPr id="11271" name="Text Box 5">
            <a:extLst>
              <a:ext uri="{FF2B5EF4-FFF2-40B4-BE49-F238E27FC236}">
                <a16:creationId xmlns:a16="http://schemas.microsoft.com/office/drawing/2014/main" xmlns="" id="{52B179E6-A2E7-ED12-5439-4F3D0CEA4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28" y="1913664"/>
            <a:ext cx="8777287" cy="490903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indent="2746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en-US" sz="2000" b="1" dirty="0">
                <a:solidFill>
                  <a:srgbClr val="501B00"/>
                </a:solidFill>
                <a:latin typeface="Arial" panose="020B0604020202020204" pitchFamily="34" charset="0"/>
              </a:rPr>
              <a:t>Методы и методики исследования: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ja-JP" sz="1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используются официальные и общепринятые методы исследования сырья и готовой продукции: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органолептическая оценка по ГОСТ 7636 и ГОСТ 7631;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микробиологическая безопасность сырья и продукции ГОСТ 26669, ТР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ТС 021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2011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VER 4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1847-04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растворимых сухих веществ в соответствии с ГОСТ 28562-90;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долю общих сухих веществ и остаточной влаги в сырье и полученных образцах продуктов питания – в соответствии с ГОСТ 28561-90;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суммарное содержание органических кислот в соответствии с ГОСТ 6687.4-86 и 25555.0-82 (по яблочной кислоте);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количество моно- и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дисахаров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соответствии с ГОСТ 8756.13-87;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Р-активных соединений (антоцианов, флавонолов и катехинов) – с использованием спектрофотометра согласно методикам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Вигорова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Трибунской;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количественное содержание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-каротина по ГОСТ 8756.22; 50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общее содержание пектиновых веществ в соответствии с ГОСТ 29059;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пищевых волокон (клетчатки) в соответствии с ГОСТ Р 54014-2010;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функциональную направленность по ГОСТ Р 52349- 2005 «Продукты пищевые функциональные», 55577-2013 «Продукты пищевые функциональные. Информация об отличительных признаках и эффективности»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916</Words>
  <Application>Microsoft Office PowerPoint</Application>
  <PresentationFormat>Экран (4:3)</PresentationFormat>
  <Paragraphs>140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ＭＳ Ｐゴシック</vt:lpstr>
      <vt:lpstr>宋体</vt:lpstr>
      <vt:lpstr>Arial</vt:lpstr>
      <vt:lpstr>Calibri</vt:lpstr>
      <vt:lpstr>Microsoft Sans Serif</vt:lpstr>
      <vt:lpstr>MS Mincho</vt:lpstr>
      <vt:lpstr>Symbol</vt:lpstr>
      <vt:lpstr>Times New Roman</vt:lpstr>
      <vt:lpstr>Тема Office</vt:lpstr>
      <vt:lpstr>Презентация PowerPoint</vt:lpstr>
      <vt:lpstr>Презентация PowerPoint</vt:lpstr>
      <vt:lpstr>Проблемы, на решение которых направлена идея</vt:lpstr>
      <vt:lpstr>Основная идея проекта:</vt:lpstr>
      <vt:lpstr>Презентация PowerPoint</vt:lpstr>
      <vt:lpstr>Задачи идеи:</vt:lpstr>
      <vt:lpstr>Результаты анализа рынка:</vt:lpstr>
      <vt:lpstr>Актуальность темы:</vt:lpstr>
      <vt:lpstr>Научный потенциал:</vt:lpstr>
      <vt:lpstr>Оценка степени удовлетворения потребности организма человека в основных пищевых веществах при введении в пищевой продукт мяса ряпушки сибирской</vt:lpstr>
      <vt:lpstr>Оценка степени удовлетворения потребности организма человека в основных пищевых веществах при введении в пищевой продукт выжимок плодов яблони мелкоплодной и рябины сибирской</vt:lpstr>
      <vt:lpstr>Презентация PowerPoint</vt:lpstr>
      <vt:lpstr>Презентация PowerPoint</vt:lpstr>
      <vt:lpstr>Описание конкретного  результата идеи:</vt:lpstr>
      <vt:lpstr>Смета расходов:</vt:lpstr>
      <vt:lpstr>Срок окупаемости и ожидаемая выручка:</vt:lpstr>
      <vt:lpstr>Риски:</vt:lpstr>
      <vt:lpstr>Необходимы дополнительные знания в области: 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AlexJev</cp:lastModifiedBy>
  <cp:revision>181</cp:revision>
  <cp:lastPrinted>2019-01-30T09:39:12Z</cp:lastPrinted>
  <dcterms:created xsi:type="dcterms:W3CDTF">2014-06-13T04:26:21Z</dcterms:created>
  <dcterms:modified xsi:type="dcterms:W3CDTF">2023-04-24T14:13:03Z</dcterms:modified>
</cp:coreProperties>
</file>