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3"/>
  </p:notesMasterIdLst>
  <p:sldIdLst>
    <p:sldId id="256" r:id="rId2"/>
    <p:sldId id="258" r:id="rId3"/>
    <p:sldId id="257" r:id="rId4"/>
    <p:sldId id="260" r:id="rId5"/>
    <p:sldId id="259" r:id="rId6"/>
    <p:sldId id="266" r:id="rId7"/>
    <p:sldId id="267" r:id="rId8"/>
    <p:sldId id="268" r:id="rId9"/>
    <p:sldId id="264" r:id="rId10"/>
    <p:sldId id="269" r:id="rId11"/>
    <p:sldId id="270" r:id="rId12"/>
  </p:sldIdLst>
  <p:sldSz cx="9144000" cy="5143500" type="screen16x9"/>
  <p:notesSz cx="6858000" cy="9144000"/>
  <p:embeddedFontLst>
    <p:embeddedFont>
      <p:font typeface="Roboto" panose="020B0604020202020204" charset="0"/>
      <p:regular r:id="rId14"/>
      <p:bold r:id="rId15"/>
      <p:italic r:id="rId16"/>
      <p:boldItalic r:id="rId17"/>
    </p:embeddedFont>
    <p:embeddedFont>
      <p:font typeface="Catamaran" panose="020B0604020202020204" charset="0"/>
      <p:regular r:id="rId18"/>
      <p:bold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Catamaran Thin" panose="020B0604020202020204" charset="0"/>
      <p:regular r:id="rId28"/>
      <p:bold r:id="rId29"/>
    </p:embeddedFont>
    <p:embeddedFont>
      <p:font typeface="Livvic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8269"/>
    <a:srgbClr val="CFC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4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Затраты (</a:t>
            </a:r>
            <a:r>
              <a:rPr lang="ru-RU" dirty="0" err="1" smtClean="0"/>
              <a:t>млн</a:t>
            </a:r>
            <a:r>
              <a:rPr lang="en-US" dirty="0" smtClean="0"/>
              <a:t>.</a:t>
            </a:r>
            <a:r>
              <a:rPr lang="ru-RU" dirty="0" smtClean="0"/>
              <a:t> рублей)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Покупка оборудования</c:v>
                </c:pt>
                <c:pt idx="1">
                  <c:v>Профессиональная съемка сшитой комбинации панорам</c:v>
                </c:pt>
                <c:pt idx="2">
                  <c:v>Подготовка помещений гостиницы к оборудованиям</c:v>
                </c:pt>
                <c:pt idx="3">
                  <c:v>Транспортировка оборудования в Красноярск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1.5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2754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18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24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41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96804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e13d9a7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e13d9a7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0440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45caf3b90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45caf3b90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8061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41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3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eautiful-collage-of-travel-conce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92906" y="159798"/>
            <a:ext cx="3617928" cy="482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0" name="Google Shape;120;p22"/>
          <p:cNvSpPr/>
          <p:nvPr/>
        </p:nvSpPr>
        <p:spPr>
          <a:xfrm rot="5400000">
            <a:off x="976923" y="345027"/>
            <a:ext cx="3821954" cy="4827300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643272" y="3716143"/>
            <a:ext cx="45924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Catamaran" charset="0"/>
                <a:sym typeface="Lato"/>
              </a:rPr>
              <a:t>Студент </a:t>
            </a:r>
            <a:r>
              <a:rPr lang="ru-RU" b="1" dirty="0" err="1" smtClean="0">
                <a:solidFill>
                  <a:schemeClr val="lt1"/>
                </a:solidFill>
                <a:latin typeface="Lato"/>
                <a:ea typeface="Lato"/>
                <a:cs typeface="Catamaran" charset="0"/>
                <a:sym typeface="Lato"/>
              </a:rPr>
              <a:t>Митиненко</a:t>
            </a: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Catamaran" charset="0"/>
                <a:sym typeface="Lato"/>
              </a:rPr>
              <a:t> Варвара Алексеевна , гр. ИТ22-03БГР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Catamaran" charset="0"/>
                <a:sym typeface="Lato"/>
              </a:rPr>
              <a:t>Студент Колпаков Никита Алексеевич, гр. ИТ22-03БГР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Catamaran" charset="0"/>
                <a:sym typeface="Lato"/>
              </a:rPr>
              <a:t>Руководитель: канд. </a:t>
            </a:r>
            <a:r>
              <a:rPr lang="ru-RU" b="1" dirty="0" err="1" smtClean="0">
                <a:solidFill>
                  <a:schemeClr val="lt1"/>
                </a:solidFill>
                <a:latin typeface="Lato"/>
                <a:ea typeface="Lato"/>
                <a:cs typeface="Catamaran" charset="0"/>
                <a:sym typeface="Lato"/>
              </a:rPr>
              <a:t>техн</a:t>
            </a:r>
            <a:r>
              <a:rPr lang="ru-RU" b="1" dirty="0" smtClean="0">
                <a:solidFill>
                  <a:schemeClr val="lt1"/>
                </a:solidFill>
                <a:latin typeface="Lato"/>
                <a:ea typeface="Lato"/>
                <a:cs typeface="Catamaran" charset="0"/>
                <a:sym typeface="Lato"/>
              </a:rPr>
              <a:t>. наук, доцент                                                                         Тимофеева Анастасия Михайловна</a:t>
            </a:r>
            <a:endParaRPr b="1" dirty="0">
              <a:solidFill>
                <a:schemeClr val="lt1"/>
              </a:solidFill>
              <a:latin typeface="Catamaran" charset="0"/>
              <a:ea typeface="Lato"/>
              <a:cs typeface="Catamaran" charset="0"/>
              <a:sym typeface="Lato"/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/>
          </p:nvPr>
        </p:nvSpPr>
        <p:spPr>
          <a:xfrm>
            <a:off x="643272" y="1781400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 smtClean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Виртуальные экскурсии по гостинице, которые воздействуют на все органы чувств</a:t>
            </a:r>
            <a:endParaRPr sz="34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3" name="Google Shape;123;p22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rgbClr val="908269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/>
          <p:nvPr/>
        </p:nvSpPr>
        <p:spPr>
          <a:xfrm>
            <a:off x="292962" y="878889"/>
            <a:ext cx="8043169" cy="4030462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36000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 flipH="1">
            <a:off x="383591" y="908490"/>
            <a:ext cx="7854886" cy="5075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algn="l"/>
            <a:r>
              <a:rPr lang="ru-RU" sz="1800" dirty="0" smtClean="0"/>
              <a:t>В результате хочется сказать</a:t>
            </a:r>
            <a:r>
              <a:rPr lang="en-US" sz="1800" dirty="0" smtClean="0"/>
              <a:t>,</a:t>
            </a:r>
            <a:r>
              <a:rPr lang="ru-RU" sz="1800" dirty="0" smtClean="0"/>
              <a:t> что данный продукт очень перспективен</a:t>
            </a:r>
            <a:r>
              <a:rPr lang="en-US" sz="1800" dirty="0" smtClean="0"/>
              <a:t>,</a:t>
            </a:r>
            <a:r>
              <a:rPr lang="ru-RU" sz="1800" dirty="0" smtClean="0"/>
              <a:t> но так как он требует специального оборудования и профессионально обученного персонала</a:t>
            </a:r>
            <a:r>
              <a:rPr lang="en-US" sz="1800" dirty="0" smtClean="0"/>
              <a:t>,</a:t>
            </a:r>
            <a:r>
              <a:rPr lang="ru-RU" sz="1800" dirty="0" smtClean="0"/>
              <a:t> его реализация возможна в будущем когда технический прогресс выйдет на новый уровень</a:t>
            </a:r>
            <a:r>
              <a:rPr lang="en-US" sz="1800" dirty="0" smtClean="0"/>
              <a:t>.</a:t>
            </a:r>
            <a:r>
              <a:rPr lang="ru-RU" sz="1800" dirty="0" smtClean="0"/>
              <a:t> </a:t>
            </a:r>
          </a:p>
          <a:p>
            <a:pPr marL="0" lvl="0" indent="360000" algn="l"/>
            <a:endParaRPr lang="ru-RU" sz="1800" dirty="0" smtClean="0"/>
          </a:p>
          <a:p>
            <a:pPr marL="0" lvl="0" indent="360000" algn="l"/>
            <a:r>
              <a:rPr lang="ru-RU" sz="1800" dirty="0" smtClean="0"/>
              <a:t>В результате реализации проекта появятся новые должности сотрудников гостиницы</a:t>
            </a:r>
            <a:r>
              <a:rPr lang="en-US" sz="1800" dirty="0" smtClean="0"/>
              <a:t>,</a:t>
            </a:r>
            <a:r>
              <a:rPr lang="ru-RU" sz="1800" dirty="0" smtClean="0"/>
              <a:t> такие как: дизайнеры новой дополнительной реальности территории</a:t>
            </a:r>
            <a:r>
              <a:rPr lang="en-US" sz="1800" dirty="0" smtClean="0"/>
              <a:t>,</a:t>
            </a:r>
            <a:r>
              <a:rPr lang="ru-RU" sz="1800" dirty="0" smtClean="0"/>
              <a:t>  разработчик интеллектуальных туристических систем и консьерж робототехники. </a:t>
            </a:r>
          </a:p>
          <a:p>
            <a:pPr marL="0" lvl="0" indent="360000" algn="l"/>
            <a:endParaRPr lang="ru-RU" sz="1800" dirty="0" smtClean="0"/>
          </a:p>
          <a:p>
            <a:pPr marL="0" lvl="0" indent="360000" algn="l"/>
            <a:endParaRPr lang="ru-RU" sz="1800" dirty="0" smtClean="0"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610025" y="383675"/>
            <a:ext cx="51714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Заключение 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49227" y="1784411"/>
            <a:ext cx="4074851" cy="2201662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27791" y="1491449"/>
            <a:ext cx="4287914" cy="21395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Благодарим за внимание!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337351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4287" y="124287"/>
            <a:ext cx="106532" cy="490935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ctrTitle"/>
          </p:nvPr>
        </p:nvSpPr>
        <p:spPr>
          <a:xfrm>
            <a:off x="714352" y="431725"/>
            <a:ext cx="49998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ЦЕЛЬ И ЗАДАЧИ ПРОЕКТА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subTitle" idx="4294967295"/>
          </p:nvPr>
        </p:nvSpPr>
        <p:spPr>
          <a:xfrm flipH="1">
            <a:off x="0" y="954051"/>
            <a:ext cx="5952780" cy="2978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Целью</a:t>
            </a:r>
            <a:r>
              <a:rPr lang="es" sz="1600" dirty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 данного проекта является разработка нового гостиничного продукта в </a:t>
            </a:r>
            <a:r>
              <a:rPr lang="es" sz="1600" dirty="0" smtClean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виде</a:t>
            </a:r>
            <a:r>
              <a:rPr lang="ru-RU" sz="1600" dirty="0" smtClean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 виртуальной экскурсии по гостинице, в ходе которой, клиенты могут не только визуально ознакомиться с гостиницей, но и пощупать, понюхать и услышать будущее место отдыха.</a:t>
            </a:r>
            <a:endParaRPr sz="1600" dirty="0">
              <a:solidFill>
                <a:srgbClr val="261B2A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Задачи:</a:t>
            </a:r>
            <a:endParaRPr sz="1600" b="1" dirty="0">
              <a:solidFill>
                <a:srgbClr val="261B2A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457200" lvl="0" indent="-330200" algn="l" rtl="0">
              <a:lnSpc>
                <a:spcPct val="100000"/>
              </a:lnSpc>
              <a:spcAft>
                <a:spcPts val="0"/>
              </a:spcAft>
              <a:buClr>
                <a:srgbClr val="261B2A"/>
              </a:buClr>
              <a:buSzPts val="1600"/>
              <a:buFont typeface="Catamaran"/>
              <a:buAutoNum type="arabicPeriod"/>
            </a:pPr>
            <a:r>
              <a:rPr lang="ru-RU" sz="1600" dirty="0" smtClean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Описать проблему, сформулировать актуальность и новизну предлагаемой услуги.</a:t>
            </a:r>
          </a:p>
          <a:p>
            <a:pPr lvl="0" indent="-330200">
              <a:lnSpc>
                <a:spcPct val="100000"/>
              </a:lnSpc>
              <a:buClr>
                <a:srgbClr val="261B2A"/>
              </a:buClr>
              <a:buSzPts val="1600"/>
              <a:buFont typeface="Catamaran"/>
              <a:buAutoNum type="arabicPeriod"/>
            </a:pPr>
            <a:r>
              <a:rPr lang="ru-RU" sz="1600" dirty="0" smtClean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Изучить инновационные продукты на рынке гостиничных услуг.</a:t>
            </a:r>
          </a:p>
          <a:p>
            <a:pPr lvl="0" indent="-330200">
              <a:lnSpc>
                <a:spcPct val="100000"/>
              </a:lnSpc>
              <a:buClr>
                <a:srgbClr val="261B2A"/>
              </a:buClr>
              <a:buSzPts val="1600"/>
              <a:buFont typeface="Catamaran"/>
              <a:buAutoNum type="arabicPeriod"/>
            </a:pPr>
            <a:r>
              <a:rPr lang="ru-RU" sz="1600" dirty="0" smtClean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Разработать инновационный продукт, который позволит задействовать все органы чувств при виртуальной экскурсии в гостинице.</a:t>
            </a:r>
          </a:p>
          <a:p>
            <a:pPr marL="457200" lvl="0" indent="-330200" algn="l" rtl="0">
              <a:lnSpc>
                <a:spcPct val="100000"/>
              </a:lnSpc>
              <a:spcAft>
                <a:spcPts val="0"/>
              </a:spcAft>
              <a:buClr>
                <a:srgbClr val="261B2A"/>
              </a:buClr>
              <a:buSzPts val="1600"/>
              <a:buFont typeface="Catamaran"/>
              <a:buAutoNum type="arabicPeriod"/>
            </a:pPr>
            <a:r>
              <a:rPr lang="ru-RU" sz="1600" dirty="0" smtClean="0">
                <a:solidFill>
                  <a:srgbClr val="261B2A"/>
                </a:solidFill>
                <a:latin typeface="Catamaran"/>
                <a:ea typeface="Catamaran"/>
                <a:cs typeface="Catamaran"/>
                <a:sym typeface="Catamaran"/>
              </a:rPr>
              <a:t>Оценить риски и планируемые суммы затрат.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  <p:sp>
        <p:nvSpPr>
          <p:cNvPr id="137" name="Google Shape;137;p24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66" name="Picture 2" descr="https://avatars.dzeninfra.ru/get-zen_doc/3915824/pub_5f4a5a64b5a70b3dd3ffa88c_5f4a5a797ec3964756ecc2d1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649" y="1499878"/>
            <a:ext cx="3240349" cy="2049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/>
          <p:nvPr/>
        </p:nvSpPr>
        <p:spPr>
          <a:xfrm>
            <a:off x="0" y="878889"/>
            <a:ext cx="5888429" cy="426461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36000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 flipH="1">
            <a:off x="-1" y="1108908"/>
            <a:ext cx="5888429" cy="3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algn="just"/>
            <a:r>
              <a:rPr lang="ru-RU" sz="1500" dirty="0" smtClean="0"/>
              <a:t>Постоянный рост количества потребителей гостиничных услуг не снижает актуальности задачи по формированию предложения новых продуктов, туристы становятся все требовательнее, растет стремление к получению новых удобств, ощущений и впечатлений.</a:t>
            </a:r>
          </a:p>
          <a:p>
            <a:pPr marL="0" lvl="0" indent="360000" algn="just"/>
            <a:r>
              <a:rPr lang="ru-RU" sz="1500" dirty="0" smtClean="0"/>
              <a:t>Инновации в гостиничной деятельности являются непременным условием повышения конкурентоспособности, увеличения объема потребления гостиничных услуг, достижения экономического успеха. А виртуальная реальность как раз выступает инновацией, благодаря которой конкурентоспособность той организации, которая внедрит это к себе, повысится.</a:t>
            </a:r>
          </a:p>
          <a:p>
            <a:pPr marL="0" lvl="0" indent="360000" algn="just"/>
            <a:r>
              <a:rPr lang="ru-RU" sz="1500" dirty="0" smtClean="0"/>
              <a:t>Если гостиница создаст </a:t>
            </a:r>
            <a:r>
              <a:rPr lang="en-US" sz="1500" dirty="0" smtClean="0"/>
              <a:t>VR </a:t>
            </a:r>
            <a:r>
              <a:rPr lang="ru-RU" sz="1500" dirty="0" smtClean="0"/>
              <a:t>модель всех помещений и всех категорий номеров, то гости, предварительно виртуально «прогулявшись» по гостинице, сделают выбор в сторону данной гостиницы, ведь более подробно и визуально понимают куда приедут.</a:t>
            </a:r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610025" y="383675"/>
            <a:ext cx="51714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ПРОБЛЕМА И ЕЕ РЕШЕНИЕ</a:t>
            </a:r>
            <a:endParaRPr sz="2400" dirty="0"/>
          </a:p>
        </p:txBody>
      </p:sp>
      <p:pic>
        <p:nvPicPr>
          <p:cNvPr id="5" name="Рисунок 4" descr="c703295d7c85ed6b31a8007077e9adf5.jpg"/>
          <p:cNvPicPr>
            <a:picLocks noChangeAspect="1"/>
          </p:cNvPicPr>
          <p:nvPr/>
        </p:nvPicPr>
        <p:blipFill>
          <a:blip r:embed="rId3"/>
          <a:srcRect r="23095"/>
          <a:stretch>
            <a:fillRect/>
          </a:stretch>
        </p:blipFill>
        <p:spPr>
          <a:xfrm>
            <a:off x="5961633" y="228802"/>
            <a:ext cx="3075835" cy="2296016"/>
          </a:xfrm>
          <a:prstGeom prst="rect">
            <a:avLst/>
          </a:prstGeom>
        </p:spPr>
      </p:pic>
      <p:pic>
        <p:nvPicPr>
          <p:cNvPr id="6" name="Рисунок 5" descr="398abe9b7d4d0e83feaf687cd0af98c5.jpg"/>
          <p:cNvPicPr>
            <a:picLocks noChangeAspect="1"/>
          </p:cNvPicPr>
          <p:nvPr/>
        </p:nvPicPr>
        <p:blipFill>
          <a:blip r:embed="rId4"/>
          <a:srcRect l="8897" t="27771" r="33300"/>
          <a:stretch>
            <a:fillRect/>
          </a:stretch>
        </p:blipFill>
        <p:spPr>
          <a:xfrm>
            <a:off x="5956917" y="2681058"/>
            <a:ext cx="3053918" cy="2190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/>
          <p:nvPr/>
        </p:nvSpPr>
        <p:spPr>
          <a:xfrm rot="-5400000">
            <a:off x="6313050" y="-41367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ctrTitle"/>
          </p:nvPr>
        </p:nvSpPr>
        <p:spPr>
          <a:xfrm>
            <a:off x="5289750" y="828475"/>
            <a:ext cx="31041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lt1"/>
                </a:solidFill>
              </a:rPr>
              <a:t>АКТУАЛЬНОСТЬ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1"/>
          </p:nvPr>
        </p:nvSpPr>
        <p:spPr>
          <a:xfrm>
            <a:off x="5197152" y="1770926"/>
            <a:ext cx="3368114" cy="27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Активное развитие внутреннего туризма.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600" dirty="0" smtClean="0"/>
              <a:t>Необходимо выделяться на рынке гостиничных услуг за счет предложения инновационных продуктов.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600" dirty="0" smtClean="0"/>
              <a:t>Люди ценят свое время, подобный продукт поможет заранее подробно изучить место своего размещения и будет очень актуален. </a:t>
            </a:r>
            <a:endParaRPr sz="1600" dirty="0"/>
          </a:p>
        </p:txBody>
      </p:sp>
      <p:pic>
        <p:nvPicPr>
          <p:cNvPr id="7" name="Рисунок 6" descr="двух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11" y="1198486"/>
            <a:ext cx="4005306" cy="3003980"/>
          </a:xfrm>
          <a:prstGeom prst="rect">
            <a:avLst/>
          </a:prstGeom>
        </p:spPr>
      </p:pic>
      <p:sp>
        <p:nvSpPr>
          <p:cNvPr id="161" name="Google Shape;161;p26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>
            <a:off x="159799" y="918810"/>
            <a:ext cx="3435658" cy="37774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3"/>
          </p:nvPr>
        </p:nvSpPr>
        <p:spPr>
          <a:xfrm>
            <a:off x="408116" y="952189"/>
            <a:ext cx="3187341" cy="21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Некоторые г</a:t>
            </a:r>
            <a:r>
              <a:rPr lang="es" sz="1600" dirty="0" smtClean="0"/>
              <a:t>остиницы предоставляют услуг</a:t>
            </a:r>
            <a:r>
              <a:rPr lang="ru-RU" sz="1600" dirty="0" smtClean="0"/>
              <a:t>у виртуального тура по гостинице, но в нем ознакомиться с помещениями и услугами можно только визуально.</a:t>
            </a:r>
            <a:endParaRPr sz="1600" dirty="0"/>
          </a:p>
        </p:txBody>
      </p:sp>
      <p:sp>
        <p:nvSpPr>
          <p:cNvPr id="147" name="Google Shape;147;p25"/>
          <p:cNvSpPr txBox="1">
            <a:spLocks noGrp="1"/>
          </p:cNvSpPr>
          <p:nvPr>
            <p:ph type="ctrTitle" idx="2"/>
          </p:nvPr>
        </p:nvSpPr>
        <p:spPr>
          <a:xfrm>
            <a:off x="115410" y="890045"/>
            <a:ext cx="552300" cy="4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1.</a:t>
            </a:r>
            <a:endParaRPr dirty="0"/>
          </a:p>
        </p:txBody>
      </p:sp>
      <p:sp>
        <p:nvSpPr>
          <p:cNvPr id="149" name="Google Shape;149;p25"/>
          <p:cNvSpPr txBox="1">
            <a:spLocks noGrp="1"/>
          </p:cNvSpPr>
          <p:nvPr>
            <p:ph type="ctrTitle" idx="5"/>
          </p:nvPr>
        </p:nvSpPr>
        <p:spPr>
          <a:xfrm>
            <a:off x="106533" y="2579092"/>
            <a:ext cx="552300" cy="36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2.</a:t>
            </a:r>
            <a:endParaRPr dirty="0"/>
          </a:p>
        </p:txBody>
      </p:sp>
      <p:sp>
        <p:nvSpPr>
          <p:cNvPr id="150" name="Google Shape;150;p25"/>
          <p:cNvSpPr/>
          <p:nvPr/>
        </p:nvSpPr>
        <p:spPr>
          <a:xfrm rot="10800000" flipH="1">
            <a:off x="0" y="196604"/>
            <a:ext cx="7801500" cy="207300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ctrTitle" idx="4294967295"/>
          </p:nvPr>
        </p:nvSpPr>
        <p:spPr>
          <a:xfrm>
            <a:off x="159800" y="215550"/>
            <a:ext cx="8822154" cy="77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АНАЛИЗ </a:t>
            </a:r>
            <a:r>
              <a:rPr lang="es" sz="2000" dirty="0" smtClean="0"/>
              <a:t>РЫНКА</a:t>
            </a:r>
            <a:r>
              <a:rPr lang="ru-RU" sz="2000" dirty="0" smtClean="0"/>
              <a:t> ИННОВАЦИОННЫХ ГОСТИНИЧНЫХ УСЛУГ </a:t>
            </a:r>
            <a:endParaRPr sz="2000" dirty="0"/>
          </a:p>
        </p:txBody>
      </p:sp>
      <p:sp>
        <p:nvSpPr>
          <p:cNvPr id="152" name="Google Shape;152;p25"/>
          <p:cNvSpPr txBox="1">
            <a:spLocks noGrp="1"/>
          </p:cNvSpPr>
          <p:nvPr>
            <p:ph type="subTitle" idx="3"/>
          </p:nvPr>
        </p:nvSpPr>
        <p:spPr>
          <a:xfrm>
            <a:off x="372862" y="2552458"/>
            <a:ext cx="3222595" cy="1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Технологии проекции различных качеств используются в разных сферах услуг, но обычно они нацелены только на один из пяти существующих органов чувств.</a:t>
            </a:r>
            <a:endParaRPr sz="16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 l="23592" t="15564" r="22160" b="17081"/>
          <a:stretch>
            <a:fillRect/>
          </a:stretch>
        </p:blipFill>
        <p:spPr bwMode="auto">
          <a:xfrm>
            <a:off x="4341181" y="985424"/>
            <a:ext cx="3915052" cy="3888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04809" y="3968320"/>
            <a:ext cx="452761" cy="452761"/>
          </a:xfrm>
          <a:prstGeom prst="rect">
            <a:avLst/>
          </a:prstGeom>
          <a:solidFill>
            <a:srgbClr val="908269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1336" y="825623"/>
            <a:ext cx="4367814" cy="99429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68683" y="1944210"/>
            <a:ext cx="4862106" cy="2885242"/>
          </a:xfrm>
          <a:solidFill>
            <a:schemeClr val="accent3"/>
          </a:solidFill>
        </p:spPr>
        <p:txBody>
          <a:bodyPr/>
          <a:lstStyle/>
          <a:p>
            <a:r>
              <a:rPr lang="ru-RU" dirty="0" smtClean="0"/>
              <a:t>Виртуальная экскурсия по гостинице – отличный способ для клиентов чтобы сделать более оптимальный для них выбор среды ряда гостинец. </a:t>
            </a:r>
          </a:p>
          <a:p>
            <a:r>
              <a:rPr lang="ru-RU" dirty="0" smtClean="0"/>
              <a:t>Для ознакомления будет представлена сшитая комбинация панорам с функцией перехода от одной объемной фотографии к другой, которая уже существует. Не только глазами можно будет ознакомиться с гостиницей, также будет добавлена функция, благодаря которой клиенты через экраны своих мониторов смогут услышать звуки и запахи  в разных частях гостиницы, ведь для многих это особенно важно.  Также можно будет потрогать различные элементы мебели, например, опробовать матрас на мягкость.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26641" y="655410"/>
            <a:ext cx="4311689" cy="9606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Подробное описание продукта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49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рука-компьютера-призрения-дела-10337057.jpg"/>
          <p:cNvPicPr>
            <a:picLocks noChangeAspect="1"/>
          </p:cNvPicPr>
          <p:nvPr/>
        </p:nvPicPr>
        <p:blipFill>
          <a:blip r:embed="rId2"/>
          <a:srcRect l="10315" t="11001" r="7767" b="14161"/>
          <a:stretch>
            <a:fillRect/>
          </a:stretch>
        </p:blipFill>
        <p:spPr>
          <a:xfrm>
            <a:off x="5982230" y="1464814"/>
            <a:ext cx="2762276" cy="272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964" y="186429"/>
            <a:ext cx="2888100" cy="1264449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Реализация продукта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25266" y="1651247"/>
            <a:ext cx="3827949" cy="280451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Для реализации данного продукта необходимо оборудование, которое может дистанционно передавать свойства предметов, рассчитанные на органы чувств. Но в настоящее время таких возможностей нет, так как данное оборудование еще на этапе разработки.  Поэтому эта идея нацелена на будущее, когда нужное оборудование будет изобретено.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С таким быстрым техническим и </a:t>
            </a:r>
            <a:r>
              <a:rPr lang="en-US" dirty="0" smtClean="0">
                <a:solidFill>
                  <a:schemeClr val="tx1"/>
                </a:solidFill>
              </a:rPr>
              <a:t>IT</a:t>
            </a:r>
            <a:r>
              <a:rPr lang="ru-RU" dirty="0" smtClean="0">
                <a:solidFill>
                  <a:schemeClr val="tx1"/>
                </a:solidFill>
              </a:rPr>
              <a:t>  развитием в мире,  считаем, что реализация такого продукта уже не за горами.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84707" y="0"/>
            <a:ext cx="55929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744505" y="142043"/>
            <a:ext cx="213064" cy="485608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19565" y="1225118"/>
            <a:ext cx="355107" cy="355107"/>
          </a:xfrm>
          <a:prstGeom prst="rect">
            <a:avLst/>
          </a:prstGeom>
          <a:solidFill>
            <a:srgbClr val="CFC3AC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7209" t="14017" r="36578" b="38926"/>
          <a:stretch>
            <a:fillRect/>
          </a:stretch>
        </p:blipFill>
        <p:spPr bwMode="auto">
          <a:xfrm>
            <a:off x="230819" y="807868"/>
            <a:ext cx="3738305" cy="250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2725445" cy="292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58936" y="4163628"/>
            <a:ext cx="612559" cy="612559"/>
          </a:xfrm>
          <a:prstGeom prst="rect">
            <a:avLst/>
          </a:prstGeom>
          <a:solidFill>
            <a:srgbClr val="908269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875" y="682226"/>
            <a:ext cx="2871300" cy="644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Нужное оборудования так и не будет создано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4027" y="1490740"/>
            <a:ext cx="2480700" cy="537000"/>
          </a:xfrm>
        </p:spPr>
        <p:txBody>
          <a:bodyPr/>
          <a:lstStyle/>
          <a:p>
            <a:pPr algn="ctr"/>
            <a:r>
              <a:rPr lang="ru-RU" dirty="0" smtClean="0"/>
              <a:t>	Так как данная сфера развита не настолько сильно</a:t>
            </a:r>
            <a:r>
              <a:rPr lang="en-US" dirty="0" smtClean="0"/>
              <a:t>,</a:t>
            </a:r>
            <a:r>
              <a:rPr lang="ru-RU" dirty="0" smtClean="0"/>
              <a:t> как необходимо для реализации данного продукта</a:t>
            </a:r>
            <a:r>
              <a:rPr lang="en-US" dirty="0" smtClean="0"/>
              <a:t>,</a:t>
            </a:r>
            <a:r>
              <a:rPr lang="ru-RU" dirty="0" smtClean="0"/>
              <a:t> есть вероятный риск не успеть уложиться в сроки реализации.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 idx="2"/>
          </p:nvPr>
        </p:nvSpPr>
        <p:spPr>
          <a:xfrm>
            <a:off x="4178153" y="664471"/>
            <a:ext cx="2697900" cy="6447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Недостаток средств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128115" y="1544005"/>
            <a:ext cx="2707689" cy="737555"/>
          </a:xfrm>
        </p:spPr>
        <p:txBody>
          <a:bodyPr/>
          <a:lstStyle/>
          <a:p>
            <a:pPr marL="0" indent="0" algn="ctr"/>
            <a:r>
              <a:rPr lang="ru-RU" dirty="0" smtClean="0"/>
              <a:t>Риск того</a:t>
            </a:r>
            <a:r>
              <a:rPr lang="en-US" dirty="0" smtClean="0"/>
              <a:t>,</a:t>
            </a:r>
            <a:r>
              <a:rPr lang="ru-RU" dirty="0" smtClean="0"/>
              <a:t> что появятся незапланированные издержки</a:t>
            </a:r>
            <a:r>
              <a:rPr lang="en-US" dirty="0" smtClean="0"/>
              <a:t>,</a:t>
            </a:r>
            <a:r>
              <a:rPr lang="ru-RU" dirty="0" smtClean="0"/>
              <a:t> на которые бюджет проекта не будет рассчитан.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 idx="4"/>
          </p:nvPr>
        </p:nvSpPr>
        <p:spPr>
          <a:xfrm>
            <a:off x="640760" y="3101108"/>
            <a:ext cx="2871300" cy="6447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Недостаток информации у гостей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738416" y="3798798"/>
            <a:ext cx="2480700" cy="946200"/>
          </a:xfrm>
        </p:spPr>
        <p:txBody>
          <a:bodyPr/>
          <a:lstStyle/>
          <a:p>
            <a:pPr marL="0" indent="0" algn="ctr"/>
            <a:r>
              <a:rPr lang="ru-RU" dirty="0" smtClean="0"/>
              <a:t>Не стоит исключать того факта</a:t>
            </a:r>
            <a:r>
              <a:rPr lang="en-US" dirty="0" smtClean="0"/>
              <a:t>,</a:t>
            </a:r>
            <a:r>
              <a:rPr lang="ru-RU" dirty="0" smtClean="0"/>
              <a:t> что с мире по сей день существуют противники технологического прогресса во всех его проявлениях</a:t>
            </a:r>
            <a:r>
              <a:rPr lang="en-US" dirty="0" smtClean="0"/>
              <a:t>,</a:t>
            </a:r>
            <a:r>
              <a:rPr lang="ru-RU" dirty="0" smtClean="0"/>
              <a:t> что может вызвать недоверие по отношению к данному продукту.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 idx="7"/>
          </p:nvPr>
        </p:nvSpPr>
        <p:spPr>
          <a:xfrm>
            <a:off x="4213664" y="3109992"/>
            <a:ext cx="2675408" cy="6447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Неудовлетворительный результат</a:t>
            </a: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>
          <a:xfrm>
            <a:off x="4293564" y="3887575"/>
            <a:ext cx="2586000" cy="745500"/>
          </a:xfrm>
        </p:spPr>
        <p:txBody>
          <a:bodyPr/>
          <a:lstStyle/>
          <a:p>
            <a:pPr marL="0" indent="0" algn="ctr"/>
            <a:r>
              <a:rPr lang="ru-RU" dirty="0" smtClean="0"/>
              <a:t>Даже если проект будет осуществлен</a:t>
            </a:r>
            <a:r>
              <a:rPr lang="en-US" dirty="0" smtClean="0"/>
              <a:t>, </a:t>
            </a:r>
            <a:r>
              <a:rPr lang="ru-RU" dirty="0" smtClean="0"/>
              <a:t>не стоит исключать риск того</a:t>
            </a:r>
            <a:r>
              <a:rPr lang="en-US" dirty="0" smtClean="0"/>
              <a:t>,</a:t>
            </a:r>
            <a:r>
              <a:rPr lang="ru-RU" dirty="0" smtClean="0"/>
              <a:t> что финальный продукт может не соответствовать требованиям качества (наличие сбоев в работе продукта).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300622" y="150920"/>
            <a:ext cx="363984" cy="4708981"/>
          </a:xfrm>
          <a:prstGeom prst="rect">
            <a:avLst/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Возможные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риски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695700" y="195000"/>
            <a:ext cx="43347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ПЛАНИРУЕМЫЕ ЗАТРАТЫ</a:t>
            </a:r>
            <a:endParaRPr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692458" y="894854"/>
          <a:ext cx="7430609" cy="364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671</Words>
  <Application>Microsoft Office PowerPoint</Application>
  <PresentationFormat>Экран (16:9)</PresentationFormat>
  <Paragraphs>47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Roboto</vt:lpstr>
      <vt:lpstr>Catamaran</vt:lpstr>
      <vt:lpstr>Lato</vt:lpstr>
      <vt:lpstr>Fira Sans Extra Condensed Medium</vt:lpstr>
      <vt:lpstr>Catamaran Thin</vt:lpstr>
      <vt:lpstr>Livvic</vt:lpstr>
      <vt:lpstr>Arial</vt:lpstr>
      <vt:lpstr>Engineering Project Proposal by Slidesgo</vt:lpstr>
      <vt:lpstr>Виртуальные экскурсии по гостинице, которые воздействуют на все органы чувств</vt:lpstr>
      <vt:lpstr>ЦЕЛЬ И ЗАДАЧИ ПРОЕКТА</vt:lpstr>
      <vt:lpstr>ПРОБЛЕМА И ЕЕ РЕШЕНИЕ</vt:lpstr>
      <vt:lpstr>АКТУАЛЬНОСТЬ</vt:lpstr>
      <vt:lpstr>1.</vt:lpstr>
      <vt:lpstr>Презентация PowerPoint</vt:lpstr>
      <vt:lpstr>Реализация продукта</vt:lpstr>
      <vt:lpstr>Нужное оборудования так и не будет создано </vt:lpstr>
      <vt:lpstr>ПЛАНИРУЕМЫЕ ЗАТРАТЫ</vt:lpstr>
      <vt:lpstr>Заключение </vt:lpstr>
      <vt:lpstr>Благодарим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Туристические маршруты как дополнительная услуга в гостинице</dc:title>
  <dc:creator>1</dc:creator>
  <cp:lastModifiedBy>AlexJev</cp:lastModifiedBy>
  <cp:revision>46</cp:revision>
  <dcterms:modified xsi:type="dcterms:W3CDTF">2023-04-26T00:31:01Z</dcterms:modified>
</cp:coreProperties>
</file>