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799763" cy="719931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veat" panose="020B0604020202020204" charset="0"/>
      <p:regular r:id="rId24"/>
      <p:bold r:id="rId25"/>
    </p:embeddedFont>
    <p:embeddedFont>
      <p:font typeface="Lobster" panose="020B0604020202020204" charset="-5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96204C-B220-4794-801C-C4F0BB72E34C}">
  <a:tblStyle styleId="{E396204C-B220-4794-801C-C4F0BB72E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9EC238A-484B-4C7E-BBDA-FC51365FFB6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4" y="156"/>
      </p:cViewPr>
      <p:guideLst>
        <p:guide orient="horz" pos="2267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074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481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adb60a9a5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adb60a9a5b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1adb60a9a5b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91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76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a4b8b30281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a4b8b30281_1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1a4b8b30281_1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578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22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a49c584591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a49c584591_2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1a49c584591_2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430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687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a49c584591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1a49c584591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a49c584591_2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59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a4b8b30281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1a4b8b30281_1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1a4b8b30281_1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11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a495237f2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1a495237f20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a495237f20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83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49c58459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a49c584591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a49c584591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29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91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ce5e860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ace5e860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ace5e860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46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4b8b30281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a4b8b30281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a4b8b30281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39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77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db60a9a5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adb60a9a5b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adb60a9a5b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98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adb60a9a5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adb60a9a5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adb60a9a5b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28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99"/>
              <a:buFont typeface="Calibri"/>
              <a:buNone/>
              <a:defRPr sz="62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115933" y="-456965"/>
            <a:ext cx="4567898" cy="931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842388" y="2269490"/>
            <a:ext cx="6101085" cy="232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17492" y="8289"/>
            <a:ext cx="6101085" cy="6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99"/>
              <a:buFont typeface="Calibri"/>
              <a:buNone/>
              <a:defRPr sz="62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42484" y="1916484"/>
            <a:ext cx="4589899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467380" y="1916484"/>
            <a:ext cx="4589899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743892" y="2629749"/>
            <a:ext cx="4568805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467381" y="1764832"/>
            <a:ext cx="4591306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467381" y="2629749"/>
            <a:ext cx="4591306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9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91306" y="1036570"/>
            <a:ext cx="5467380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896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59"/>
              <a:buChar char="•"/>
              <a:defRPr sz="3359"/>
            </a:lvl1pPr>
            <a:lvl2pPr marL="914400" lvl="1" indent="-415226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39"/>
              <a:buChar char="•"/>
              <a:defRPr sz="2939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743890" y="2159794"/>
            <a:ext cx="348320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9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591306" y="1036570"/>
            <a:ext cx="5467380" cy="511617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743890" y="2159794"/>
            <a:ext cx="348320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19"/>
              <a:buFont typeface="Calibri"/>
              <a:buNone/>
              <a:defRPr sz="4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26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39"/>
              <a:buFont typeface="Arial"/>
              <a:buChar char="•"/>
              <a:defRPr sz="2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357997" y="315782"/>
            <a:ext cx="10082100" cy="4694100"/>
          </a:xfrm>
          <a:prstGeom prst="rect">
            <a:avLst/>
          </a:prstGeom>
          <a:solidFill>
            <a:srgbClr val="8AD1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9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57" y="5357186"/>
            <a:ext cx="1767706" cy="176770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0" y="1681935"/>
            <a:ext cx="107997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Ди</a:t>
            </a:r>
            <a:r>
              <a:rPr lang="ru-RU" sz="9600" b="1">
                <a:solidFill>
                  <a:srgbClr val="BF9000"/>
                </a:solidFill>
                <a:latin typeface="Caveat"/>
                <a:ea typeface="Caveat"/>
                <a:cs typeface="Caveat"/>
                <a:sym typeface="Caveat"/>
              </a:rPr>
              <a:t>Е</a:t>
            </a:r>
            <a:r>
              <a:rPr lang="ru-RU" sz="96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да</a:t>
            </a:r>
            <a:endParaRPr sz="96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i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г</a:t>
            </a:r>
            <a:r>
              <a:rPr lang="ru-RU" sz="2500" i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отовые специализированные рационы питания</a:t>
            </a:r>
            <a:r>
              <a:rPr lang="ru-RU" sz="2500" i="1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sz="100"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358774" y="5373278"/>
            <a:ext cx="10082213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9918" y="5686325"/>
            <a:ext cx="1545950" cy="40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7994" y="5669994"/>
            <a:ext cx="1545950" cy="41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3637" y="5673603"/>
            <a:ext cx="1246587" cy="40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1291" y="5686326"/>
            <a:ext cx="1647010" cy="405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2395865" y="6255545"/>
            <a:ext cx="6550015" cy="594518"/>
            <a:chOff x="2578927" y="6290633"/>
            <a:chExt cx="7773485" cy="705568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84626" y="6447176"/>
              <a:ext cx="1058351" cy="478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63308" y="6447176"/>
              <a:ext cx="1639363" cy="367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31348" y="6349482"/>
              <a:ext cx="1621064" cy="562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574047" y="6290633"/>
              <a:ext cx="1058351" cy="705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578927" y="6380239"/>
              <a:ext cx="1474629" cy="56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22"/>
          <p:cNvCxnSpPr/>
          <p:nvPr/>
        </p:nvCxnSpPr>
        <p:spPr>
          <a:xfrm>
            <a:off x="358772" y="166859"/>
            <a:ext cx="10082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22"/>
          <p:cNvSpPr txBox="1"/>
          <p:nvPr/>
        </p:nvSpPr>
        <p:spPr>
          <a:xfrm>
            <a:off x="876600" y="3993350"/>
            <a:ext cx="534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Times New Roman"/>
                <a:ea typeface="Times New Roman"/>
                <a:cs typeface="Times New Roman"/>
                <a:sym typeface="Times New Roman"/>
              </a:rPr>
              <a:t>Максимальная производительность - 60-80 рационов  в день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7079700" y="4565950"/>
            <a:ext cx="479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Чистая прибыль ~ 1 млн в мес.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876600" y="2959138"/>
            <a:ext cx="4799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Times New Roman"/>
                <a:ea typeface="Times New Roman"/>
                <a:cs typeface="Times New Roman"/>
                <a:sym typeface="Times New Roman"/>
              </a:rPr>
              <a:t>Для работы в ноль надо производить  300 рационов в месяц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2"/>
          <p:cNvSpPr txBox="1"/>
          <p:nvPr/>
        </p:nvSpPr>
        <p:spPr>
          <a:xfrm>
            <a:off x="6226200" y="1694600"/>
            <a:ext cx="479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Себестоимость  - 700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2"/>
          <p:cNvSpPr txBox="1"/>
          <p:nvPr/>
        </p:nvSpPr>
        <p:spPr>
          <a:xfrm>
            <a:off x="170525" y="1907500"/>
            <a:ext cx="4799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Times New Roman"/>
                <a:ea typeface="Times New Roman"/>
                <a:cs typeface="Times New Roman"/>
                <a:sym typeface="Times New Roman"/>
              </a:rPr>
              <a:t>Постоянные расходы в месяц  = 500 тыс.руб.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8" name="Google Shape;318;p22"/>
          <p:cNvCxnSpPr/>
          <p:nvPr/>
        </p:nvCxnSpPr>
        <p:spPr>
          <a:xfrm>
            <a:off x="6175000" y="3905125"/>
            <a:ext cx="904800" cy="54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22"/>
          <p:cNvCxnSpPr/>
          <p:nvPr/>
        </p:nvCxnSpPr>
        <p:spPr>
          <a:xfrm>
            <a:off x="900125" y="2430725"/>
            <a:ext cx="955200" cy="49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22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-275125" y="243550"/>
            <a:ext cx="8450400" cy="12771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2623650" y="6063500"/>
            <a:ext cx="5349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latin typeface="Times New Roman"/>
                <a:ea typeface="Times New Roman"/>
                <a:cs typeface="Times New Roman"/>
                <a:sym typeface="Times New Roman"/>
              </a:rPr>
              <a:t>Срок окупаемости = 1 год.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2"/>
          <p:cNvSpPr txBox="1"/>
          <p:nvPr/>
        </p:nvSpPr>
        <p:spPr>
          <a:xfrm>
            <a:off x="1601424" y="589592"/>
            <a:ext cx="810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</a:rPr>
              <a:t>Финансовая модель</a:t>
            </a:r>
            <a:endParaRPr/>
          </a:p>
        </p:txBody>
      </p:sp>
      <p:pic>
        <p:nvPicPr>
          <p:cNvPr id="324" name="Google Shape;3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22" y="243550"/>
            <a:ext cx="1089294" cy="108929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2"/>
          <p:cNvSpPr/>
          <p:nvPr/>
        </p:nvSpPr>
        <p:spPr>
          <a:xfrm>
            <a:off x="708650" y="4085475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708650" y="3094875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/>
          <p:nvPr/>
        </p:nvSpPr>
        <p:spPr>
          <a:xfrm>
            <a:off x="2289325" y="-68850"/>
            <a:ext cx="5989500" cy="9576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9575" y="-109950"/>
            <a:ext cx="1039800" cy="10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3"/>
          <p:cNvSpPr txBox="1"/>
          <p:nvPr/>
        </p:nvSpPr>
        <p:spPr>
          <a:xfrm>
            <a:off x="4317601" y="148357"/>
            <a:ext cx="522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КОНКУРЕНТЫ</a:t>
            </a:r>
            <a:endParaRPr sz="1000"/>
          </a:p>
        </p:txBody>
      </p:sp>
      <p:sp>
        <p:nvSpPr>
          <p:cNvPr id="335" name="Google Shape;335;p23"/>
          <p:cNvSpPr txBox="1"/>
          <p:nvPr/>
        </p:nvSpPr>
        <p:spPr>
          <a:xfrm>
            <a:off x="200551" y="1096247"/>
            <a:ext cx="547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Компании доставки специализированных рационов</a:t>
            </a:r>
            <a:endParaRPr sz="1300"/>
          </a:p>
        </p:txBody>
      </p:sp>
      <p:sp>
        <p:nvSpPr>
          <p:cNvPr id="336" name="Google Shape;336;p23"/>
          <p:cNvSpPr txBox="1"/>
          <p:nvPr/>
        </p:nvSpPr>
        <p:spPr>
          <a:xfrm>
            <a:off x="5503251" y="1381747"/>
            <a:ext cx="547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торговые сети и магазины 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специализированной продукции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7" name="Google Shape;337;p23"/>
          <p:cNvGraphicFramePr/>
          <p:nvPr/>
        </p:nvGraphicFramePr>
        <p:xfrm>
          <a:off x="374650" y="1585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{E396204C-B220-4794-801C-C4F0BB72E34C}</a:tableStyleId>
              </a:tblPr>
              <a:tblGrid>
                <a:gridCol w="1187700"/>
                <a:gridCol w="2948150"/>
                <a:gridCol w="1498325"/>
              </a:tblGrid>
              <a:tr h="41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Ключевая выгода</a:t>
                      </a:r>
                      <a:endParaRPr sz="16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Цена от…</a:t>
                      </a:r>
                      <a:endParaRPr sz="16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</a:tr>
              <a:tr h="10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Компания 1</a:t>
                      </a:r>
                      <a:endParaRPr sz="16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«КриоДиета»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Большой регион доставки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Известность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постоянных клиентов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6500 руб.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</a:tr>
              <a:tr h="10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Компания 2</a:t>
                      </a:r>
                      <a:endParaRPr sz="16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«Perfomance food»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Лояльная ценовая политика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Система скидок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2400 руб.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</a:tr>
              <a:tr h="111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Компания 3</a:t>
                      </a:r>
                      <a:endParaRPr sz="16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«Польза»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Большой регион доставки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Обратная связь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постоянных клиентов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Хорошая реклама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2400 руб.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</a:tr>
              <a:tr h="111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BellineFit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Высокое позиционирование на рынке</a:t>
                      </a: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постоянной аудитории</a:t>
                      </a: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высокое качество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1300 руб.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</a:tr>
              <a:tr h="70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Olimpfood</a:t>
                      </a: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Цена ниже рынка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1350 руб.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9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" name="Google Shape;338;p23"/>
          <p:cNvGraphicFramePr/>
          <p:nvPr/>
        </p:nvGraphicFramePr>
        <p:xfrm>
          <a:off x="6840888" y="19333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{E396204C-B220-4794-801C-C4F0BB72E34C}</a:tableStyleId>
              </a:tblPr>
              <a:tblGrid>
                <a:gridCol w="1210725"/>
                <a:gridCol w="1662900"/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Ключевая выгода</a:t>
                      </a: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 Лента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Постоянная целевая аудитория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Гарантия качества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 Командор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 Окей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Зеленая заправка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9" name="Google Shape;339;p23"/>
          <p:cNvSpPr txBox="1"/>
          <p:nvPr/>
        </p:nvSpPr>
        <p:spPr>
          <a:xfrm>
            <a:off x="6790725" y="975688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Предприятия индустрии питания</a:t>
            </a:r>
            <a:endParaRPr sz="1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sz="1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/>
          <p:nvPr/>
        </p:nvSpPr>
        <p:spPr>
          <a:xfrm>
            <a:off x="-451426" y="312951"/>
            <a:ext cx="6562500" cy="10848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6" y="312951"/>
            <a:ext cx="1209900" cy="12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4"/>
          <p:cNvSpPr txBox="1"/>
          <p:nvPr/>
        </p:nvSpPr>
        <p:spPr>
          <a:xfrm>
            <a:off x="1313734" y="625388"/>
            <a:ext cx="522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</a:rPr>
              <a:t>ПЛАН РЕАЛИЗАЦИИ</a:t>
            </a:r>
            <a:endParaRPr sz="1000"/>
          </a:p>
        </p:txBody>
      </p:sp>
      <p:cxnSp>
        <p:nvCxnSpPr>
          <p:cNvPr id="349" name="Google Shape;349;p24"/>
          <p:cNvCxnSpPr/>
          <p:nvPr/>
        </p:nvCxnSpPr>
        <p:spPr>
          <a:xfrm rot="10800000" flipH="1">
            <a:off x="544650" y="4416625"/>
            <a:ext cx="10308900" cy="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24"/>
          <p:cNvCxnSpPr/>
          <p:nvPr/>
        </p:nvCxnSpPr>
        <p:spPr>
          <a:xfrm flipH="1">
            <a:off x="495150" y="2495500"/>
            <a:ext cx="49500" cy="42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Google Shape;351;p24"/>
          <p:cNvSpPr/>
          <p:nvPr/>
        </p:nvSpPr>
        <p:spPr>
          <a:xfrm>
            <a:off x="415950" y="4327525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581050" y="2114213"/>
            <a:ext cx="35025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характеристики питания людей с заболеванием СД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Исследование статистики и показателей здравоохранения</a:t>
            </a:r>
            <a:endParaRPr sz="11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24"/>
          <p:cNvSpPr txBox="1"/>
          <p:nvPr/>
        </p:nvSpPr>
        <p:spPr>
          <a:xfrm>
            <a:off x="452625" y="6419275"/>
            <a:ext cx="41394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endParaRPr sz="12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Январь</a:t>
            </a:r>
            <a:endParaRPr sz="9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2748225" y="4352425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cxnSp>
        <p:nvCxnSpPr>
          <p:cNvPr id="355" name="Google Shape;355;p24"/>
          <p:cNvCxnSpPr/>
          <p:nvPr/>
        </p:nvCxnSpPr>
        <p:spPr>
          <a:xfrm flipH="1">
            <a:off x="3355950" y="2813600"/>
            <a:ext cx="23700" cy="38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Google Shape;356;p24"/>
          <p:cNvSpPr/>
          <p:nvPr/>
        </p:nvSpPr>
        <p:spPr>
          <a:xfrm>
            <a:off x="3212163" y="4361263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357" name="Google Shape;357;p24"/>
          <p:cNvSpPr txBox="1"/>
          <p:nvPr/>
        </p:nvSpPr>
        <p:spPr>
          <a:xfrm>
            <a:off x="5845325" y="4729200"/>
            <a:ext cx="135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Приобретение оборудования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358" name="Google Shape;358;p24"/>
          <p:cNvSpPr txBox="1"/>
          <p:nvPr/>
        </p:nvSpPr>
        <p:spPr>
          <a:xfrm>
            <a:off x="3370550" y="6419275"/>
            <a:ext cx="41394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endParaRPr sz="12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Февраль </a:t>
            </a:r>
            <a:endParaRPr sz="9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9" name="Google Shape;359;p24"/>
          <p:cNvCxnSpPr/>
          <p:nvPr/>
        </p:nvCxnSpPr>
        <p:spPr>
          <a:xfrm flipH="1">
            <a:off x="5804625" y="4416600"/>
            <a:ext cx="2100" cy="9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24"/>
          <p:cNvSpPr/>
          <p:nvPr/>
        </p:nvSpPr>
        <p:spPr>
          <a:xfrm>
            <a:off x="5724088" y="4349425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cxnSp>
        <p:nvCxnSpPr>
          <p:cNvPr id="361" name="Google Shape;361;p24"/>
          <p:cNvCxnSpPr/>
          <p:nvPr/>
        </p:nvCxnSpPr>
        <p:spPr>
          <a:xfrm flipH="1">
            <a:off x="5437388" y="2485600"/>
            <a:ext cx="39600" cy="430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Google Shape;362;p24"/>
          <p:cNvSpPr txBox="1"/>
          <p:nvPr/>
        </p:nvSpPr>
        <p:spPr>
          <a:xfrm>
            <a:off x="9856325" y="6419275"/>
            <a:ext cx="41394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endParaRPr sz="12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Апрель</a:t>
            </a:r>
            <a:endParaRPr sz="9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5336300" y="4327525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6815250" y="5637563"/>
            <a:ext cx="1924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сайта и создание соц. сетей и создание рекламных мероприятий</a:t>
            </a:r>
            <a:endParaRPr sz="1100" b="1">
              <a:solidFill>
                <a:schemeClr val="dk1"/>
              </a:solidFill>
            </a:endParaRPr>
          </a:p>
        </p:txBody>
      </p:sp>
      <p:cxnSp>
        <p:nvCxnSpPr>
          <p:cNvPr id="365" name="Google Shape;365;p24"/>
          <p:cNvCxnSpPr/>
          <p:nvPr/>
        </p:nvCxnSpPr>
        <p:spPr>
          <a:xfrm flipH="1">
            <a:off x="9908088" y="1238425"/>
            <a:ext cx="2400" cy="542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24"/>
          <p:cNvSpPr/>
          <p:nvPr/>
        </p:nvSpPr>
        <p:spPr>
          <a:xfrm>
            <a:off x="9814050" y="4332475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cxnSp>
        <p:nvCxnSpPr>
          <p:cNvPr id="367" name="Google Shape;367;p24"/>
          <p:cNvCxnSpPr/>
          <p:nvPr/>
        </p:nvCxnSpPr>
        <p:spPr>
          <a:xfrm>
            <a:off x="8844050" y="4361275"/>
            <a:ext cx="6900" cy="212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" name="Google Shape;368;p24"/>
          <p:cNvSpPr/>
          <p:nvPr/>
        </p:nvSpPr>
        <p:spPr>
          <a:xfrm>
            <a:off x="8739450" y="4339975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cxnSp>
        <p:nvCxnSpPr>
          <p:cNvPr id="369" name="Google Shape;369;p24"/>
          <p:cNvCxnSpPr/>
          <p:nvPr/>
        </p:nvCxnSpPr>
        <p:spPr>
          <a:xfrm flipH="1">
            <a:off x="3720813" y="3550075"/>
            <a:ext cx="9900" cy="97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" name="Google Shape;370;p24"/>
          <p:cNvSpPr txBox="1"/>
          <p:nvPr/>
        </p:nvSpPr>
        <p:spPr>
          <a:xfrm>
            <a:off x="581051" y="4788263"/>
            <a:ext cx="2275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рецептур и ТТК блюд и составление рационов питания</a:t>
            </a: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24"/>
          <p:cNvSpPr/>
          <p:nvPr/>
        </p:nvSpPr>
        <p:spPr>
          <a:xfrm>
            <a:off x="3644175" y="4352413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3774500" y="3138788"/>
            <a:ext cx="161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Поиск помещения и аренда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Помещение 80 кв. м.</a:t>
            </a:r>
            <a:endParaRPr sz="10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4"/>
          <p:cNvSpPr txBox="1"/>
          <p:nvPr/>
        </p:nvSpPr>
        <p:spPr>
          <a:xfrm>
            <a:off x="5477000" y="6419263"/>
            <a:ext cx="3000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endParaRPr sz="12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Март </a:t>
            </a:r>
            <a:endParaRPr sz="1200"/>
          </a:p>
        </p:txBody>
      </p:sp>
      <p:cxnSp>
        <p:nvCxnSpPr>
          <p:cNvPr id="374" name="Google Shape;374;p24"/>
          <p:cNvCxnSpPr/>
          <p:nvPr/>
        </p:nvCxnSpPr>
        <p:spPr>
          <a:xfrm>
            <a:off x="7139425" y="3156050"/>
            <a:ext cx="4800" cy="116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5" name="Google Shape;375;p24"/>
          <p:cNvSpPr txBox="1"/>
          <p:nvPr/>
        </p:nvSpPr>
        <p:spPr>
          <a:xfrm>
            <a:off x="7285750" y="3231200"/>
            <a:ext cx="1793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Найм персонала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повара, администратор, посудомойщица</a:t>
            </a:r>
            <a:endParaRPr sz="11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4"/>
          <p:cNvSpPr/>
          <p:nvPr/>
        </p:nvSpPr>
        <p:spPr>
          <a:xfrm>
            <a:off x="7060225" y="4339963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6193938" y="5696550"/>
            <a:ext cx="15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78" name="Google Shape;378;p24"/>
          <p:cNvSpPr txBox="1"/>
          <p:nvPr/>
        </p:nvSpPr>
        <p:spPr>
          <a:xfrm>
            <a:off x="8103100" y="5282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79" name="Google Shape;379;p24"/>
          <p:cNvSpPr txBox="1"/>
          <p:nvPr/>
        </p:nvSpPr>
        <p:spPr>
          <a:xfrm>
            <a:off x="7932125" y="1313088"/>
            <a:ext cx="1924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Лабораторные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 и сертификация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380" name="Google Shape;380;p24"/>
          <p:cNvCxnSpPr/>
          <p:nvPr/>
        </p:nvCxnSpPr>
        <p:spPr>
          <a:xfrm flipH="1">
            <a:off x="2837400" y="4482025"/>
            <a:ext cx="9900" cy="97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24"/>
          <p:cNvSpPr txBox="1"/>
          <p:nvPr/>
        </p:nvSpPr>
        <p:spPr>
          <a:xfrm>
            <a:off x="9716150" y="67933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Google Shape;387;p25"/>
          <p:cNvCxnSpPr/>
          <p:nvPr/>
        </p:nvCxnSpPr>
        <p:spPr>
          <a:xfrm>
            <a:off x="358774" y="383835"/>
            <a:ext cx="10082213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8" name="Google Shape;388;p25"/>
          <p:cNvSpPr txBox="1"/>
          <p:nvPr/>
        </p:nvSpPr>
        <p:spPr>
          <a:xfrm>
            <a:off x="2026778" y="3378250"/>
            <a:ext cx="78429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Собственные средства - </a:t>
            </a:r>
            <a:r>
              <a:rPr lang="ru-RU" sz="2800" b="1">
                <a:solidFill>
                  <a:schemeClr val="dk1"/>
                </a:solidFill>
              </a:rPr>
              <a:t>500 000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руб.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</a:rPr>
              <a:t>Грантовые средства - 50 000 руб.</a:t>
            </a:r>
            <a:endParaRPr sz="2400"/>
          </a:p>
        </p:txBody>
      </p:sp>
      <p:pic>
        <p:nvPicPr>
          <p:cNvPr id="389" name="Google Shape;3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643" y="5039025"/>
            <a:ext cx="802125" cy="8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5"/>
          <p:cNvSpPr/>
          <p:nvPr/>
        </p:nvSpPr>
        <p:spPr>
          <a:xfrm>
            <a:off x="-178950" y="412800"/>
            <a:ext cx="9777900" cy="16776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382" y="3130325"/>
            <a:ext cx="938650" cy="9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5"/>
          <p:cNvSpPr txBox="1"/>
          <p:nvPr/>
        </p:nvSpPr>
        <p:spPr>
          <a:xfrm>
            <a:off x="2253749" y="1039656"/>
            <a:ext cx="810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ИСТОЧНИКИ ФИНАНСИРОВАНИЯ</a:t>
            </a:r>
            <a:endParaRPr/>
          </a:p>
        </p:txBody>
      </p:sp>
      <p:pic>
        <p:nvPicPr>
          <p:cNvPr id="393" name="Google Shape;39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057" y="367743"/>
            <a:ext cx="1767706" cy="1767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5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"/>
          <p:cNvSpPr txBox="1">
            <a:spLocks noGrp="1"/>
          </p:cNvSpPr>
          <p:nvPr>
            <p:ph type="subTitle" idx="1"/>
          </p:nvPr>
        </p:nvSpPr>
        <p:spPr>
          <a:xfrm>
            <a:off x="809975" y="879800"/>
            <a:ext cx="5799900" cy="11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5139" b="1">
                <a:latin typeface="Arial"/>
                <a:ea typeface="Arial"/>
                <a:cs typeface="Arial"/>
                <a:sym typeface="Arial"/>
              </a:rPr>
              <a:t>ТЕКУЩЕЕ СОСТОЯНИЕ</a:t>
            </a:r>
            <a:endParaRPr sz="33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6"/>
          <p:cNvSpPr/>
          <p:nvPr/>
        </p:nvSpPr>
        <p:spPr>
          <a:xfrm>
            <a:off x="-250257" y="257703"/>
            <a:ext cx="7689600" cy="14313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07" y="321434"/>
            <a:ext cx="1431238" cy="143123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6"/>
          <p:cNvSpPr txBox="1"/>
          <p:nvPr/>
        </p:nvSpPr>
        <p:spPr>
          <a:xfrm>
            <a:off x="1799959" y="680838"/>
            <a:ext cx="522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ТЕКУЩЕЕ СОСТОЯНИЕ</a:t>
            </a:r>
            <a:endParaRPr/>
          </a:p>
        </p:txBody>
      </p:sp>
      <p:sp>
        <p:nvSpPr>
          <p:cNvPr id="404" name="Google Shape;404;p26"/>
          <p:cNvSpPr txBox="1"/>
          <p:nvPr/>
        </p:nvSpPr>
        <p:spPr>
          <a:xfrm>
            <a:off x="1736675" y="2137075"/>
            <a:ext cx="1024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Проведен анализ заболеваемости СД в Красноярском</a:t>
            </a:r>
            <a:r>
              <a:rPr lang="ru-RU" b="1">
                <a:solidFill>
                  <a:schemeClr val="dk1"/>
                </a:solidFill>
              </a:rPr>
              <a:t> 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405" name="Google Shape;405;p26"/>
          <p:cNvSpPr txBox="1"/>
          <p:nvPr/>
        </p:nvSpPr>
        <p:spPr>
          <a:xfrm>
            <a:off x="623850" y="6401025"/>
            <a:ext cx="4139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888888"/>
              </a:solidFill>
            </a:endParaRPr>
          </a:p>
        </p:txBody>
      </p:sp>
      <p:sp>
        <p:nvSpPr>
          <p:cNvPr id="406" name="Google Shape;406;p26"/>
          <p:cNvSpPr txBox="1"/>
          <p:nvPr/>
        </p:nvSpPr>
        <p:spPr>
          <a:xfrm>
            <a:off x="1799950" y="2852875"/>
            <a:ext cx="67740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Разработаны рецептуры и ТТК блюд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</a:endParaRPr>
          </a:p>
        </p:txBody>
      </p:sp>
      <p:sp>
        <p:nvSpPr>
          <p:cNvPr id="407" name="Google Shape;407;p26"/>
          <p:cNvSpPr txBox="1"/>
          <p:nvPr/>
        </p:nvSpPr>
        <p:spPr>
          <a:xfrm>
            <a:off x="1902450" y="5765450"/>
            <a:ext cx="909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Подана заявка на грант для реализации проекта 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408" name="Google Shape;408;p26"/>
          <p:cNvSpPr txBox="1"/>
          <p:nvPr/>
        </p:nvSpPr>
        <p:spPr>
          <a:xfrm>
            <a:off x="1799950" y="4336988"/>
            <a:ext cx="9090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Произведен поиск и отбор помещений для долгосрочной аренды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888888"/>
              </a:solidFill>
            </a:endParaRPr>
          </a:p>
        </p:txBody>
      </p:sp>
      <p:sp>
        <p:nvSpPr>
          <p:cNvPr id="409" name="Google Shape;409;p26"/>
          <p:cNvSpPr txBox="1"/>
          <p:nvPr/>
        </p:nvSpPr>
        <p:spPr>
          <a:xfrm>
            <a:off x="1771325" y="3622488"/>
            <a:ext cx="775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Определен перечень необходимого оборудование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410" name="Google Shape;410;p26"/>
          <p:cNvSpPr txBox="1"/>
          <p:nvPr/>
        </p:nvSpPr>
        <p:spPr>
          <a:xfrm>
            <a:off x="1771325" y="5074550"/>
            <a:ext cx="660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</a:rPr>
              <a:t>Определен ценовой сегмент рационов питания</a:t>
            </a: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411" name="Google Shape;4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070" y="213707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0175" y="2800025"/>
            <a:ext cx="586500" cy="5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5525" y="3508762"/>
            <a:ext cx="655800" cy="6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5525" y="4282736"/>
            <a:ext cx="586500" cy="5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0170" y="4963538"/>
            <a:ext cx="586500" cy="5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5520" y="5696500"/>
            <a:ext cx="655800" cy="6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6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"/>
          <p:cNvSpPr/>
          <p:nvPr/>
        </p:nvSpPr>
        <p:spPr>
          <a:xfrm>
            <a:off x="-177450" y="193350"/>
            <a:ext cx="6465000" cy="10080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54" y="367746"/>
            <a:ext cx="833613" cy="8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7"/>
          <p:cNvSpPr txBox="1"/>
          <p:nvPr/>
        </p:nvSpPr>
        <p:spPr>
          <a:xfrm>
            <a:off x="1213825" y="561356"/>
            <a:ext cx="502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КОМАНДА И КОНТАКТЫ</a:t>
            </a:r>
            <a:endParaRPr sz="500"/>
          </a:p>
        </p:txBody>
      </p:sp>
      <p:sp>
        <p:nvSpPr>
          <p:cNvPr id="426" name="Google Shape;426;p27"/>
          <p:cNvSpPr txBox="1"/>
          <p:nvPr/>
        </p:nvSpPr>
        <p:spPr>
          <a:xfrm>
            <a:off x="1896132" y="6289564"/>
            <a:ext cx="522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Конт. тел: +7 (913)-565-49-22</a:t>
            </a:r>
            <a:endParaRPr sz="1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shaxovaaa0401@gmail.com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7"/>
          <p:cNvSpPr txBox="1"/>
          <p:nvPr/>
        </p:nvSpPr>
        <p:spPr>
          <a:xfrm>
            <a:off x="1758333" y="5164672"/>
            <a:ext cx="2811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ШАХОВА РУСЛАНА ЮРЬЕВНА</a:t>
            </a:r>
            <a:endParaRPr sz="600"/>
          </a:p>
        </p:txBody>
      </p:sp>
      <p:sp>
        <p:nvSpPr>
          <p:cNvPr id="428" name="Google Shape;428;p27"/>
          <p:cNvSpPr txBox="1"/>
          <p:nvPr/>
        </p:nvSpPr>
        <p:spPr>
          <a:xfrm>
            <a:off x="6486518" y="6411602"/>
            <a:ext cx="444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Конт. тел: +7 (913)-518-67-00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gubanenko@list.ru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7"/>
          <p:cNvSpPr txBox="1"/>
          <p:nvPr/>
        </p:nvSpPr>
        <p:spPr>
          <a:xfrm>
            <a:off x="6407025" y="5212250"/>
            <a:ext cx="4239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ГУБАНЕНКО</a:t>
            </a:r>
            <a:endParaRPr sz="24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ГАЛИНА АЛЕКСАНДРОВНА</a:t>
            </a:r>
            <a:endParaRPr sz="600"/>
          </a:p>
        </p:txBody>
      </p:sp>
      <p:sp>
        <p:nvSpPr>
          <p:cNvPr id="430" name="Google Shape;430;p27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1" name="Google Shape;4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9647" y="2084938"/>
            <a:ext cx="2242180" cy="27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6127" y="2110535"/>
            <a:ext cx="2096475" cy="27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7"/>
          <p:cNvSpPr/>
          <p:nvPr/>
        </p:nvSpPr>
        <p:spPr>
          <a:xfrm>
            <a:off x="1814625" y="2011500"/>
            <a:ext cx="2242200" cy="2989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032" y="4875668"/>
            <a:ext cx="1767706" cy="176770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8"/>
          <p:cNvSpPr txBox="1"/>
          <p:nvPr/>
        </p:nvSpPr>
        <p:spPr>
          <a:xfrm>
            <a:off x="827075" y="939850"/>
            <a:ext cx="81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8"/>
          <p:cNvSpPr txBox="1"/>
          <p:nvPr/>
        </p:nvSpPr>
        <p:spPr>
          <a:xfrm>
            <a:off x="259050" y="494675"/>
            <a:ext cx="6381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Будем рады сотрудничеству!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28"/>
          <p:cNvSpPr txBox="1"/>
          <p:nvPr/>
        </p:nvSpPr>
        <p:spPr>
          <a:xfrm>
            <a:off x="3931525" y="4911488"/>
            <a:ext cx="3439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Шахова Руслана Юрьевна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shaxovaaa0401@gmail.com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(913)-565-49-22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28"/>
          <p:cNvSpPr txBox="1"/>
          <p:nvPr/>
        </p:nvSpPr>
        <p:spPr>
          <a:xfrm>
            <a:off x="4663925" y="4220375"/>
            <a:ext cx="176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Контакты для связи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28"/>
          <p:cNvPicPr preferRelativeResize="0"/>
          <p:nvPr/>
        </p:nvPicPr>
        <p:blipFill rotWithShape="1">
          <a:blip r:embed="rId4">
            <a:alphaModFix/>
          </a:blip>
          <a:srcRect l="11282" t="10250" r="11437" b="9858"/>
          <a:stretch/>
        </p:blipFill>
        <p:spPr>
          <a:xfrm>
            <a:off x="3860400" y="1662450"/>
            <a:ext cx="3028026" cy="31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8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2" y="0"/>
            <a:ext cx="1089294" cy="1089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29"/>
          <p:cNvCxnSpPr/>
          <p:nvPr/>
        </p:nvCxnSpPr>
        <p:spPr>
          <a:xfrm>
            <a:off x="358772" y="166859"/>
            <a:ext cx="10082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3" name="Google Shape;453;p29"/>
          <p:cNvSpPr txBox="1"/>
          <p:nvPr/>
        </p:nvSpPr>
        <p:spPr>
          <a:xfrm>
            <a:off x="1621874" y="212892"/>
            <a:ext cx="810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</a:rPr>
              <a:t>ДОХОДЫ И ЗАТРАТЫ</a:t>
            </a:r>
            <a:endParaRPr/>
          </a:p>
        </p:txBody>
      </p:sp>
      <p:sp>
        <p:nvSpPr>
          <p:cNvPr id="454" name="Google Shape;454;p29"/>
          <p:cNvSpPr txBox="1"/>
          <p:nvPr/>
        </p:nvSpPr>
        <p:spPr>
          <a:xfrm>
            <a:off x="168751" y="2648789"/>
            <a:ext cx="50781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Каналы поступления: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С веб-сайта организации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Доходы от производительности:</a:t>
            </a: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Фуд кост 25% 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Расходы на 1 доставку 100 руб. 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Средний чек - 1500 руб. 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Комиссия агрегатора за привлечение заказа, 35 %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5" name="Google Shape;455;p29"/>
          <p:cNvGraphicFramePr/>
          <p:nvPr/>
        </p:nvGraphicFramePr>
        <p:xfrm>
          <a:off x="5304199" y="1505459"/>
          <a:ext cx="5247300" cy="4271800"/>
        </p:xfrm>
        <a:graphic>
          <a:graphicData uri="http://schemas.openxmlformats.org/drawingml/2006/table">
            <a:tbl>
              <a:tblPr firstRow="1" bandRow="1">
                <a:noFill/>
                <a:tableStyleId>{89EC238A-484B-4C7E-BBDA-FC51365FFB6E}</a:tableStyleId>
              </a:tblPr>
              <a:tblGrid>
                <a:gridCol w="3828875"/>
                <a:gridCol w="1418425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Наименование показателя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</a:rPr>
                        <a:t>Цена, руб.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3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Помещение 50 кв.м. (аренда)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85 000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160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Оборудование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 пароконвектомат;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холодильное оборудование;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производственные поверхности;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оборудование для хранения и упаковки;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оборудование для автоматизации;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прочее оборудование и инвентарь;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1 150 000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- 350 000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- 150 000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- 200 000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- 100 000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- 250 000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/>
                        <a:t>- 100 000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3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Разработка веб-сайта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250 000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3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Таргетированная реклама в соц. сетях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40 000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3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Рекламная кампания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150 000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3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Лабораторные исследования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100 000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3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Сертификация и лицензирование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100 000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  <a:tr h="3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ИТОГО: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1 875 000</a:t>
                      </a:r>
                      <a:endParaRPr sz="16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0" y="102201"/>
            <a:ext cx="7689600" cy="14313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02" y="102225"/>
            <a:ext cx="1431319" cy="14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2339975" y="490001"/>
            <a:ext cx="522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24296" y="1673340"/>
            <a:ext cx="1008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r="85633" b="89061"/>
          <a:stretch/>
        </p:blipFill>
        <p:spPr>
          <a:xfrm>
            <a:off x="-24050" y="5285875"/>
            <a:ext cx="2364023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4">
            <a:alphaModFix/>
          </a:blip>
          <a:srcRect r="85633" b="89061"/>
          <a:stretch/>
        </p:blipFill>
        <p:spPr>
          <a:xfrm>
            <a:off x="2079125" y="5937600"/>
            <a:ext cx="1461252" cy="5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4">
            <a:alphaModFix/>
          </a:blip>
          <a:srcRect r="85633" b="89061"/>
          <a:stretch/>
        </p:blipFill>
        <p:spPr>
          <a:xfrm>
            <a:off x="2973525" y="6522600"/>
            <a:ext cx="1461252" cy="5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r="85633" b="89061"/>
          <a:stretch/>
        </p:blipFill>
        <p:spPr>
          <a:xfrm>
            <a:off x="4434763" y="6572050"/>
            <a:ext cx="1461252" cy="5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4">
            <a:alphaModFix/>
          </a:blip>
          <a:srcRect r="85633" b="89061"/>
          <a:stretch/>
        </p:blipFill>
        <p:spPr>
          <a:xfrm>
            <a:off x="2339974" y="5333888"/>
            <a:ext cx="501924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98" y="3039388"/>
            <a:ext cx="740600" cy="7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864900" y="3131863"/>
            <a:ext cx="413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Необходимость соблюдения специализированного питания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1898" y="6300275"/>
            <a:ext cx="740600" cy="7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3562300" y="6379525"/>
            <a:ext cx="4932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системы доставки готовых специализированных рационов питания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" name="Google Shape;121;p14"/>
          <p:cNvCxnSpPr/>
          <p:nvPr/>
        </p:nvCxnSpPr>
        <p:spPr>
          <a:xfrm rot="10800000" flipH="1">
            <a:off x="247600" y="3845800"/>
            <a:ext cx="4515600" cy="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4"/>
          <p:cNvCxnSpPr>
            <a:endCxn id="123" idx="0"/>
          </p:cNvCxnSpPr>
          <p:nvPr/>
        </p:nvCxnSpPr>
        <p:spPr>
          <a:xfrm flipH="1">
            <a:off x="2421575" y="3845875"/>
            <a:ext cx="2355900" cy="30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4"/>
          <p:cNvCxnSpPr/>
          <p:nvPr/>
        </p:nvCxnSpPr>
        <p:spPr>
          <a:xfrm>
            <a:off x="2455250" y="7040863"/>
            <a:ext cx="6412800" cy="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4"/>
          <p:cNvSpPr/>
          <p:nvPr/>
        </p:nvSpPr>
        <p:spPr>
          <a:xfrm>
            <a:off x="4648275" y="3763413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2339975" y="6896875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cxnSp>
        <p:nvCxnSpPr>
          <p:cNvPr id="126" name="Google Shape;126;p14"/>
          <p:cNvCxnSpPr/>
          <p:nvPr/>
        </p:nvCxnSpPr>
        <p:spPr>
          <a:xfrm>
            <a:off x="663475" y="3874438"/>
            <a:ext cx="0" cy="131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4"/>
          <p:cNvSpPr txBox="1"/>
          <p:nvPr/>
        </p:nvSpPr>
        <p:spPr>
          <a:xfrm>
            <a:off x="701950" y="3979100"/>
            <a:ext cx="360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времени для приготовления необходимого питания</a:t>
            </a:r>
            <a:endParaRPr sz="7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745075" y="4526350"/>
            <a:ext cx="306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Продажа в торговых сетях только отдельных продуктов</a:t>
            </a:r>
            <a:r>
              <a:rPr lang="ru-RU" sz="13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581875" y="4055275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581875" y="4723750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4">
            <a:alphaModFix/>
          </a:blip>
          <a:srcRect l="18783" r="6293" b="35094"/>
          <a:stretch/>
        </p:blipFill>
        <p:spPr>
          <a:xfrm>
            <a:off x="5535775" y="2454888"/>
            <a:ext cx="4932602" cy="199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4">
            <a:alphaModFix/>
          </a:blip>
          <a:srcRect r="85633" b="89061"/>
          <a:stretch/>
        </p:blipFill>
        <p:spPr>
          <a:xfrm>
            <a:off x="5000400" y="4924900"/>
            <a:ext cx="2364023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4">
            <a:alphaModFix/>
          </a:blip>
          <a:srcRect r="85633" b="89061"/>
          <a:stretch/>
        </p:blipFill>
        <p:spPr>
          <a:xfrm>
            <a:off x="5366900" y="4375163"/>
            <a:ext cx="2364023" cy="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/>
          <p:nvPr/>
        </p:nvSpPr>
        <p:spPr>
          <a:xfrm>
            <a:off x="7751300" y="3017350"/>
            <a:ext cx="971100" cy="1317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4">
            <a:alphaModFix/>
          </a:blip>
          <a:srcRect t="16500" r="85633" b="46192"/>
          <a:stretch/>
        </p:blipFill>
        <p:spPr>
          <a:xfrm>
            <a:off x="9109900" y="841900"/>
            <a:ext cx="1461252" cy="17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4500" y="2156649"/>
            <a:ext cx="748200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6293775" y="2398200"/>
            <a:ext cx="301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заболеваемости СД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8" name="Google Shape;138;p14"/>
          <p:cNvCxnSpPr/>
          <p:nvPr/>
        </p:nvCxnSpPr>
        <p:spPr>
          <a:xfrm rot="10800000" flipH="1">
            <a:off x="5545550" y="2881700"/>
            <a:ext cx="4050300" cy="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4"/>
          <p:cNvCxnSpPr>
            <a:endCxn id="125" idx="7"/>
          </p:cNvCxnSpPr>
          <p:nvPr/>
        </p:nvCxnSpPr>
        <p:spPr>
          <a:xfrm flipH="1">
            <a:off x="4787575" y="2901413"/>
            <a:ext cx="748200" cy="8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4"/>
          <p:cNvSpPr/>
          <p:nvPr/>
        </p:nvSpPr>
        <p:spPr>
          <a:xfrm>
            <a:off x="5448625" y="2792588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-156625" y="228425"/>
            <a:ext cx="8306700" cy="8640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26" y="121809"/>
            <a:ext cx="1077225" cy="10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1375776" y="456413"/>
            <a:ext cx="6874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chemeClr val="dk1"/>
                </a:solidFill>
              </a:rPr>
              <a:t>РЕШЕНИЕ - ОБЩИЙ ВИД</a:t>
            </a:r>
            <a:endParaRPr sz="900"/>
          </a:p>
        </p:txBody>
      </p:sp>
      <p:pic>
        <p:nvPicPr>
          <p:cNvPr id="150" name="Google Shape;150;p15" descr="ООО «МЕТРО Кэш энд Керри»: финансовые показатели - топ 100 компаний -  Коммерсантъ"/>
          <p:cNvPicPr preferRelativeResize="0"/>
          <p:nvPr/>
        </p:nvPicPr>
        <p:blipFill rotWithShape="1">
          <a:blip r:embed="rId4">
            <a:alphaModFix/>
          </a:blip>
          <a:srcRect l="15157" r="14898"/>
          <a:stretch/>
        </p:blipFill>
        <p:spPr>
          <a:xfrm>
            <a:off x="853853" y="1782647"/>
            <a:ext cx="1670814" cy="126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 descr="Отзывы о Сеть гипермаркетов &quot;Лента&quot; (Россия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790" y="2463900"/>
            <a:ext cx="1552940" cy="146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 descr="ООО «О'кей»: финансовые показатели - топ 100 компаний - Коммерсантъ"/>
          <p:cNvPicPr preferRelativeResize="0"/>
          <p:nvPr/>
        </p:nvPicPr>
        <p:blipFill rotWithShape="1">
          <a:blip r:embed="rId6">
            <a:alphaModFix/>
          </a:blip>
          <a:srcRect t="18870"/>
          <a:stretch/>
        </p:blipFill>
        <p:spPr>
          <a:xfrm>
            <a:off x="685204" y="3591628"/>
            <a:ext cx="2003600" cy="86384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722740" y="4372648"/>
            <a:ext cx="549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C55A11"/>
                </a:solidFill>
                <a:latin typeface="Lobster"/>
                <a:ea typeface="Lobster"/>
                <a:cs typeface="Lobster"/>
                <a:sym typeface="Lobster"/>
              </a:rPr>
              <a:t>ООО “Проростки”</a:t>
            </a:r>
            <a:endParaRPr sz="1900" b="1">
              <a:solidFill>
                <a:srgbClr val="C55A1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3019500" y="3168249"/>
            <a:ext cx="475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4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Ди</a:t>
            </a:r>
            <a:r>
              <a:rPr lang="ru-RU" sz="4400" b="1">
                <a:solidFill>
                  <a:srgbClr val="BF9000"/>
                </a:solidFill>
                <a:latin typeface="Caveat"/>
                <a:ea typeface="Caveat"/>
                <a:cs typeface="Caveat"/>
                <a:sym typeface="Caveat"/>
              </a:rPr>
              <a:t>Е</a:t>
            </a:r>
            <a:r>
              <a:rPr lang="ru-RU" sz="44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да</a:t>
            </a:r>
            <a:endParaRPr sz="44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200" i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г</a:t>
            </a:r>
            <a:r>
              <a:rPr lang="ru-RU" sz="1200" i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отовые специализированные рационы питания</a:t>
            </a:r>
            <a:endParaRPr sz="33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aphicFrame>
        <p:nvGraphicFramePr>
          <p:cNvPr id="155" name="Google Shape;155;p15"/>
          <p:cNvGraphicFramePr/>
          <p:nvPr/>
        </p:nvGraphicFramePr>
        <p:xfrm>
          <a:off x="5944175" y="543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{E396204C-B220-4794-801C-C4F0BB72E34C}</a:tableStyleId>
              </a:tblPr>
              <a:tblGrid>
                <a:gridCol w="1338875"/>
                <a:gridCol w="126917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завтрак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обед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ужин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перекуса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15"/>
          <p:cNvSpPr txBox="1"/>
          <p:nvPr/>
        </p:nvSpPr>
        <p:spPr>
          <a:xfrm>
            <a:off x="8421100" y="3974525"/>
            <a:ext cx="17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Люди с СД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6062" y="2760675"/>
            <a:ext cx="1269425" cy="12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7851" y="4520174"/>
            <a:ext cx="979601" cy="97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36350" y="2381613"/>
            <a:ext cx="939037" cy="939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5"/>
          <p:cNvCxnSpPr/>
          <p:nvPr/>
        </p:nvCxnSpPr>
        <p:spPr>
          <a:xfrm>
            <a:off x="2911400" y="3974525"/>
            <a:ext cx="567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5"/>
          <p:cNvCxnSpPr/>
          <p:nvPr/>
        </p:nvCxnSpPr>
        <p:spPr>
          <a:xfrm rot="10800000" flipH="1">
            <a:off x="3545175" y="3529050"/>
            <a:ext cx="9900" cy="45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15"/>
          <p:cNvSpPr/>
          <p:nvPr/>
        </p:nvSpPr>
        <p:spPr>
          <a:xfrm>
            <a:off x="7176050" y="3892925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3454475" y="3892925"/>
            <a:ext cx="163200" cy="1632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pic>
        <p:nvPicPr>
          <p:cNvPr id="164" name="Google Shape;16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7038" y="1381312"/>
            <a:ext cx="939025" cy="939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5"/>
          <p:cNvCxnSpPr/>
          <p:nvPr/>
        </p:nvCxnSpPr>
        <p:spPr>
          <a:xfrm flipH="1">
            <a:off x="5250450" y="2293100"/>
            <a:ext cx="4800" cy="86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p15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5806765" y="1543013"/>
            <a:ext cx="126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Собственные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рецептуры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8" name="Google Shape;168;p15"/>
          <p:cNvCxnSpPr/>
          <p:nvPr/>
        </p:nvCxnSpPr>
        <p:spPr>
          <a:xfrm rot="10800000" flipH="1">
            <a:off x="7252700" y="4019650"/>
            <a:ext cx="9900" cy="45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/>
          <p:nvPr/>
        </p:nvSpPr>
        <p:spPr>
          <a:xfrm>
            <a:off x="-129209" y="201658"/>
            <a:ext cx="7821992" cy="1431236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77" y="121611"/>
            <a:ext cx="1569743" cy="156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 txBox="1"/>
          <p:nvPr/>
        </p:nvSpPr>
        <p:spPr>
          <a:xfrm>
            <a:off x="1733583" y="624888"/>
            <a:ext cx="595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</a:rPr>
              <a:t>РЕШЕНИЕ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2749450" y="4152584"/>
            <a:ext cx="5476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ЗАМЕНУ САХАРА / ЕГО ОТСУТСТВИЕ</a:t>
            </a:r>
            <a:endParaRPr sz="2000"/>
          </a:p>
        </p:txBody>
      </p:sp>
      <p:sp>
        <p:nvSpPr>
          <p:cNvPr id="178" name="Google Shape;178;p16"/>
          <p:cNvSpPr txBox="1"/>
          <p:nvPr/>
        </p:nvSpPr>
        <p:spPr>
          <a:xfrm>
            <a:off x="2598901" y="5417125"/>
            <a:ext cx="611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dk1"/>
                </a:solidFill>
                <a:highlight>
                  <a:srgbClr val="FFE5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СНИЖЕНИЕ ГЛИКЕМИЧЕСКОГО ИНДЕКСА</a:t>
            </a:r>
            <a:endParaRPr sz="1900">
              <a:highlight>
                <a:srgbClr val="FFE599"/>
              </a:highlight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839350" y="2841813"/>
            <a:ext cx="1009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Times New Roman"/>
                <a:ea typeface="Times New Roman"/>
                <a:cs typeface="Times New Roman"/>
                <a:sym typeface="Times New Roman"/>
              </a:rPr>
              <a:t>СНИЖЕНИЕ СОДЕРЖАНИЯ ПРОСТЫХ УГЛЕВОДОВ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837" y="3754875"/>
            <a:ext cx="1023788" cy="102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5625" y="5186925"/>
            <a:ext cx="875900" cy="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6526" y="2405775"/>
            <a:ext cx="1000401" cy="10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 txBox="1"/>
          <p:nvPr/>
        </p:nvSpPr>
        <p:spPr>
          <a:xfrm flipH="1">
            <a:off x="432625" y="1897875"/>
            <a:ext cx="547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latin typeface="Times New Roman"/>
                <a:ea typeface="Times New Roman"/>
                <a:cs typeface="Times New Roman"/>
                <a:sym typeface="Times New Roman"/>
              </a:rPr>
              <a:t>ДиЕда - это акцент на:</a:t>
            </a: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/>
          <p:nvPr/>
        </p:nvSpPr>
        <p:spPr>
          <a:xfrm>
            <a:off x="-204425" y="121600"/>
            <a:ext cx="9049200" cy="8313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76" y="121604"/>
            <a:ext cx="917600" cy="9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960972" y="311000"/>
            <a:ext cx="824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chemeClr val="dk1"/>
                </a:solidFill>
              </a:rPr>
              <a:t>КЛЮЧЕВАЯ ОСОБЕННОСТЬ РЕШЕНИЯ </a:t>
            </a:r>
            <a:endParaRPr sz="1100"/>
          </a:p>
        </p:txBody>
      </p:sp>
      <p:sp>
        <p:nvSpPr>
          <p:cNvPr id="193" name="Google Shape;193;p17"/>
          <p:cNvSpPr txBox="1"/>
          <p:nvPr/>
        </p:nvSpPr>
        <p:spPr>
          <a:xfrm>
            <a:off x="1236925" y="1444913"/>
            <a:ext cx="8208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ГЛИКЕМИЧЕСКОГО ИНДЕКСА В РАЦИОНЕ </a:t>
            </a:r>
            <a:endParaRPr sz="1700"/>
          </a:p>
        </p:txBody>
      </p:sp>
      <p:sp>
        <p:nvSpPr>
          <p:cNvPr id="194" name="Google Shape;194;p17"/>
          <p:cNvSpPr txBox="1"/>
          <p:nvPr/>
        </p:nvSpPr>
        <p:spPr>
          <a:xfrm>
            <a:off x="25" y="2321813"/>
            <a:ext cx="10799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Гликемический индекс (ГИ) - это величина, показывающая, насколько быстро углеводы из тех или иных продуктов поднимают уровень сахара крови.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2818" y="4084359"/>
            <a:ext cx="1143501" cy="100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564" y="4131198"/>
            <a:ext cx="1236270" cy="10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8479" y="4013472"/>
            <a:ext cx="1304151" cy="1150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/>
          <p:nvPr/>
        </p:nvSpPr>
        <p:spPr>
          <a:xfrm rot="10800000">
            <a:off x="960975" y="4013481"/>
            <a:ext cx="313800" cy="12159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3350" y="4084351"/>
            <a:ext cx="1365400" cy="13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1688425" y="5287450"/>
            <a:ext cx="47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Клетчатка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3187550" y="5287450"/>
            <a:ext cx="47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Жиры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4606325" y="5287450"/>
            <a:ext cx="47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Белки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5766350" y="5449750"/>
            <a:ext cx="479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Соблюдение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температурного режима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-129200" y="154900"/>
            <a:ext cx="7325100" cy="924600"/>
          </a:xfrm>
          <a:prstGeom prst="rect">
            <a:avLst/>
          </a:prstGeom>
          <a:solidFill>
            <a:srgbClr val="8AD12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990" y="4023"/>
            <a:ext cx="1226375" cy="12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8"/>
          <p:cNvSpPr txBox="1"/>
          <p:nvPr/>
        </p:nvSpPr>
        <p:spPr>
          <a:xfrm>
            <a:off x="1611274" y="324706"/>
            <a:ext cx="522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6604325" y="1399375"/>
            <a:ext cx="4396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Times New Roman"/>
                <a:ea typeface="Times New Roman"/>
                <a:cs typeface="Times New Roman"/>
                <a:sym typeface="Times New Roman"/>
              </a:rPr>
              <a:t>ЛЮДИ ЗОЖ (ПП)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7038125" y="2380125"/>
            <a:ext cx="38334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«Потенциальный рынок»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 ЗОЖ (ПП) в России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(ВЦИОМ)</a:t>
            </a:r>
            <a:endParaRPr sz="1500"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«Фактический рынок»</a:t>
            </a:r>
            <a:endParaRPr sz="1500" b="1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 ЗОЖ (ПП) в г. Красноярске</a:t>
            </a:r>
            <a:endParaRPr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(ВЦИОМ)</a:t>
            </a: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F796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«Доступный рынок»</a:t>
            </a:r>
            <a:endParaRPr sz="1500" b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25 до 40 лет,</a:t>
            </a:r>
            <a:endParaRPr sz="15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использующие интернет-услуги</a:t>
            </a:r>
            <a:r>
              <a:rPr lang="ru-RU" sz="17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3463451" y="2251889"/>
            <a:ext cx="3570000" cy="33171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3848421" y="2977700"/>
            <a:ext cx="2800200" cy="25914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4227700" y="3654589"/>
            <a:ext cx="2041500" cy="19143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3352850" y="2392753"/>
            <a:ext cx="3791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latin typeface="Times New Roman"/>
                <a:ea typeface="Times New Roman"/>
                <a:cs typeface="Times New Roman"/>
                <a:sym typeface="Times New Roman"/>
              </a:rPr>
              <a:t>TAM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3352850" y="3144334"/>
            <a:ext cx="3791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latin typeface="Times New Roman"/>
                <a:ea typeface="Times New Roman"/>
                <a:cs typeface="Times New Roman"/>
                <a:sym typeface="Times New Roman"/>
              </a:rPr>
              <a:t>SAM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3352850" y="4383084"/>
            <a:ext cx="3791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latin typeface="Times New Roman"/>
                <a:ea typeface="Times New Roman"/>
                <a:cs typeface="Times New Roman"/>
                <a:sym typeface="Times New Roman"/>
              </a:rPr>
              <a:t>SOM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1" name="Google Shape;221;p18"/>
          <p:cNvCxnSpPr/>
          <p:nvPr/>
        </p:nvCxnSpPr>
        <p:spPr>
          <a:xfrm rot="10800000" flipH="1">
            <a:off x="5853733" y="4658382"/>
            <a:ext cx="2829600" cy="99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18"/>
          <p:cNvCxnSpPr/>
          <p:nvPr/>
        </p:nvCxnSpPr>
        <p:spPr>
          <a:xfrm>
            <a:off x="5844851" y="3435085"/>
            <a:ext cx="2728800" cy="60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18"/>
          <p:cNvCxnSpPr/>
          <p:nvPr/>
        </p:nvCxnSpPr>
        <p:spPr>
          <a:xfrm rot="10800000" flipH="1">
            <a:off x="5872751" y="2380132"/>
            <a:ext cx="2251500" cy="600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18"/>
          <p:cNvSpPr txBox="1"/>
          <p:nvPr/>
        </p:nvSpPr>
        <p:spPr>
          <a:xfrm>
            <a:off x="6193007" y="2074750"/>
            <a:ext cx="1911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86 040 000 человек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6804850" y="3092363"/>
            <a:ext cx="1864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60 420 человека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6482725" y="4295025"/>
            <a:ext cx="2533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6 042 человека</a:t>
            </a:r>
            <a:endParaRPr sz="1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-28000" y="2371500"/>
            <a:ext cx="35700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«Потенциальный рынок»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 с СД в России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(РОССТАТ)</a:t>
            </a: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«Фактический рынок»</a:t>
            </a:r>
            <a:endParaRPr sz="1600" b="1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 с СД в г. Красноярске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(КРАЙСТАТ)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rgbClr val="F796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«Доступный рынок»</a:t>
            </a:r>
            <a:endParaRPr sz="1600" b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взрослые (от 25 до 65)  с СД, </a:t>
            </a:r>
            <a:endParaRPr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взрослые с детьми c СД (от 5 до 18 лет) </a:t>
            </a:r>
            <a:endParaRPr sz="15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использующие интернет-услуги </a:t>
            </a:r>
            <a:endParaRPr sz="15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1"/>
              </a:solidFill>
            </a:endParaRPr>
          </a:p>
        </p:txBody>
      </p:sp>
      <p:cxnSp>
        <p:nvCxnSpPr>
          <p:cNvPr id="229" name="Google Shape;229;p18"/>
          <p:cNvCxnSpPr/>
          <p:nvPr/>
        </p:nvCxnSpPr>
        <p:spPr>
          <a:xfrm>
            <a:off x="2151100" y="4663325"/>
            <a:ext cx="2764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8"/>
          <p:cNvCxnSpPr/>
          <p:nvPr/>
        </p:nvCxnSpPr>
        <p:spPr>
          <a:xfrm rot="10800000" flipH="1">
            <a:off x="2049275" y="3458750"/>
            <a:ext cx="2675400" cy="1440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8"/>
          <p:cNvCxnSpPr/>
          <p:nvPr/>
        </p:nvCxnSpPr>
        <p:spPr>
          <a:xfrm rot="10800000" flipH="1">
            <a:off x="1991950" y="2402150"/>
            <a:ext cx="2610900" cy="720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Google Shape;232;p18"/>
          <p:cNvSpPr txBox="1"/>
          <p:nvPr/>
        </p:nvSpPr>
        <p:spPr>
          <a:xfrm>
            <a:off x="2337075" y="2037813"/>
            <a:ext cx="176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4 800 000 человек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2049275" y="3065588"/>
            <a:ext cx="192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70 161 человек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1976975" y="4312325"/>
            <a:ext cx="176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7 012 человек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01150" y="1402100"/>
            <a:ext cx="4396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Times New Roman"/>
                <a:ea typeface="Times New Roman"/>
                <a:cs typeface="Times New Roman"/>
                <a:sym typeface="Times New Roman"/>
              </a:rPr>
              <a:t>ЛЮДИ С ЗАБОЛЕВАНИЕМ СД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2" y="0"/>
            <a:ext cx="1089296" cy="1089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9"/>
          <p:cNvCxnSpPr/>
          <p:nvPr/>
        </p:nvCxnSpPr>
        <p:spPr>
          <a:xfrm>
            <a:off x="358772" y="166859"/>
            <a:ext cx="10082213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9"/>
          <p:cNvSpPr txBox="1"/>
          <p:nvPr/>
        </p:nvSpPr>
        <p:spPr>
          <a:xfrm>
            <a:off x="1621874" y="212892"/>
            <a:ext cx="810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</a:rPr>
              <a:t>ЦЕЛЕВАЯ АУДИТОРИЯ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499188" y="3190000"/>
            <a:ext cx="2399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latin typeface="Times New Roman"/>
                <a:ea typeface="Times New Roman"/>
                <a:cs typeface="Times New Roman"/>
                <a:sym typeface="Times New Roman"/>
              </a:rPr>
              <a:t>Целевая аудитория 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7469738" y="2361350"/>
            <a:ext cx="2067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ЛЮДИ придерживающиеся ПП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Google Shape;246;p19"/>
          <p:cNvCxnSpPr/>
          <p:nvPr/>
        </p:nvCxnSpPr>
        <p:spPr>
          <a:xfrm rot="10800000" flipH="1">
            <a:off x="2316038" y="3709950"/>
            <a:ext cx="77865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9"/>
          <p:cNvCxnSpPr/>
          <p:nvPr/>
        </p:nvCxnSpPr>
        <p:spPr>
          <a:xfrm rot="10800000">
            <a:off x="3461388" y="3348450"/>
            <a:ext cx="0" cy="3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9"/>
          <p:cNvSpPr/>
          <p:nvPr/>
        </p:nvSpPr>
        <p:spPr>
          <a:xfrm>
            <a:off x="3357438" y="3620100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2494563" y="2652213"/>
            <a:ext cx="206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ЛЮДИ с сахарным диабетом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5040488" y="2775213"/>
            <a:ext cx="2067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Родители детей с СД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2" name="Google Shape;252;p19"/>
          <p:cNvCxnSpPr/>
          <p:nvPr/>
        </p:nvCxnSpPr>
        <p:spPr>
          <a:xfrm rot="10800000">
            <a:off x="6121563" y="3348450"/>
            <a:ext cx="0" cy="3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9"/>
          <p:cNvCxnSpPr/>
          <p:nvPr/>
        </p:nvCxnSpPr>
        <p:spPr>
          <a:xfrm rot="10800000">
            <a:off x="8559963" y="3377600"/>
            <a:ext cx="0" cy="3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9"/>
          <p:cNvSpPr/>
          <p:nvPr/>
        </p:nvSpPr>
        <p:spPr>
          <a:xfrm>
            <a:off x="8456013" y="3620088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017613" y="3620088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2" y="0"/>
            <a:ext cx="1089294" cy="1089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0"/>
          <p:cNvCxnSpPr/>
          <p:nvPr/>
        </p:nvCxnSpPr>
        <p:spPr>
          <a:xfrm>
            <a:off x="358772" y="166859"/>
            <a:ext cx="10082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20"/>
          <p:cNvSpPr txBox="1"/>
          <p:nvPr/>
        </p:nvSpPr>
        <p:spPr>
          <a:xfrm>
            <a:off x="1621874" y="212892"/>
            <a:ext cx="810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</a:rPr>
              <a:t>Доходы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294850" y="1400225"/>
            <a:ext cx="2399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latin typeface="Times New Roman"/>
                <a:ea typeface="Times New Roman"/>
                <a:cs typeface="Times New Roman"/>
                <a:sym typeface="Times New Roman"/>
              </a:rPr>
              <a:t>Целевая аудитория 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1910000" y="3685600"/>
            <a:ext cx="178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Люди с сахарным диабетом 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4241850" y="3335625"/>
            <a:ext cx="2399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Реализация рационов питания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7331263" y="4734925"/>
            <a:ext cx="178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Продажа рационов - 1 500 рублей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68" name="Google Shape;268;p20"/>
          <p:cNvGraphicFramePr/>
          <p:nvPr/>
        </p:nvGraphicFramePr>
        <p:xfrm>
          <a:off x="7122800" y="293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{E396204C-B220-4794-801C-C4F0BB72E34C}</a:tableStyleId>
              </a:tblPr>
              <a:tblGrid>
                <a:gridCol w="1129475"/>
                <a:gridCol w="1070650"/>
              </a:tblGrid>
              <a:tr h="43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завтрак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обед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ужин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перекуса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 руб.</a:t>
                      </a:r>
                      <a:endParaRPr sz="15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269" name="Google Shape;269;p20"/>
          <p:cNvCxnSpPr/>
          <p:nvPr/>
        </p:nvCxnSpPr>
        <p:spPr>
          <a:xfrm>
            <a:off x="1493500" y="2293025"/>
            <a:ext cx="2400" cy="3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0"/>
          <p:cNvSpPr/>
          <p:nvPr/>
        </p:nvSpPr>
        <p:spPr>
          <a:xfrm>
            <a:off x="1390750" y="3899350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cxnSp>
        <p:nvCxnSpPr>
          <p:cNvPr id="271" name="Google Shape;271;p20"/>
          <p:cNvCxnSpPr/>
          <p:nvPr/>
        </p:nvCxnSpPr>
        <p:spPr>
          <a:xfrm rot="10800000" flipH="1">
            <a:off x="4107300" y="3992800"/>
            <a:ext cx="26388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20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3" name="Google Shape;273;p20"/>
          <p:cNvCxnSpPr>
            <a:stCxn id="265" idx="1"/>
            <a:endCxn id="270" idx="6"/>
          </p:cNvCxnSpPr>
          <p:nvPr/>
        </p:nvCxnSpPr>
        <p:spPr>
          <a:xfrm rot="10800000">
            <a:off x="1598600" y="3993400"/>
            <a:ext cx="31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2" y="0"/>
            <a:ext cx="1089294" cy="1089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21"/>
          <p:cNvCxnSpPr/>
          <p:nvPr/>
        </p:nvCxnSpPr>
        <p:spPr>
          <a:xfrm>
            <a:off x="358772" y="166859"/>
            <a:ext cx="10082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21"/>
          <p:cNvSpPr txBox="1"/>
          <p:nvPr/>
        </p:nvSpPr>
        <p:spPr>
          <a:xfrm>
            <a:off x="1621874" y="212892"/>
            <a:ext cx="810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</a:rPr>
              <a:t>Расходы</a:t>
            </a: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538625" y="3478425"/>
            <a:ext cx="2399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Times New Roman"/>
                <a:ea typeface="Times New Roman"/>
                <a:cs typeface="Times New Roman"/>
                <a:sym typeface="Times New Roman"/>
              </a:rPr>
              <a:t>Расходы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3187800" y="1502600"/>
            <a:ext cx="42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Оборудование помещения ~1 млн  на старте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6485150" y="3282238"/>
            <a:ext cx="297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З/п персонала (~250 тыс. руб. в мес.)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6485150" y="4034163"/>
            <a:ext cx="29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Аренда ( ~60 тыс. руб. в мес. 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6" name="Google Shape;286;p21"/>
          <p:cNvCxnSpPr/>
          <p:nvPr/>
        </p:nvCxnSpPr>
        <p:spPr>
          <a:xfrm rot="10800000" flipH="1">
            <a:off x="235975" y="3946413"/>
            <a:ext cx="19713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21"/>
          <p:cNvSpPr txBox="1"/>
          <p:nvPr/>
        </p:nvSpPr>
        <p:spPr>
          <a:xfrm>
            <a:off x="3146750" y="2480963"/>
            <a:ext cx="29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Сертификация 4 рациона - 400 к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3528025" y="951450"/>
            <a:ext cx="479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Инвестиции - 1 510 000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6446875" y="2705150"/>
            <a:ext cx="479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Постоянные 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2607000" y="4898663"/>
            <a:ext cx="4799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Times New Roman"/>
                <a:ea typeface="Times New Roman"/>
                <a:cs typeface="Times New Roman"/>
                <a:sym typeface="Times New Roman"/>
              </a:rPr>
              <a:t>Переменные 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6534900" y="4481150"/>
            <a:ext cx="29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Продвижение  ( 50 тыс. в мес.)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3187800" y="2161200"/>
            <a:ext cx="36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Разработка телеграмм-бота - 80 тыс. руб.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9702325" y="6746000"/>
            <a:ext cx="25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СЛАЙД</a:t>
            </a:r>
            <a:endParaRPr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4" name="Google Shape;294;p21"/>
          <p:cNvCxnSpPr/>
          <p:nvPr/>
        </p:nvCxnSpPr>
        <p:spPr>
          <a:xfrm rot="10800000" flipH="1">
            <a:off x="2185250" y="1426375"/>
            <a:ext cx="1037700" cy="255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1"/>
          <p:cNvCxnSpPr>
            <a:stCxn id="296" idx="3"/>
            <a:endCxn id="297" idx="6"/>
          </p:cNvCxnSpPr>
          <p:nvPr/>
        </p:nvCxnSpPr>
        <p:spPr>
          <a:xfrm rot="10800000" flipH="1">
            <a:off x="2186896" y="3141728"/>
            <a:ext cx="4184100" cy="8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1"/>
          <p:cNvCxnSpPr/>
          <p:nvPr/>
        </p:nvCxnSpPr>
        <p:spPr>
          <a:xfrm rot="10800000" flipH="1">
            <a:off x="6292000" y="3137825"/>
            <a:ext cx="2115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21"/>
          <p:cNvCxnSpPr/>
          <p:nvPr/>
        </p:nvCxnSpPr>
        <p:spPr>
          <a:xfrm rot="10800000" flipH="1">
            <a:off x="3222925" y="1426400"/>
            <a:ext cx="2115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21"/>
          <p:cNvSpPr/>
          <p:nvPr/>
        </p:nvSpPr>
        <p:spPr>
          <a:xfrm>
            <a:off x="3132300" y="1336388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6163200" y="3047813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cxnSp>
        <p:nvCxnSpPr>
          <p:cNvPr id="301" name="Google Shape;301;p21"/>
          <p:cNvCxnSpPr/>
          <p:nvPr/>
        </p:nvCxnSpPr>
        <p:spPr>
          <a:xfrm>
            <a:off x="2273475" y="5392975"/>
            <a:ext cx="22635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21"/>
          <p:cNvCxnSpPr>
            <a:stCxn id="296" idx="4"/>
          </p:cNvCxnSpPr>
          <p:nvPr/>
        </p:nvCxnSpPr>
        <p:spPr>
          <a:xfrm>
            <a:off x="2260400" y="4044975"/>
            <a:ext cx="87000" cy="134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21"/>
          <p:cNvSpPr/>
          <p:nvPr/>
        </p:nvSpPr>
        <p:spPr>
          <a:xfrm>
            <a:off x="2207275" y="5282875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2156450" y="3856875"/>
            <a:ext cx="207900" cy="188100"/>
          </a:xfrm>
          <a:prstGeom prst="ellipse">
            <a:avLst/>
          </a:prstGeom>
          <a:solidFill>
            <a:srgbClr val="F796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0504E"/>
              </a:highlight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3187800" y="1820138"/>
            <a:ext cx="29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Разработка лендинга - 30 тыс. руб.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2423700" y="5365313"/>
            <a:ext cx="297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Курьеры (1 курьер - 30-35 руб. в месяц)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6561350" y="4918375"/>
            <a:ext cx="29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Сырье (100 тыс. в мес.)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Произвольный</PresentationFormat>
  <Paragraphs>302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Times New Roman</vt:lpstr>
      <vt:lpstr>Caveat</vt:lpstr>
      <vt:lpstr>Lobster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AlexJev</dc:creator>
  <cp:lastModifiedBy>AlexJev</cp:lastModifiedBy>
  <cp:revision>1</cp:revision>
  <dcterms:modified xsi:type="dcterms:W3CDTF">2023-04-25T07:40:03Z</dcterms:modified>
</cp:coreProperties>
</file>