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24" r:id="rId5"/>
    <p:sldId id="2525" r:id="rId6"/>
    <p:sldId id="2527" r:id="rId7"/>
    <p:sldId id="2523" r:id="rId8"/>
    <p:sldId id="2469" r:id="rId9"/>
    <p:sldId id="2531" r:id="rId10"/>
    <p:sldId id="2535" r:id="rId11"/>
    <p:sldId id="2534" r:id="rId12"/>
    <p:sldId id="2536" r:id="rId13"/>
    <p:sldId id="2431" r:id="rId14"/>
    <p:sldId id="2533" r:id="rId15"/>
    <p:sldId id="2427" r:id="rId16"/>
    <p:sldId id="2537" r:id="rId17"/>
    <p:sldId id="2528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8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44" y="594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84E0C2-4DC8-4E1C-9885-717D4417F51E}" type="datetime1">
              <a:rPr lang="ru-RU" smtClean="0"/>
              <a:pPr rtl="0"/>
              <a:t>22.04.2023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A8A28B-0568-4092-BB1A-13C9B073E3A0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D64D53-79B5-4D41-936D-F1EFC8E29339}" type="datetime1">
              <a:rPr lang="ru-RU" noProof="0" smtClean="0"/>
              <a:pPr rtl="0"/>
              <a:t>22.04.2023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CFA0038-7055-434C-B6C4-B8C69565C600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</p:spPr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66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215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95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</p:spPr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8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1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2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8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98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74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012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500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CFA0038-7055-434C-B6C4-B8C69565C600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50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49BF2D20-DAE2-42DC-9AB8-77B7B38D73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11353800 w 11353800"/>
              <a:gd name="connsiteY5" fmla="*/ 0 h 5791201"/>
              <a:gd name="connsiteX6" fmla="*/ 11353800 w 11353800"/>
              <a:gd name="connsiteY6" fmla="*/ 5791200 h 5791201"/>
              <a:gd name="connsiteX7" fmla="*/ 6662737 w 11353800"/>
              <a:gd name="connsiteY7" fmla="*/ 5791200 h 5791201"/>
              <a:gd name="connsiteX8" fmla="*/ 6662737 w 11353800"/>
              <a:gd name="connsiteY8" fmla="*/ 2531373 h 5791201"/>
              <a:gd name="connsiteX9" fmla="*/ 1 w 11353800"/>
              <a:gd name="connsiteY9" fmla="*/ 2531373 h 5791201"/>
              <a:gd name="connsiteX10" fmla="*/ 1 w 11353800"/>
              <a:gd name="connsiteY10" fmla="*/ 5791200 h 5791201"/>
              <a:gd name="connsiteX11" fmla="*/ 0 w 11353800"/>
              <a:gd name="connsiteY11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11353800" y="0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t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rtlCol="0" anchor="b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noProof="0" dirty="0" smtClean="0"/>
              <a:t>НАЖМИТЕ, ЧТОБЫ ИЗМЕНИТЬ ОБРАЗЕЦ ЗАГОЛОВКА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5486400"/>
            <a:ext cx="6548438" cy="304801"/>
          </a:xfrm>
        </p:spPr>
        <p:txBody>
          <a:bodyPr rtlCol="0"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 rtl="0"/>
            <a:r>
              <a:rPr lang="ru-RU" noProof="0" dirty="0" smtClean="0"/>
              <a:t>УКАЖИТЕ ЗДЕСЬ АДРЕС ВЕБ-САЙТА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85361"/>
            <a:ext cx="5157787" cy="4304302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85361"/>
            <a:ext cx="5183188" cy="4304302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3889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тографии в квадрата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4"/>
          </p:nvPr>
        </p:nvSpPr>
        <p:spPr>
          <a:xfrm>
            <a:off x="6458601" y="-13063"/>
            <a:ext cx="4984597" cy="6881852"/>
          </a:xfrm>
          <a:custGeom>
            <a:avLst/>
            <a:gdLst>
              <a:gd name="connsiteX0" fmla="*/ 1503648 w 9969194"/>
              <a:gd name="connsiteY0" fmla="*/ 0 h 13763703"/>
              <a:gd name="connsiteX1" fmla="*/ 5527552 w 9969194"/>
              <a:gd name="connsiteY1" fmla="*/ 0 h 13763703"/>
              <a:gd name="connsiteX2" fmla="*/ 5527552 w 9969194"/>
              <a:gd name="connsiteY2" fmla="*/ 1227909 h 13763703"/>
              <a:gd name="connsiteX3" fmla="*/ 7022614 w 9969194"/>
              <a:gd name="connsiteY3" fmla="*/ 1227909 h 13763703"/>
              <a:gd name="connsiteX4" fmla="*/ 7022614 w 9969194"/>
              <a:gd name="connsiteY4" fmla="*/ 2794727 h 13763703"/>
              <a:gd name="connsiteX5" fmla="*/ 9969194 w 9969194"/>
              <a:gd name="connsiteY5" fmla="*/ 2794727 h 13763703"/>
              <a:gd name="connsiteX6" fmla="*/ 9969194 w 9969194"/>
              <a:gd name="connsiteY6" fmla="*/ 5957026 h 13763703"/>
              <a:gd name="connsiteX7" fmla="*/ 8950610 w 9969194"/>
              <a:gd name="connsiteY7" fmla="*/ 5957026 h 13763703"/>
              <a:gd name="connsiteX8" fmla="*/ 8950610 w 9969194"/>
              <a:gd name="connsiteY8" fmla="*/ 12565789 h 13763703"/>
              <a:gd name="connsiteX9" fmla="*/ 1869952 w 9969194"/>
              <a:gd name="connsiteY9" fmla="*/ 12565789 h 13763703"/>
              <a:gd name="connsiteX10" fmla="*/ 1869952 w 9969194"/>
              <a:gd name="connsiteY10" fmla="*/ 13763703 h 13763703"/>
              <a:gd name="connsiteX11" fmla="*/ 0 w 9969194"/>
              <a:gd name="connsiteY11" fmla="*/ 13763703 h 13763703"/>
              <a:gd name="connsiteX12" fmla="*/ 0 w 9969194"/>
              <a:gd name="connsiteY12" fmla="*/ 12096207 h 13763703"/>
              <a:gd name="connsiteX13" fmla="*/ 1503648 w 9969194"/>
              <a:gd name="connsiteY13" fmla="*/ 12096207 h 13763703"/>
              <a:gd name="connsiteX14" fmla="*/ 1503648 w 9969194"/>
              <a:gd name="connsiteY14" fmla="*/ 5147401 h 13763703"/>
              <a:gd name="connsiteX15" fmla="*/ 6808482 w 9969194"/>
              <a:gd name="connsiteY15" fmla="*/ 5147401 h 13763703"/>
              <a:gd name="connsiteX16" fmla="*/ 6808482 w 9969194"/>
              <a:gd name="connsiteY16" fmla="*/ 3088415 h 13763703"/>
              <a:gd name="connsiteX17" fmla="*/ 5160598 w 9969194"/>
              <a:gd name="connsiteY17" fmla="*/ 3088415 h 13763703"/>
              <a:gd name="connsiteX18" fmla="*/ 5160598 w 9969194"/>
              <a:gd name="connsiteY18" fmla="*/ 1436915 h 13763703"/>
              <a:gd name="connsiteX19" fmla="*/ 1503648 w 9969194"/>
              <a:gd name="connsiteY19" fmla="*/ 1436915 h 1376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69194" h="13763703">
                <a:moveTo>
                  <a:pt x="1503648" y="0"/>
                </a:moveTo>
                <a:lnTo>
                  <a:pt x="5527552" y="0"/>
                </a:lnTo>
                <a:lnTo>
                  <a:pt x="5527552" y="1227909"/>
                </a:lnTo>
                <a:lnTo>
                  <a:pt x="7022614" y="1227909"/>
                </a:lnTo>
                <a:lnTo>
                  <a:pt x="7022614" y="2794727"/>
                </a:lnTo>
                <a:lnTo>
                  <a:pt x="9969194" y="2794727"/>
                </a:lnTo>
                <a:lnTo>
                  <a:pt x="9969194" y="5957026"/>
                </a:lnTo>
                <a:lnTo>
                  <a:pt x="8950610" y="5957026"/>
                </a:lnTo>
                <a:lnTo>
                  <a:pt x="8950610" y="12565789"/>
                </a:lnTo>
                <a:lnTo>
                  <a:pt x="1869952" y="12565789"/>
                </a:lnTo>
                <a:lnTo>
                  <a:pt x="1869952" y="13763703"/>
                </a:lnTo>
                <a:lnTo>
                  <a:pt x="0" y="13763703"/>
                </a:lnTo>
                <a:lnTo>
                  <a:pt x="0" y="12096207"/>
                </a:lnTo>
                <a:lnTo>
                  <a:pt x="1503648" y="12096207"/>
                </a:lnTo>
                <a:lnTo>
                  <a:pt x="1503648" y="5147401"/>
                </a:lnTo>
                <a:lnTo>
                  <a:pt x="6808482" y="5147401"/>
                </a:lnTo>
                <a:lnTo>
                  <a:pt x="6808482" y="3088415"/>
                </a:lnTo>
                <a:lnTo>
                  <a:pt x="5160598" y="3088415"/>
                </a:lnTo>
                <a:lnTo>
                  <a:pt x="5160598" y="1436915"/>
                </a:lnTo>
                <a:lnTo>
                  <a:pt x="1503648" y="1436915"/>
                </a:lnTo>
                <a:close/>
              </a:path>
            </a:pathLst>
          </a:cu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7" name="Фигура 223">
            <a:extLst>
              <a:ext uri="{FF2B5EF4-FFF2-40B4-BE49-F238E27FC236}">
                <a16:creationId xmlns:a16="http://schemas.microsoft.com/office/drawing/2014/main" xmlns="" id="{00159812-53E9-D848-9606-198A5B9858E2}"/>
              </a:ext>
            </a:extLst>
          </p:cNvPr>
          <p:cNvSpPr/>
          <p:nvPr userDrawn="1"/>
        </p:nvSpPr>
        <p:spPr>
          <a:xfrm>
            <a:off x="10491266" y="1562652"/>
            <a:ext cx="1562173" cy="1562173"/>
          </a:xfrm>
          <a:prstGeom prst="rect">
            <a:avLst/>
          </a:prstGeom>
          <a:ln w="38100">
            <a:solidFill>
              <a:schemeClr val="bg2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>
              <a:solidFill>
                <a:schemeClr val="bg2"/>
              </a:solidFill>
            </a:endParaRPr>
          </a:p>
        </p:txBody>
      </p:sp>
      <p:sp>
        <p:nvSpPr>
          <p:cNvPr id="8" name="Фигура 224">
            <a:extLst>
              <a:ext uri="{FF2B5EF4-FFF2-40B4-BE49-F238E27FC236}">
                <a16:creationId xmlns:a16="http://schemas.microsoft.com/office/drawing/2014/main" xmlns="" id="{B6EC8FD8-5421-9645-9F0E-CBC6D7CF690B}"/>
              </a:ext>
            </a:extLst>
          </p:cNvPr>
          <p:cNvSpPr/>
          <p:nvPr userDrawn="1"/>
        </p:nvSpPr>
        <p:spPr>
          <a:xfrm>
            <a:off x="7144406" y="879573"/>
            <a:ext cx="662702" cy="662702"/>
          </a:xfrm>
          <a:prstGeom prst="rect">
            <a:avLst/>
          </a:prstGeom>
          <a:ln w="38100">
            <a:solidFill>
              <a:schemeClr val="bg2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>
              <a:solidFill>
                <a:schemeClr val="bg2"/>
              </a:solidFill>
            </a:endParaRPr>
          </a:p>
        </p:txBody>
      </p:sp>
      <p:sp>
        <p:nvSpPr>
          <p:cNvPr id="9" name="Фигура 225">
            <a:extLst>
              <a:ext uri="{FF2B5EF4-FFF2-40B4-BE49-F238E27FC236}">
                <a16:creationId xmlns:a16="http://schemas.microsoft.com/office/drawing/2014/main" xmlns="" id="{FB52FD4B-1ED8-5C42-8013-FD61B2A3A2CB}"/>
              </a:ext>
            </a:extLst>
          </p:cNvPr>
          <p:cNvSpPr/>
          <p:nvPr userDrawn="1"/>
        </p:nvSpPr>
        <p:spPr>
          <a:xfrm>
            <a:off x="11488701" y="6383701"/>
            <a:ext cx="781358" cy="781358"/>
          </a:xfrm>
          <a:prstGeom prst="rect">
            <a:avLst/>
          </a:prstGeom>
          <a:ln w="38100">
            <a:solidFill>
              <a:schemeClr val="bg2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>
              <a:solidFill>
                <a:schemeClr val="bg2"/>
              </a:solidFill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69038DA1-6D5C-EA47-BDA4-388C0BC57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8737" y="786810"/>
            <a:ext cx="4008437" cy="1395208"/>
          </a:xfrm>
        </p:spPr>
        <p:txBody>
          <a:bodyPr lIns="0" rtlCol="0" anchor="b"/>
          <a:lstStyle/>
          <a:p>
            <a:pPr rtl="0"/>
            <a:r>
              <a:rPr lang="ru-RU" noProof="0" dirty="0" smtClean="0"/>
              <a:t>МЕСТО ДЛЯ</a:t>
            </a:r>
            <a:br>
              <a:rPr lang="ru-RU" noProof="0" dirty="0" smtClean="0"/>
            </a:br>
            <a:r>
              <a:rPr lang="ru-RU" noProof="0" dirty="0" smtClean="0"/>
              <a:t>ЗАГОЛОВКА</a:t>
            </a:r>
            <a:endParaRPr lang="ru-RU" noProof="0" dirty="0"/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xmlns="" id="{D7404C76-F118-6149-96DF-BF25D43E26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8" y="3019352"/>
            <a:ext cx="4008437" cy="3099153"/>
          </a:xfrm>
        </p:spPr>
        <p:txBody>
          <a:bodyPr lIns="0" rtlCol="0">
            <a:normAutofit/>
          </a:bodyPr>
          <a:lstStyle>
            <a:lvl1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1pPr>
            <a:lvl2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05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6" name="Текст 11">
            <a:extLst>
              <a:ext uri="{FF2B5EF4-FFF2-40B4-BE49-F238E27FC236}">
                <a16:creationId xmlns:a16="http://schemas.microsoft.com/office/drawing/2014/main" xmlns="" id="{7205F80F-3B88-A44D-812A-11909F0C93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8738" y="2247679"/>
            <a:ext cx="4008437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 smtClean="0"/>
              <a:t>МЕСТО ДЛЯ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4190984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5077"/>
            <a:ext cx="6548438" cy="2831323"/>
          </a:xfrm>
        </p:spPr>
        <p:txBody>
          <a:bodyPr rtlCol="0" anchor="b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noProof="0" dirty="0" smtClean="0"/>
              <a:t>НАЖМИТЕ, ЧТОБЫ ИЗМЕНИТЬ ОБРАЗЕЦ ЗАГОЛОВКА</a:t>
            </a:r>
            <a:endParaRPr lang="ru-RU" noProof="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CB11A616-4D84-4BF3-86C7-9F1BBDAD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486400"/>
            <a:ext cx="6548438" cy="697584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272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 rtlCol="0"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 smtClean="0"/>
              <a:t>СТИЛИ ОБРАЗЦА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34744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57"/>
            <a:ext cx="10515600" cy="986943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65092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57"/>
            <a:ext cx="10515600" cy="986943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5E0DD3-854B-420F-ADA1-DED8ADDCC3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4163" y="2062956"/>
            <a:ext cx="9083675" cy="27320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81346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A5E4FE9-CEDE-F34D-924F-EB11B49749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63424" y="2367777"/>
            <a:ext cx="5056426" cy="3791433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90780" y="839972"/>
            <a:ext cx="4767262" cy="1342045"/>
          </a:xfrm>
        </p:spPr>
        <p:txBody>
          <a:bodyPr lIns="0" rtlCol="0" anchor="b"/>
          <a:lstStyle/>
          <a:p>
            <a:pPr rtl="0"/>
            <a:r>
              <a:rPr lang="ru-RU" noProof="0" dirty="0" smtClean="0"/>
              <a:t>МЕСТО ДЛЯ</a:t>
            </a:r>
            <a:br>
              <a:rPr lang="ru-RU" noProof="0" dirty="0" smtClean="0"/>
            </a:br>
            <a:r>
              <a:rPr lang="ru-RU" noProof="0" dirty="0" smtClean="0"/>
              <a:t>ЗАГОЛОВКА</a:t>
            </a:r>
            <a:endParaRPr lang="ru-RU" noProof="0" dirty="0"/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0780" y="3019352"/>
            <a:ext cx="4767262" cy="3099153"/>
          </a:xfrm>
        </p:spPr>
        <p:txBody>
          <a:bodyPr lIns="0" rtlCol="0">
            <a:normAutofit/>
          </a:bodyPr>
          <a:lstStyle>
            <a:lvl1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1pPr>
            <a:lvl2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05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0780" y="2247679"/>
            <a:ext cx="4767262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 smtClean="0"/>
              <a:t>МЕСТО ДЛЯ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2078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896600" cy="893218"/>
          </a:xfrm>
        </p:spPr>
        <p:txBody>
          <a:bodyPr rtlCol="0" anchor="b"/>
          <a:lstStyle>
            <a:lvl1pPr algn="ctr">
              <a:defRPr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xmlns="" id="{D75C1F3A-BBBB-2946-BF9D-CD1C4898C8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690688"/>
            <a:ext cx="10896600" cy="486251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14483"/>
            <a:ext cx="10896600" cy="6028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 smtClean="0"/>
              <a:t>МЕСТО ДЛЯ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Заголовок 1">
            <a:extLst>
              <a:ext uri="{FF2B5EF4-FFF2-40B4-BE49-F238E27FC236}">
                <a16:creationId xmlns:a16="http://schemas.microsoft.com/office/drawing/2014/main" xmlns="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rtlCol="0" anchor="b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51B3D6EB-0B4B-4C00-A78E-E618E038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xmlns="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86122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B2B6249-6B58-2F44-83C2-208195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868896"/>
          </a:xfrm>
        </p:spPr>
        <p:txBody>
          <a:bodyPr rtlCol="0" anchor="b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xmlns="" id="{06353079-34E7-4CF0-8300-BCC1060B3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56322"/>
            <a:ext cx="3932237" cy="3012666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Рисунок 2">
            <a:extLst>
              <a:ext uri="{FF2B5EF4-FFF2-40B4-BE49-F238E27FC236}">
                <a16:creationId xmlns:a16="http://schemas.microsoft.com/office/drawing/2014/main" xmlns="" id="{B04B7B3E-1EE1-4212-9F4F-0C7DC6C1584F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180012" y="987426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590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слайд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Рисунок 27">
            <a:extLst>
              <a:ext uri="{FF2B5EF4-FFF2-40B4-BE49-F238E27FC236}">
                <a16:creationId xmlns:a16="http://schemas.microsoft.com/office/drawing/2014/main" xmlns="" id="{EA8FB924-7820-A342-A545-0DFCE2908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0"/>
            <a:ext cx="1136015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451231 h 6858000"/>
              <a:gd name="connsiteX5" fmla="*/ 6277708 w 12192000"/>
              <a:gd name="connsiteY5" fmla="*/ 5451231 h 6858000"/>
              <a:gd name="connsiteX6" fmla="*/ 6277708 w 12192000"/>
              <a:gd name="connsiteY6" fmla="*/ 1481138 h 6858000"/>
              <a:gd name="connsiteX7" fmla="*/ 0 w 12192000"/>
              <a:gd name="connsiteY7" fmla="*/ 14811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51231"/>
                </a:lnTo>
                <a:lnTo>
                  <a:pt x="6277708" y="5451231"/>
                </a:lnTo>
                <a:lnTo>
                  <a:pt x="6277708" y="1481138"/>
                </a:lnTo>
                <a:lnTo>
                  <a:pt x="0" y="1481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D6BA20-74C4-B146-8DF6-85C573E19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1488558"/>
            <a:ext cx="5445858" cy="2704640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89FC2C-42AA-424F-9223-5F73B95D7C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4220187"/>
            <a:ext cx="5445858" cy="1223684"/>
          </a:xfrm>
        </p:spPr>
        <p:txBody>
          <a:bodyPr rtlCol="0">
            <a:normAutofit/>
          </a:bodyPr>
          <a:lstStyle>
            <a:lvl1pPr marL="0" indent="0">
              <a:buNone/>
              <a:defRPr sz="1800" b="0" i="0" spc="300">
                <a:solidFill>
                  <a:schemeClr val="tx1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 smtClean="0"/>
              <a:t>СТИЛИ ОБРАЗЦА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, выходящая за кра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118259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03EE4273-5B11-44D2-BB30-AB361AEA56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0"/>
            <a:ext cx="11353800" cy="5791201"/>
          </a:xfrm>
          <a:custGeom>
            <a:avLst/>
            <a:gdLst>
              <a:gd name="connsiteX0" fmla="*/ 1 w 11353800"/>
              <a:gd name="connsiteY0" fmla="*/ 5791200 h 5791201"/>
              <a:gd name="connsiteX1" fmla="*/ 6662737 w 11353800"/>
              <a:gd name="connsiteY1" fmla="*/ 5791200 h 5791201"/>
              <a:gd name="connsiteX2" fmla="*/ 6662737 w 11353800"/>
              <a:gd name="connsiteY2" fmla="*/ 5791201 h 5791201"/>
              <a:gd name="connsiteX3" fmla="*/ 1 w 11353800"/>
              <a:gd name="connsiteY3" fmla="*/ 5791201 h 5791201"/>
              <a:gd name="connsiteX4" fmla="*/ 0 w 11353800"/>
              <a:gd name="connsiteY4" fmla="*/ 0 h 5791201"/>
              <a:gd name="connsiteX5" fmla="*/ 8012252 w 11353800"/>
              <a:gd name="connsiteY5" fmla="*/ 0 h 5791201"/>
              <a:gd name="connsiteX6" fmla="*/ 8012252 w 11353800"/>
              <a:gd name="connsiteY6" fmla="*/ 1892595 h 5791201"/>
              <a:gd name="connsiteX7" fmla="*/ 11353800 w 11353800"/>
              <a:gd name="connsiteY7" fmla="*/ 1892595 h 5791201"/>
              <a:gd name="connsiteX8" fmla="*/ 11353800 w 11353800"/>
              <a:gd name="connsiteY8" fmla="*/ 5791200 h 5791201"/>
              <a:gd name="connsiteX9" fmla="*/ 6662737 w 11353800"/>
              <a:gd name="connsiteY9" fmla="*/ 5791200 h 5791201"/>
              <a:gd name="connsiteX10" fmla="*/ 6662737 w 11353800"/>
              <a:gd name="connsiteY10" fmla="*/ 2531373 h 5791201"/>
              <a:gd name="connsiteX11" fmla="*/ 1 w 11353800"/>
              <a:gd name="connsiteY11" fmla="*/ 2531373 h 5791201"/>
              <a:gd name="connsiteX12" fmla="*/ 1 w 11353800"/>
              <a:gd name="connsiteY12" fmla="*/ 5791200 h 5791201"/>
              <a:gd name="connsiteX13" fmla="*/ 0 w 11353800"/>
              <a:gd name="connsiteY13" fmla="*/ 5791200 h 579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53800" h="5791201">
                <a:moveTo>
                  <a:pt x="1" y="5791200"/>
                </a:moveTo>
                <a:lnTo>
                  <a:pt x="6662737" y="5791200"/>
                </a:lnTo>
                <a:lnTo>
                  <a:pt x="6662737" y="5791201"/>
                </a:lnTo>
                <a:lnTo>
                  <a:pt x="1" y="5791201"/>
                </a:lnTo>
                <a:close/>
                <a:moveTo>
                  <a:pt x="0" y="0"/>
                </a:moveTo>
                <a:lnTo>
                  <a:pt x="8012252" y="0"/>
                </a:lnTo>
                <a:lnTo>
                  <a:pt x="8012252" y="1892595"/>
                </a:lnTo>
                <a:lnTo>
                  <a:pt x="11353800" y="1892595"/>
                </a:lnTo>
                <a:lnTo>
                  <a:pt x="11353800" y="5791200"/>
                </a:lnTo>
                <a:lnTo>
                  <a:pt x="6662737" y="5791200"/>
                </a:lnTo>
                <a:lnTo>
                  <a:pt x="6662737" y="2531373"/>
                </a:lnTo>
                <a:lnTo>
                  <a:pt x="1" y="2531373"/>
                </a:lnTo>
                <a:lnTo>
                  <a:pt x="1" y="5791200"/>
                </a:lnTo>
                <a:lnTo>
                  <a:pt x="0" y="57912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t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072985"/>
            <a:ext cx="6548438" cy="2413416"/>
          </a:xfrm>
        </p:spPr>
        <p:txBody>
          <a:bodyPr rtlCol="0" anchor="b">
            <a:noAutofit/>
          </a:bodyPr>
          <a:lstStyle>
            <a:lvl1pPr>
              <a:defRPr sz="6000"/>
            </a:lvl1pPr>
          </a:lstStyle>
          <a:p>
            <a:pPr rtl="0"/>
            <a:r>
              <a:rPr lang="ru-RU" noProof="0" dirty="0" smtClean="0"/>
              <a:t>НАЖМИТЕ, ЧТОБЫ ИЗМЕНИТЬ ОБРАЗЕЦ ЗАГОЛОВКА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5486401"/>
            <a:ext cx="6548439" cy="304800"/>
          </a:xfrm>
        </p:spPr>
        <p:txBody>
          <a:bodyPr rtlCol="0">
            <a:normAutofit/>
          </a:bodyPr>
          <a:lstStyle>
            <a:lvl1pPr marL="0" indent="0">
              <a:buNone/>
              <a:defRPr sz="1600" spc="300"/>
            </a:lvl1pPr>
          </a:lstStyle>
          <a:p>
            <a:pPr lvl="0" rtl="0"/>
            <a:r>
              <a:rPr lang="ru-RU" noProof="0" dirty="0" smtClean="0"/>
              <a:t>УКАЖИТЕ ЗДЕСЬ АДРЕС ВЕБ-САЙТА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662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слай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80C00A69-6129-E54C-B138-69D96462C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6682850 w 12192000"/>
              <a:gd name="connsiteY3" fmla="*/ 6858000 h 6858000"/>
              <a:gd name="connsiteX4" fmla="*/ 6682850 w 12192000"/>
              <a:gd name="connsiteY4" fmla="*/ 3259237 h 6858000"/>
              <a:gd name="connsiteX5" fmla="*/ 838200 w 12192000"/>
              <a:gd name="connsiteY5" fmla="*/ 3259237 h 6858000"/>
              <a:gd name="connsiteX6" fmla="*/ 8382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6682850" y="6858000"/>
                </a:lnTo>
                <a:lnTo>
                  <a:pt x="6682850" y="3259237"/>
                </a:lnTo>
                <a:lnTo>
                  <a:pt x="838200" y="3259237"/>
                </a:lnTo>
                <a:lnTo>
                  <a:pt x="838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t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D985175C-7C48-9449-9A0A-088E9BCAE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8373" y="3259237"/>
            <a:ext cx="5445858" cy="2852737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44F669B5-8A24-5846-82A0-51E5506817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48373" y="6138962"/>
            <a:ext cx="5445858" cy="580815"/>
          </a:xfrm>
        </p:spPr>
        <p:txBody>
          <a:bodyPr rtlCol="0">
            <a:normAutofit/>
          </a:bodyPr>
          <a:lstStyle>
            <a:lvl1pPr marL="0" indent="0">
              <a:buNone/>
              <a:defRPr sz="1800" b="0" i="0" spc="300">
                <a:solidFill>
                  <a:schemeClr val="tx2"/>
                </a:solidFill>
                <a:latin typeface="+mn-lt"/>
                <a:cs typeface="Gill Sans Light" panose="020B0302020104020203" pitchFamily="34" charset="-79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 smtClean="0"/>
              <a:t>СТИЛИ ОБРАЗЦА ТЕКСТА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Изображение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8737" y="786810"/>
            <a:ext cx="4008437" cy="1395208"/>
          </a:xfrm>
        </p:spPr>
        <p:txBody>
          <a:bodyPr lIns="0" rtlCol="0" anchor="b"/>
          <a:lstStyle/>
          <a:p>
            <a:pPr rtl="0"/>
            <a:r>
              <a:rPr lang="ru-RU" noProof="0" dirty="0" smtClean="0"/>
              <a:t>МЕСТО ДЛЯ</a:t>
            </a:r>
            <a:br>
              <a:rPr lang="ru-RU" noProof="0" dirty="0" smtClean="0"/>
            </a:br>
            <a:r>
              <a:rPr lang="ru-RU" noProof="0" dirty="0" smtClean="0"/>
              <a:t>ЗАГОЛОВКА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DA80A15A-88F2-2144-8707-F31DD26C52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28738" y="3019352"/>
            <a:ext cx="4008437" cy="3099153"/>
          </a:xfrm>
        </p:spPr>
        <p:txBody>
          <a:bodyPr lIns="0" rtlCol="0">
            <a:normAutofit/>
          </a:bodyPr>
          <a:lstStyle>
            <a:lvl1pPr>
              <a:lnSpc>
                <a:spcPct val="150000"/>
              </a:lnSpc>
              <a:defRPr sz="1600" spc="0">
                <a:solidFill>
                  <a:schemeClr val="tx2"/>
                </a:solidFill>
              </a:defRPr>
            </a:lvl1pPr>
            <a:lvl2pPr>
              <a:lnSpc>
                <a:spcPct val="150000"/>
              </a:lnSpc>
              <a:defRPr sz="14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100" spc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11">
            <a:extLst>
              <a:ext uri="{FF2B5EF4-FFF2-40B4-BE49-F238E27FC236}">
                <a16:creationId xmlns:a16="http://schemas.microsoft.com/office/drawing/2014/main" xmlns="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28738" y="2247679"/>
            <a:ext cx="4008437" cy="602887"/>
          </a:xfrm>
        </p:spPr>
        <p:txBody>
          <a:bodyPr lIns="0" rtlCol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dirty="0" smtClean="0"/>
              <a:t>МЕСТО ДЛЯ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368498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объек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5257800" cy="6858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7461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о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A9295395-4EC9-4A2A-A4BF-5B0E3F1E90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0"/>
            <a:ext cx="11353800" cy="6858000"/>
          </a:xfrm>
          <a:custGeom>
            <a:avLst/>
            <a:gdLst>
              <a:gd name="connsiteX0" fmla="*/ 0 w 11353800"/>
              <a:gd name="connsiteY0" fmla="*/ 0 h 6858000"/>
              <a:gd name="connsiteX1" fmla="*/ 11353800 w 11353800"/>
              <a:gd name="connsiteY1" fmla="*/ 0 h 6858000"/>
              <a:gd name="connsiteX2" fmla="*/ 11353800 w 11353800"/>
              <a:gd name="connsiteY2" fmla="*/ 4947138 h 6858000"/>
              <a:gd name="connsiteX3" fmla="*/ 7133492 w 11353800"/>
              <a:gd name="connsiteY3" fmla="*/ 4947138 h 6858000"/>
              <a:gd name="connsiteX4" fmla="*/ 7133492 w 11353800"/>
              <a:gd name="connsiteY4" fmla="*/ 6858000 h 6858000"/>
              <a:gd name="connsiteX5" fmla="*/ 0 w 113538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3800" h="6858000">
                <a:moveTo>
                  <a:pt x="0" y="0"/>
                </a:moveTo>
                <a:lnTo>
                  <a:pt x="11353800" y="0"/>
                </a:lnTo>
                <a:lnTo>
                  <a:pt x="11353800" y="4947138"/>
                </a:lnTo>
                <a:lnTo>
                  <a:pt x="7133492" y="4947138"/>
                </a:lnTo>
                <a:lnTo>
                  <a:pt x="713349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C6DA884-7C48-8D49-9DFE-4CE990C95A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81989" y="5829950"/>
            <a:ext cx="3558320" cy="62865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 rtl="0"/>
            <a:r>
              <a:rPr lang="ru-RU" noProof="0" dirty="0" smtClean="0"/>
              <a:t>Место для подписи</a:t>
            </a:r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EFCCE50-D1A9-1249-AF64-BA06424C8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96179" y="5250600"/>
            <a:ext cx="3545503" cy="564335"/>
          </a:xfrm>
        </p:spPr>
        <p:txBody>
          <a:bodyPr rtlCol="0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ru-RU" noProof="0" dirty="0" smtClean="0"/>
              <a:t>МЕСТО ДЛЯ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652620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 2"/>
          <p:cNvSpPr>
            <a:spLocks noGrp="1"/>
          </p:cNvSpPr>
          <p:nvPr>
            <p:ph type="pic" sz="quarter" idx="14"/>
          </p:nvPr>
        </p:nvSpPr>
        <p:spPr>
          <a:xfrm>
            <a:off x="838200" y="2627"/>
            <a:ext cx="11353799" cy="4631365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25A2246-7A52-3649-8FE5-C14CAE4F551F}"/>
              </a:ext>
            </a:extLst>
          </p:cNvPr>
          <p:cNvSpPr/>
          <p:nvPr userDrawn="1"/>
        </p:nvSpPr>
        <p:spPr>
          <a:xfrm>
            <a:off x="877112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26EA67C-D6CD-904B-9211-B56EF682649F}"/>
              </a:ext>
            </a:extLst>
          </p:cNvPr>
          <p:cNvSpPr/>
          <p:nvPr userDrawn="1"/>
        </p:nvSpPr>
        <p:spPr>
          <a:xfrm>
            <a:off x="6612193" y="1968284"/>
            <a:ext cx="5118912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E94B1A93-5100-5048-8230-09B3D176D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100" y="2679700"/>
            <a:ext cx="4242611" cy="645001"/>
          </a:xfrm>
        </p:spPr>
        <p:txBody>
          <a:bodyPr rtlCol="0"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8A037B8A-C781-9F40-A9F6-BCCD198D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2100" y="3324700"/>
            <a:ext cx="4242611" cy="330469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xmlns="" id="{66926CBF-E2B0-C44C-AD98-B15D17ADD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67601" y="2679700"/>
            <a:ext cx="4072192" cy="645001"/>
          </a:xfrm>
        </p:spPr>
        <p:txBody>
          <a:bodyPr rtlCol="0" anchor="ctr"/>
          <a:lstStyle>
            <a:lvl1pPr marL="0" indent="0">
              <a:buNone/>
              <a:defRPr sz="2400" b="1" i="0">
                <a:solidFill>
                  <a:schemeClr val="tx2"/>
                </a:solidFill>
                <a:latin typeface="+mj-lt"/>
                <a:cs typeface="Gill Sans" panose="020B0502020104020203" pitchFamily="34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xmlns="" id="{318A1595-1A86-304F-A361-B3E4B0683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67601" y="3324700"/>
            <a:ext cx="4072192" cy="3304699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8DEFE0B-9B5C-734D-8394-A770FAA615B3}"/>
              </a:ext>
            </a:extLst>
          </p:cNvPr>
          <p:cNvSpPr/>
          <p:nvPr userDrawn="1"/>
        </p:nvSpPr>
        <p:spPr>
          <a:xfrm>
            <a:off x="838200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02390A6-F565-8844-A9B9-4C6ACB7857F5}"/>
              </a:ext>
            </a:extLst>
          </p:cNvPr>
          <p:cNvSpPr/>
          <p:nvPr userDrawn="1"/>
        </p:nvSpPr>
        <p:spPr>
          <a:xfrm>
            <a:off x="6742889" y="2679700"/>
            <a:ext cx="546100" cy="54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6674C34-BF58-4A21-BEE1-52BA2A5D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4176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ADF8-C269-5D42-A626-BE35303B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E7CE01-A53E-894C-9672-25D8CB7D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128E13-F6CA-9A4F-A3DD-2CEB2ED9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6BF98B-2743-4B47-AE32-9926CC2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F824E8-8F6B-3D44-A59E-3179A03A7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C6908B9-8BB9-5247-A9CC-EADBF62AB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17E1808-3255-6342-8F11-708C178C6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572680-8F07-DD43-A1EC-F836900F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02532F2-B96C-DE47-9F25-34728C00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5776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5" name="Фигура 61">
            <a:extLst>
              <a:ext uri="{FF2B5EF4-FFF2-40B4-BE49-F238E27FC236}">
                <a16:creationId xmlns:a16="http://schemas.microsoft.com/office/drawing/2014/main" xmlns="" id="{EFA7F577-E691-D948-943E-8D25DFE256F5}"/>
              </a:ext>
            </a:extLst>
          </p:cNvPr>
          <p:cNvSpPr/>
          <p:nvPr userDrawn="1"/>
        </p:nvSpPr>
        <p:spPr>
          <a:xfrm rot="16200000">
            <a:off x="-540747" y="4350527"/>
            <a:ext cx="1919693" cy="2846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ru-RU" sz="1600" b="1" i="0" spc="0" noProof="0" dirty="0" smtClean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ПУТЕШЕСТВИЕ АННЫ</a:t>
            </a:r>
            <a:endParaRPr lang="ru-RU" sz="1600" b="1" i="0" spc="0" noProof="0" dirty="0">
              <a:solidFill>
                <a:schemeClr val="tx2"/>
              </a:solidFill>
              <a:latin typeface="+mj-lt"/>
              <a:cs typeface="Gill Sans" panose="020B0502020104020203" pitchFamily="34" charset="-79"/>
            </a:endParaRPr>
          </a:p>
        </p:txBody>
      </p:sp>
      <p:sp>
        <p:nvSpPr>
          <p:cNvPr id="16" name="Фигура 62">
            <a:extLst>
              <a:ext uri="{FF2B5EF4-FFF2-40B4-BE49-F238E27FC236}">
                <a16:creationId xmlns:a16="http://schemas.microsoft.com/office/drawing/2014/main" xmlns="" id="{2C8F251E-BB08-9D42-8813-D3CD1AE6AF9A}"/>
              </a:ext>
            </a:extLst>
          </p:cNvPr>
          <p:cNvSpPr/>
          <p:nvPr userDrawn="1"/>
        </p:nvSpPr>
        <p:spPr>
          <a:xfrm flipV="1">
            <a:off x="419100" y="798384"/>
            <a:ext cx="1" cy="2188805"/>
          </a:xfrm>
          <a:prstGeom prst="line">
            <a:avLst/>
          </a:prstGeom>
          <a:ln w="38100">
            <a:solidFill>
              <a:schemeClr val="tx2"/>
            </a:solidFill>
            <a:miter lim="400000"/>
          </a:ln>
        </p:spPr>
        <p:txBody>
          <a:bodyPr lIns="19050" tIns="19050" rIns="19050" bIns="19050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ru-RU" sz="1500" noProof="0" dirty="0"/>
          </a:p>
        </p:txBody>
      </p:sp>
      <p:sp>
        <p:nvSpPr>
          <p:cNvPr id="17" name="Фигура 42">
            <a:extLst>
              <a:ext uri="{FF2B5EF4-FFF2-40B4-BE49-F238E27FC236}">
                <a16:creationId xmlns:a16="http://schemas.microsoft.com/office/drawing/2014/main" xmlns="" id="{3890D1E5-941D-C642-A000-669C7923941B}"/>
              </a:ext>
            </a:extLst>
          </p:cNvPr>
          <p:cNvSpPr txBox="1">
            <a:spLocks/>
          </p:cNvSpPr>
          <p:nvPr userDrawn="1"/>
        </p:nvSpPr>
        <p:spPr>
          <a:xfrm>
            <a:off x="158397" y="77222"/>
            <a:ext cx="521406" cy="247651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C1C0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86CB4B4D-7CA3-9044-876B-883B54F8677D}" type="slidenum">
              <a:rPr lang="ru-RU" sz="1050" noProof="0" smtClean="0">
                <a:solidFill>
                  <a:schemeClr val="tx2"/>
                </a:solidFill>
              </a:rPr>
              <a:pPr algn="ctr" rtl="0"/>
              <a:t>‹#›</a:t>
            </a:fld>
            <a:endParaRPr lang="ru-RU" sz="1050" noProof="0" dirty="0">
              <a:solidFill>
                <a:schemeClr val="tx2"/>
              </a:solidFill>
            </a:endParaRPr>
          </a:p>
        </p:txBody>
      </p:sp>
      <p:sp>
        <p:nvSpPr>
          <p:cNvPr id="19" name="Фигура 61">
            <a:extLst>
              <a:ext uri="{FF2B5EF4-FFF2-40B4-BE49-F238E27FC236}">
                <a16:creationId xmlns:a16="http://schemas.microsoft.com/office/drawing/2014/main" xmlns="" id="{B3E93633-ABFF-9C4A-BBE4-734B074DB938}"/>
              </a:ext>
            </a:extLst>
          </p:cNvPr>
          <p:cNvSpPr/>
          <p:nvPr userDrawn="1"/>
        </p:nvSpPr>
        <p:spPr>
          <a:xfrm>
            <a:off x="129758" y="5998559"/>
            <a:ext cx="537006" cy="7155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9050" tIns="19050" rIns="19050" bIns="19050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ru-RU" sz="4400" b="1" i="0" spc="0" noProof="0" dirty="0" smtClean="0">
                <a:solidFill>
                  <a:schemeClr val="tx2"/>
                </a:solidFill>
                <a:latin typeface="+mj-lt"/>
                <a:cs typeface="Gill Sans" panose="020B0502020104020203" pitchFamily="34" charset="-79"/>
              </a:rPr>
              <a:t>M</a:t>
            </a:r>
            <a:endParaRPr lang="ru-RU" sz="4400" b="1" i="0" spc="0" noProof="0" dirty="0">
              <a:solidFill>
                <a:schemeClr val="tx2"/>
              </a:solidFill>
              <a:latin typeface="+mj-lt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1" r:id="rId2"/>
    <p:sldLayoutId id="2147483674" r:id="rId3"/>
    <p:sldLayoutId id="2147483660" r:id="rId4"/>
    <p:sldLayoutId id="2147483670" r:id="rId5"/>
    <p:sldLayoutId id="2147483669" r:id="rId6"/>
    <p:sldLayoutId id="2147483664" r:id="rId7"/>
    <p:sldLayoutId id="2147483650" r:id="rId8"/>
    <p:sldLayoutId id="2147483653" r:id="rId9"/>
    <p:sldLayoutId id="2147483680" r:id="rId10"/>
    <p:sldLayoutId id="2147483666" r:id="rId11"/>
    <p:sldLayoutId id="2147483678" r:id="rId12"/>
    <p:sldLayoutId id="2147483679" r:id="rId13"/>
    <p:sldLayoutId id="2147483672" r:id="rId14"/>
    <p:sldLayoutId id="2147483683" r:id="rId15"/>
    <p:sldLayoutId id="2147483663" r:id="rId16"/>
    <p:sldLayoutId id="2147483675" r:id="rId17"/>
    <p:sldLayoutId id="2147483681" r:id="rId18"/>
    <p:sldLayoutId id="2147483682" r:id="rId19"/>
    <p:sldLayoutId id="2147483671" r:id="rId20"/>
    <p:sldLayoutId id="2147483677" r:id="rId21"/>
    <p:sldLayoutId id="2147483676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Gill Sans Light" panose="020B0302020104020203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8496" y="760556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8495" y="4973641"/>
            <a:ext cx="62288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spc="300" dirty="0" smtClean="0">
                <a:solidFill>
                  <a:schemeClr val="accent5">
                    <a:lumMod val="75000"/>
                  </a:schemeClr>
                </a:solidFill>
                <a:cs typeface="Gill Sans Light" panose="020B0302020104020203" pitchFamily="34" charset="-79"/>
              </a:rPr>
              <a:t>Институт торговли и сферы услуг, группа ТТ19-02БГР</a:t>
            </a:r>
          </a:p>
          <a:p>
            <a:endParaRPr lang="ru-RU" sz="1300" spc="300" dirty="0" smtClean="0">
              <a:solidFill>
                <a:schemeClr val="accent5">
                  <a:lumMod val="75000"/>
                </a:schemeClr>
              </a:solidFill>
              <a:cs typeface="Gill Sans Light" panose="020B0302020104020203" pitchFamily="34" charset="-79"/>
            </a:endParaRPr>
          </a:p>
          <a:p>
            <a:r>
              <a:rPr lang="ru-RU" sz="1300" spc="300" dirty="0" smtClean="0">
                <a:solidFill>
                  <a:schemeClr val="accent5">
                    <a:lumMod val="75000"/>
                  </a:schemeClr>
                </a:solidFill>
                <a:cs typeface="Gill Sans Light" panose="020B0302020104020203" pitchFamily="34" charset="-79"/>
              </a:rPr>
              <a:t>Руководитель </a:t>
            </a:r>
            <a:r>
              <a:rPr lang="ru-RU" sz="1300" spc="300" dirty="0">
                <a:solidFill>
                  <a:schemeClr val="accent5">
                    <a:lumMod val="75000"/>
                  </a:schemeClr>
                </a:solidFill>
                <a:cs typeface="Gill Sans Light" panose="020B0302020104020203" pitchFamily="34" charset="-79"/>
              </a:rPr>
              <a:t>проекта: Мурашко Марина </a:t>
            </a:r>
            <a:r>
              <a:rPr lang="ru-RU" sz="1300" spc="300" dirty="0" smtClean="0">
                <a:solidFill>
                  <a:schemeClr val="accent5">
                    <a:lumMod val="75000"/>
                  </a:schemeClr>
                </a:solidFill>
                <a:cs typeface="Gill Sans Light" panose="020B0302020104020203" pitchFamily="34" charset="-79"/>
              </a:rPr>
              <a:t>Александровна</a:t>
            </a:r>
            <a:endParaRPr lang="ru-RU" sz="1300" spc="300" dirty="0">
              <a:solidFill>
                <a:schemeClr val="accent5">
                  <a:lumMod val="75000"/>
                </a:schemeClr>
              </a:solidFill>
              <a:cs typeface="Gill Sans Light" panose="020B0302020104020203" pitchFamily="34" charset="-79"/>
            </a:endParaRPr>
          </a:p>
          <a:p>
            <a:r>
              <a:rPr lang="ru-RU" sz="1300" spc="300" dirty="0">
                <a:solidFill>
                  <a:schemeClr val="accent5">
                    <a:lumMod val="75000"/>
                  </a:schemeClr>
                </a:solidFill>
                <a:cs typeface="Gill Sans Light" panose="020B0302020104020203" pitchFamily="34" charset="-79"/>
              </a:rPr>
              <a:t>Научный руководитель: Сафронова Татьяна Николаевна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036" y="2422404"/>
            <a:ext cx="4634574" cy="1353267"/>
          </a:xfrm>
        </p:spPr>
        <p:txBody>
          <a:bodyPr rtlCol="0"/>
          <a:lstStyle/>
          <a:p>
            <a:pPr rtl="0"/>
            <a:r>
              <a:rPr lang="en-US" sz="6600" dirty="0" err="1">
                <a:solidFill>
                  <a:schemeClr val="accent5">
                    <a:lumMod val="50000"/>
                  </a:schemeClr>
                </a:solidFill>
              </a:rPr>
              <a:t>CleanCoat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s://i.pinimg.com/564x/11/f4/60/11f46000d90af510832adce1d3e89b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7" y="-1671"/>
            <a:ext cx="5372100" cy="685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5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780" y="1465729"/>
            <a:ext cx="5136760" cy="716288"/>
          </a:xfrm>
        </p:spPr>
        <p:txBody>
          <a:bodyPr rtlCol="0"/>
          <a:lstStyle/>
          <a:p>
            <a:pPr rt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Основные показатели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0779" y="2509111"/>
            <a:ext cx="5136761" cy="3650389"/>
          </a:xfrm>
        </p:spPr>
        <p:txBody>
          <a:bodyPr rtlCol="0">
            <a:normAutofit fontScale="77500" lnSpcReduction="20000"/>
          </a:bodyPr>
          <a:lstStyle/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Сокращение электричества в 2 раза</a:t>
            </a:r>
          </a:p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Затраты на покрытие каждого номера пока довольно высоки и составляют около 2,5 тысячи долларов</a:t>
            </a:r>
          </a:p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Уменьшение расходов за счет сокращения потребления воды</a:t>
            </a:r>
          </a:p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Снижение оплаты труда наемных работников </a:t>
            </a:r>
          </a:p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Уменьшение закупки моющих средств</a:t>
            </a:r>
          </a:p>
          <a:p>
            <a:pPr lvl="0"/>
            <a:r>
              <a:rPr lang="ru-RU" sz="17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Планирование активного интереса к новой разработке</a:t>
            </a:r>
          </a:p>
          <a:p>
            <a:pPr rtl="0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224" y="505062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2" name="Picture 4" descr="https://i.pinimg.com/564x/e6/6f/da/e66fdacfb3a8000d4e32463444718ce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72" y="158003"/>
            <a:ext cx="5252493" cy="653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2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Горный пейзаж">
            <a:extLst>
              <a:ext uri="{FF2B5EF4-FFF2-40B4-BE49-F238E27FC236}">
                <a16:creationId xmlns:a16="http://schemas.microsoft.com/office/drawing/2014/main" xmlns="" id="{09BF8C8C-B999-7949-855D-142BC52BD6F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19456" b="19456"/>
          <a:stretch>
            <a:fillRect/>
          </a:stretch>
        </p:blipFill>
        <p:spPr>
          <a:xfrm>
            <a:off x="-31756" y="2627"/>
            <a:ext cx="12223756" cy="4986232"/>
          </a:xfrm>
        </p:spPr>
      </p:pic>
      <p:sp>
        <p:nvSpPr>
          <p:cNvPr id="68" name="Прямоугольник 67" descr="Белый прямоугольник">
            <a:extLst>
              <a:ext uri="{FF2B5EF4-FFF2-40B4-BE49-F238E27FC236}">
                <a16:creationId xmlns:a16="http://schemas.microsoft.com/office/drawing/2014/main" xmlns="" id="{25DEB875-B217-FA4B-891B-6996E72D1E67}"/>
              </a:ext>
            </a:extLst>
          </p:cNvPr>
          <p:cNvSpPr/>
          <p:nvPr/>
        </p:nvSpPr>
        <p:spPr>
          <a:xfrm>
            <a:off x="739373" y="1968284"/>
            <a:ext cx="11133021" cy="4661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5" name="Графический объект 34" descr="Добавить">
            <a:extLst>
              <a:ext uri="{FF2B5EF4-FFF2-40B4-BE49-F238E27FC236}">
                <a16:creationId xmlns:a16="http://schemas.microsoft.com/office/drawing/2014/main" xmlns="" id="{1BDEABA6-954B-B04B-AD3C-9791CCD27E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973" y="2791500"/>
            <a:ext cx="322500" cy="322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432" y="4988859"/>
            <a:ext cx="615613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9839002"/>
              </p:ext>
            </p:extLst>
          </p:nvPr>
        </p:nvGraphicFramePr>
        <p:xfrm>
          <a:off x="675046" y="1286122"/>
          <a:ext cx="11197348" cy="5407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703"/>
                <a:gridCol w="8198645"/>
              </a:tblGrid>
              <a:tr h="31931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1" i="0" kern="1200" spc="3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Возможный риск</a:t>
                      </a:r>
                      <a:endParaRPr lang="ru-RU" sz="1300" b="1" i="0" kern="1200" spc="3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1" i="0" kern="1200" spc="3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Мера профилактики</a:t>
                      </a:r>
                      <a:endParaRPr lang="ru-RU" sz="1300" b="1" i="0" kern="1200" spc="3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Отсутствие финансирование проекта 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Привлечение к разработке и реализации проекта</a:t>
                      </a:r>
                      <a:r>
                        <a:rPr lang="ru-RU" sz="1300" b="0" i="0" kern="1200" spc="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 </a:t>
                      </a: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крупнейших фирм с большим опытом ведения проектирования, производства, строительства и эксплуатации.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Маркетинговые риски 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Неправильный выбор рынков сбыта продукции, неверное определение рыночной стратегии, неточный расчет емкости рынка, неправильное определение мощности производства.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Риски усиления конкуренции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Умение определять, а затем быстро и эффективно использовать в конкурентной борьбе свои преимущества, постоянное совершенствование управление фирмой.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388475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Трудности в поставки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Составление</a:t>
                      </a:r>
                      <a:r>
                        <a:rPr lang="ru-RU" sz="1300" b="0" i="0" kern="1200" spc="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 базы поставщиков, продумывание логистики.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79062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Недостаточно квалифицированных сотрудников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Обучение персонала в рядах своих сотрудников, непосредственно с последующей мотивацией.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554968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Риск определение времени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Составление четких графиков и предупреждение</a:t>
                      </a:r>
                      <a:r>
                        <a:rPr lang="ru-RU" sz="1300" b="0" i="0" kern="1200" spc="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 гостей.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  <a:tr h="554968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Не востребованность номеров 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3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ru-RU" sz="1300" b="0" i="0" kern="1200" spc="3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Правильная</a:t>
                      </a:r>
                      <a:r>
                        <a:rPr lang="ru-RU" sz="1300" b="0" i="0" kern="1200" spc="3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Gill Sans Light" panose="020B0302020104020203" pitchFamily="34" charset="-79"/>
                        </a:rPr>
                        <a:t> маркетинговая стратегия, внедрение акций.</a:t>
                      </a:r>
                      <a:endParaRPr lang="ru-RU" sz="1300" b="0" i="0" kern="1200" spc="3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Gill Sans Light" panose="020B0302020104020203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9AE0A8A-2B01-FC43-AA90-88BA2A4E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72" y="295317"/>
            <a:ext cx="10896921" cy="5350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Таблица - Оценка рисков инновационного проекта</a:t>
            </a:r>
          </a:p>
        </p:txBody>
      </p:sp>
      <p:graphicFrame>
        <p:nvGraphicFramePr>
          <p:cNvPr id="12" name="Таблица 2" descr="Таблица">
            <a:extLst>
              <a:ext uri="{FF2B5EF4-FFF2-40B4-BE49-F238E27FC236}">
                <a16:creationId xmlns:a16="http://schemas.microsoft.com/office/drawing/2014/main" xmlns="" id="{6B27A8E2-B17E-3949-8E3A-8111DF5F8DF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71027958"/>
              </p:ext>
            </p:extLst>
          </p:nvPr>
        </p:nvGraphicFramePr>
        <p:xfrm>
          <a:off x="744071" y="891725"/>
          <a:ext cx="10896921" cy="5733282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DDDDDD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DDDDDD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DDDDDD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1878105">
                  <a:extLst>
                    <a:ext uri="{9D8B030D-6E8A-4147-A177-3AD203B41FA5}">
                      <a16:colId xmlns:a16="http://schemas.microsoft.com/office/drawing/2014/main" xmlns="" val="2481577866"/>
                    </a:ext>
                  </a:extLst>
                </a:gridCol>
                <a:gridCol w="3953436">
                  <a:extLst>
                    <a:ext uri="{9D8B030D-6E8A-4147-A177-3AD203B41FA5}">
                      <a16:colId xmlns:a16="http://schemas.microsoft.com/office/drawing/2014/main" xmlns="" val="2836427615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xmlns="" val="310093864"/>
                    </a:ext>
                  </a:extLst>
                </a:gridCol>
                <a:gridCol w="995082"/>
                <a:gridCol w="874059"/>
                <a:gridCol w="833718"/>
                <a:gridCol w="721980">
                  <a:extLst>
                    <a:ext uri="{9D8B030D-6E8A-4147-A177-3AD203B41FA5}">
                      <a16:colId xmlns:a16="http://schemas.microsoft.com/office/drawing/2014/main" xmlns="" val="2023951014"/>
                    </a:ext>
                  </a:extLst>
                </a:gridCol>
              </a:tblGrid>
              <a:tr h="677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Риск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 rtl="0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Причина возникновения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 rtl="0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 приближения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Вероятность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Угроза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оценка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ctr" rtl="0"/>
                      <a:r>
                        <a:rPr lang="ru-RU" sz="14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Ранг риска</a:t>
                      </a:r>
                      <a:endParaRPr lang="ru-RU" sz="14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909" marR="69909" marT="34995" marB="34995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420419"/>
                  </a:ext>
                </a:extLst>
              </a:tr>
              <a:tr h="698366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финансирование проекта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Сложности в поиске инвесторов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к этапу внедрения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3246291"/>
                  </a:ext>
                </a:extLst>
              </a:tr>
              <a:tr h="881578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Маркетинговые риски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Непродуманность,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неотлаженность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отсутствие сбытовой сети на предполагаемых рынках сбыта; задержка в выходе на рынок</a:t>
                      </a:r>
                    </a:p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Успешная реализация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607855"/>
                  </a:ext>
                </a:extLst>
              </a:tr>
              <a:tr h="5031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Риски усиления конкуренции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Внедрения конкурентами приближенных проектов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Приток туристов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7125802"/>
                  </a:ext>
                </a:extLst>
              </a:tr>
              <a:tr h="503100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 в поставке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Неумение пользоваться логистикой, невозможность перемещения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к реализации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5255528"/>
                  </a:ext>
                </a:extLst>
              </a:tr>
              <a:tr h="902056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 квалифицированных сотрудников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обучение внутри компании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Наем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сотрудников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9646690"/>
                  </a:ext>
                </a:extLst>
              </a:tr>
              <a:tr h="698366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Риск определение времени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Неслаженность производственных процессов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информации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3117077"/>
                  </a:ext>
                </a:extLst>
              </a:tr>
              <a:tr h="698366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востребованность номеров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Завышенная цена, неудачная маркетинговая стратегия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Спрос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  <a:endParaRPr lang="ru-RU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76" marR="64576" marT="34995" marB="34995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97074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24" y="505062"/>
            <a:ext cx="62078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416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66F62C9-A1BC-DD47-B0A8-8EF9838D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73" y="1129553"/>
            <a:ext cx="3934615" cy="524435"/>
          </a:xfrm>
        </p:spPr>
        <p:txBody>
          <a:bodyPr rtlCol="0">
            <a:noAutofit/>
          </a:bodyPr>
          <a:lstStyle/>
          <a:p>
            <a:pPr rtl="0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Стоимость проекта</a:t>
            </a:r>
            <a:r>
              <a:rPr lang="ru-RU" sz="3200" spc="-300" dirty="0" smtClean="0">
                <a:solidFill>
                  <a:schemeClr val="tx2"/>
                </a:solidFill>
              </a:rPr>
              <a:t/>
            </a:r>
            <a:br>
              <a:rPr lang="ru-RU" sz="3200" spc="-30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BD5253D3-376F-F247-863E-0A946AC77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2472" y="1922928"/>
            <a:ext cx="5561709" cy="2474259"/>
          </a:xfrm>
        </p:spPr>
        <p:txBody>
          <a:bodyPr rtlCol="0"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Спрей 50 000 рублей (4200 в месяц)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Установка 150 000 рублей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Доставка партия 15 000 рублей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Зарплата сотруднику 25 000 рублей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Номерной фонд 50 (10% внедрения)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Итого: 1 040 000 рублей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i.pinimg.com/564x/f7/67/c4/f767c4ec6dc2a0f402afda0b78aec7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81" y="0"/>
            <a:ext cx="41472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224" y="505062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xmlns="" id="{566F62C9-A1BC-DD47-B0A8-8EF9838D62BB}"/>
              </a:ext>
            </a:extLst>
          </p:cNvPr>
          <p:cNvSpPr txBox="1">
            <a:spLocks/>
          </p:cNvSpPr>
          <p:nvPr/>
        </p:nvSpPr>
        <p:spPr>
          <a:xfrm>
            <a:off x="1148372" y="4482351"/>
            <a:ext cx="3934615" cy="524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spc="-150">
                <a:solidFill>
                  <a:schemeClr val="tx2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Эффект проекта</a:t>
            </a:r>
            <a:r>
              <a:rPr lang="ru-RU" sz="3200" spc="-300" dirty="0" smtClean="0"/>
              <a:t/>
            </a:r>
            <a:br>
              <a:rPr lang="ru-RU" sz="3200" spc="-300" dirty="0" smtClean="0"/>
            </a:br>
            <a:endParaRPr lang="ru-RU" sz="3200" dirty="0"/>
          </a:p>
        </p:txBody>
      </p:sp>
      <p:sp>
        <p:nvSpPr>
          <p:cNvPr id="7" name="Текст 14">
            <a:extLst>
              <a:ext uri="{FF2B5EF4-FFF2-40B4-BE49-F238E27FC236}">
                <a16:creationId xmlns:a16="http://schemas.microsoft.com/office/drawing/2014/main" xmlns="" id="{BD5253D3-376F-F247-863E-0A946AC774A9}"/>
              </a:ext>
            </a:extLst>
          </p:cNvPr>
          <p:cNvSpPr txBox="1">
            <a:spLocks/>
          </p:cNvSpPr>
          <p:nvPr/>
        </p:nvSpPr>
        <p:spPr>
          <a:xfrm>
            <a:off x="852472" y="5006786"/>
            <a:ext cx="5561709" cy="247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spc="300">
                <a:solidFill>
                  <a:schemeClr val="tx2"/>
                </a:solidFill>
                <a:latin typeface="+mn-lt"/>
                <a:ea typeface="+mn-ea"/>
                <a:cs typeface="Gill Sans Light" panose="020B0302020104020203" pitchFamily="34" charset="-79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ill Sans Light" panose="020B0302020104020203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ill Sans Light" panose="020B0302020104020203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ill Sans Light" panose="020B0302020104020203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Gill Sans Light" panose="020B0302020104020203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Экономический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Сохранения жизни и здоровья населения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73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108483C-D7E5-4BC4-A063-CD9EA2DD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179" y="5532767"/>
            <a:ext cx="3545503" cy="564335"/>
          </a:xfrm>
        </p:spPr>
        <p:txBody>
          <a:bodyPr rtlCol="0">
            <a:normAutofit/>
          </a:bodyPr>
          <a:lstStyle/>
          <a:p>
            <a:pPr rt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4" y="505062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8" b="46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48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CF7A04E8-D33E-244D-AFB2-10B9CDB5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13" y="45389"/>
            <a:ext cx="4008437" cy="1395208"/>
          </a:xfrm>
        </p:spPr>
        <p:txBody>
          <a:bodyPr rtlCol="0"/>
          <a:lstStyle/>
          <a:p>
            <a:pPr rtl="0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C11BD6B0-E24A-7F4B-8641-F7B254D58E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4986" y="1611191"/>
            <a:ext cx="5636838" cy="4414851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3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Регулярная уборка с использованием чистящих средств так же негативно влияет на организм, как и выкуривание пачки сигарет в день. Об этом говорится в исследовании учёных из </a:t>
            </a:r>
            <a:r>
              <a:rPr lang="ru-RU" sz="13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Бергенского</a:t>
            </a:r>
            <a:r>
              <a:rPr lang="ru-RU" sz="13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университета. Мельчайшие частицы жидкостей для мытья пола и спреев для ванн скапливаются в лёгких, что грозит серьёзными осложнениями, вплоть до астмы. Оказалось, что мельчайшие частицы средств бытовой химии, будь то спрей или чистящий крем, скапливаются в лёгких, вызывая раздражение слизистой и её последующую деформацию.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3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Вред регулярной уборки учёные приравняли к ежедневному выкуриванию пачки сигарет.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3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Данная технология значительно облегчит жизнь сотрудникам. Горничные не должны применять химические моющие, чистящие средства и дышать их парами. Они должны пылесосить, чистить белье и вытирать поверхности, а </a:t>
            </a:r>
            <a:r>
              <a:rPr lang="ru-RU" sz="13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CleanCoat</a:t>
            </a:r>
            <a:r>
              <a:rPr lang="ru-RU" sz="13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сделает все остальное.</a:t>
            </a:r>
          </a:p>
          <a:p>
            <a:pPr marL="0" indent="0">
              <a:lnSpc>
                <a:spcPct val="90000"/>
              </a:lnSpc>
              <a:buNone/>
            </a:pPr>
            <a:endParaRPr lang="ru-RU" sz="1300" spc="300" dirty="0">
              <a:solidFill>
                <a:schemeClr val="tx1"/>
              </a:solidFill>
              <a:cs typeface="Gill Sans Light" panose="020B0302020104020203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4" y="505062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" b="1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368307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>
            <a:extLst>
              <a:ext uri="{FF2B5EF4-FFF2-40B4-BE49-F238E27FC236}">
                <a16:creationId xmlns:a16="http://schemas.microsoft.com/office/drawing/2014/main" xmlns="" id="{3BC3A2D7-5CFE-0944-821B-1E6E6760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73" y="1734718"/>
            <a:ext cx="3732909" cy="750751"/>
          </a:xfrm>
        </p:spPr>
        <p:txBody>
          <a:bodyPr rtlCol="0"/>
          <a:lstStyle/>
          <a:p>
            <a:pPr rtl="0"/>
            <a:r>
              <a:rPr lang="ru-RU" dirty="0" smtClean="0"/>
              <a:t>Идея проекта</a:t>
            </a:r>
            <a:endParaRPr lang="ru-RU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xmlns="" id="{F8C6BF16-D352-864F-9ABC-9C63470E6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634183"/>
            <a:ext cx="5726573" cy="1223684"/>
          </a:xfrm>
        </p:spPr>
        <p:txBody>
          <a:bodyPr rtlCol="0">
            <a:noAutofit/>
          </a:bodyPr>
          <a:lstStyle/>
          <a:p>
            <a:r>
              <a:rPr lang="ru-RU" sz="1400" dirty="0"/>
              <a:t>Для того чтобы держать номера в полном порядке и обезопасить ремонт от различных бактерий не нужно больше использовать </a:t>
            </a:r>
            <a:r>
              <a:rPr lang="ru-RU" sz="1400" dirty="0" smtClean="0"/>
              <a:t>сильно-химические </a:t>
            </a:r>
            <a:r>
              <a:rPr lang="ru-RU" sz="1400" dirty="0"/>
              <a:t>спреи, дышать парами от них и нагружать горничных, достаточно внедрить данную технологию. Сохранение </a:t>
            </a:r>
            <a:r>
              <a:rPr lang="ru-RU" sz="1400" dirty="0" err="1" smtClean="0"/>
              <a:t>энерготруда</a:t>
            </a:r>
            <a:r>
              <a:rPr lang="ru-RU" sz="1400" dirty="0" smtClean="0"/>
              <a:t> персонала.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8496" y="760556"/>
            <a:ext cx="673354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" b="4694"/>
          <a:stretch>
            <a:fillRect/>
          </a:stretch>
        </p:blipFill>
        <p:spPr/>
      </p:pic>
      <p:sp>
        <p:nvSpPr>
          <p:cNvPr id="2" name="TextBox 1"/>
          <p:cNvSpPr txBox="1"/>
          <p:nvPr/>
        </p:nvSpPr>
        <p:spPr>
          <a:xfrm>
            <a:off x="495173" y="4716365"/>
            <a:ext cx="6007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Гости также получают выгоду: их комнаты убираются быстрее без использования химикатов, которые могут вызвать аллергические реакции, при этом горничная их не потревожит.</a:t>
            </a:r>
          </a:p>
          <a:p>
            <a:endParaRPr lang="ru-RU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21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Горный пейзаж">
            <a:extLst>
              <a:ext uri="{FF2B5EF4-FFF2-40B4-BE49-F238E27FC236}">
                <a16:creationId xmlns:a16="http://schemas.microsoft.com/office/drawing/2014/main" xmlns="" id="{09BF8C8C-B999-7949-855D-142BC52BD6F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19456" b="19456"/>
          <a:stretch>
            <a:fillRect/>
          </a:stretch>
        </p:blipFill>
        <p:spPr/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D67182A4-D17D-4F6A-B389-045E096E8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68" name="Прямоугольник 67" descr="Белый прямоугольник">
            <a:extLst>
              <a:ext uri="{FF2B5EF4-FFF2-40B4-BE49-F238E27FC236}">
                <a16:creationId xmlns:a16="http://schemas.microsoft.com/office/drawing/2014/main" xmlns="" id="{25DEB875-B217-FA4B-891B-6996E72D1E67}"/>
              </a:ext>
            </a:extLst>
          </p:cNvPr>
          <p:cNvSpPr/>
          <p:nvPr/>
        </p:nvSpPr>
        <p:spPr>
          <a:xfrm>
            <a:off x="700391" y="2679700"/>
            <a:ext cx="5256721" cy="3949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9" name="Прямоугольник 68" descr="белый прямоугольник">
            <a:extLst>
              <a:ext uri="{FF2B5EF4-FFF2-40B4-BE49-F238E27FC236}">
                <a16:creationId xmlns:a16="http://schemas.microsoft.com/office/drawing/2014/main" xmlns="" id="{AFC511E3-2C5E-2C41-839C-CC2E16162740}"/>
              </a:ext>
            </a:extLst>
          </p:cNvPr>
          <p:cNvSpPr/>
          <p:nvPr/>
        </p:nvSpPr>
        <p:spPr>
          <a:xfrm>
            <a:off x="6591484" y="2679700"/>
            <a:ext cx="5118912" cy="40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ECAD5706-E9F8-6746-8560-1CC21AA84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7139" y="3125856"/>
            <a:ext cx="4242611" cy="3304699"/>
          </a:xfrm>
        </p:spPr>
        <p:txBody>
          <a:bodyPr rtlCol="0">
            <a:normAutofit/>
          </a:bodyPr>
          <a:lstStyle/>
          <a:p>
            <a:pPr marL="0" lvl="0" indent="0">
              <a:buNone/>
            </a:pPr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Благодаря внедрению </a:t>
            </a:r>
            <a:r>
              <a:rPr lang="ru-RU" sz="16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CleanCoat</a:t>
            </a:r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, гости могут пользоваться комнатами, которые убираются быстрее в удобное для гостя время, а персонал отеля избавлен от вдыхания паров агрессивных химических чистящих средств. Удобно такое нововведение и для постояльцев, так как многим не нравится, когда в их номере бывают посторонние люди. </a:t>
            </a: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xmlns="" id="{B8E676E3-FB1C-634E-A9D8-18085C984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32308" y="2981642"/>
            <a:ext cx="4072192" cy="3304699"/>
          </a:xfrm>
        </p:spPr>
        <p:txBody>
          <a:bodyPr rtlCol="0">
            <a:normAutofit/>
          </a:bodyPr>
          <a:lstStyle/>
          <a:p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Разработка плана внедрения системы </a:t>
            </a:r>
            <a:r>
              <a:rPr lang="ru-RU" sz="16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самоочистка</a:t>
            </a:r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в номера гостиницы</a:t>
            </a:r>
          </a:p>
          <a:p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Сотрудничество с компанией АСТ </a:t>
            </a:r>
            <a:r>
              <a:rPr lang="ru-RU" sz="16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Global</a:t>
            </a:r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</a:t>
            </a:r>
          </a:p>
          <a:p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Внедрение системы в гостиничные номера</a:t>
            </a:r>
          </a:p>
          <a:p>
            <a:r>
              <a:rPr lang="ru-RU" sz="16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Анализирование</a:t>
            </a:r>
            <a:r>
              <a:rPr lang="ru-RU" sz="16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результатов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019" y="760556"/>
            <a:ext cx="673354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Улыбающееся лицо 1"/>
          <p:cNvSpPr/>
          <p:nvPr/>
        </p:nvSpPr>
        <p:spPr>
          <a:xfrm>
            <a:off x="809639" y="3160006"/>
            <a:ext cx="470558" cy="363754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1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xmlns="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8" y="470646"/>
            <a:ext cx="3404628" cy="716289"/>
          </a:xfrm>
        </p:spPr>
        <p:txBody>
          <a:bodyPr rtlCol="0"/>
          <a:lstStyle/>
          <a:p>
            <a:pPr rtl="0"/>
            <a:r>
              <a:rPr lang="ru-RU" dirty="0" smtClean="0"/>
              <a:t>Анализ рынка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AE6AE7FB-4892-5B4E-A7DB-B0F56C1C98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738" y="1333279"/>
            <a:ext cx="4008437" cy="602887"/>
          </a:xfrm>
        </p:spPr>
        <p:txBody>
          <a:bodyPr rtlCol="0" anchor="t"/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Отели Копенгагена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— Hotel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Ottilia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Hotel Herman K.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19" y="760556"/>
            <a:ext cx="673354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282" y="2082510"/>
            <a:ext cx="5526742" cy="3099153"/>
          </a:xfrm>
        </p:spPr>
        <p:txBody>
          <a:bodyPr rtlCol="0">
            <a:noAutofit/>
          </a:bodyPr>
          <a:lstStyle/>
          <a:p>
            <a:r>
              <a:rPr lang="ru-RU" sz="12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Благодаря технологии ACT </a:t>
            </a:r>
            <a:r>
              <a:rPr lang="ru-RU" sz="12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CleanCoat</a:t>
            </a:r>
            <a:r>
              <a:rPr lang="ru-RU" sz="12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каждое утро в номерах происходит автоматическое дезинфицирование. Помещение обволакивается веществом на основе диоксида титана, в результате чего получается невидимая защитная пленка. Активация и автоматическая очистка происходит под воздействием солнечного света. Антибактериальное средство уничтожает плесень, микробы и аллергены, а его безопасность уже подтвердили датские ученые.</a:t>
            </a:r>
          </a:p>
          <a:p>
            <a:r>
              <a:rPr lang="ru-RU" sz="12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Потребители -  туристы, ценящие здоровый образ жизни, тщательную и безопасную уборку, которые стремительно следуют тенденциям </a:t>
            </a:r>
            <a:r>
              <a:rPr lang="ru-RU" sz="12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экологичности</a:t>
            </a:r>
            <a:r>
              <a:rPr lang="ru-RU" sz="12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06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66F62C9-A1BC-DD47-B0A8-8EF9838D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73" y="4020671"/>
            <a:ext cx="3221921" cy="524435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  <a:r>
              <a:rPr lang="ru-RU" sz="8000" spc="-300" dirty="0" smtClean="0">
                <a:solidFill>
                  <a:schemeClr val="tx2"/>
                </a:solidFill>
              </a:rPr>
              <a:t/>
            </a:r>
            <a:br>
              <a:rPr lang="ru-RU" sz="8000" spc="-3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BD5253D3-376F-F247-863E-0A946AC77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4242" y="4545106"/>
            <a:ext cx="5561709" cy="794292"/>
          </a:xfrm>
        </p:spPr>
        <p:txBody>
          <a:bodyPr rtlCol="0"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Проблемы безопасности и </a:t>
            </a:r>
            <a:r>
              <a:rPr lang="ru-RU" sz="1400" dirty="0" err="1">
                <a:solidFill>
                  <a:schemeClr val="tx1"/>
                </a:solidFill>
              </a:rPr>
              <a:t>экологичности</a:t>
            </a:r>
            <a:r>
              <a:rPr lang="ru-RU" sz="1400" dirty="0">
                <a:solidFill>
                  <a:schemeClr val="tx1"/>
                </a:solidFill>
              </a:rPr>
              <a:t> в последнее время набирают свои обороты, гостиницы постепенно внедряют возможные для себя функции и тенденции. </a:t>
            </a: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0" b="31250"/>
          <a:stretch>
            <a:fillRect/>
          </a:stretch>
        </p:blipFill>
        <p:spPr/>
      </p:pic>
      <p:pic>
        <p:nvPicPr>
          <p:cNvPr id="1026" name="Picture 2" descr="https://i.pinimg.com/564x/f7/f7/66/f7f766beae3e5662b1d913390100e6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082" y="1"/>
            <a:ext cx="54819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60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>
            <a:extLst>
              <a:ext uri="{FF2B5EF4-FFF2-40B4-BE49-F238E27FC236}">
                <a16:creationId xmlns:a16="http://schemas.microsoft.com/office/drawing/2014/main" xmlns="" id="{3BC3A2D7-5CFE-0944-821B-1E6E6760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73" y="1734718"/>
            <a:ext cx="3974956" cy="750751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Новизна проекта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496" y="760556"/>
            <a:ext cx="673354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" b="4694"/>
          <a:stretch>
            <a:fillRect/>
          </a:stretch>
        </p:blipFill>
        <p:spPr/>
      </p:pic>
      <p:sp>
        <p:nvSpPr>
          <p:cNvPr id="25" name="Текст 24">
            <a:extLst>
              <a:ext uri="{FF2B5EF4-FFF2-40B4-BE49-F238E27FC236}">
                <a16:creationId xmlns:a16="http://schemas.microsoft.com/office/drawing/2014/main" xmlns="" id="{F8C6BF16-D352-864F-9ABC-9C63470E6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1383" y="2861661"/>
            <a:ext cx="5999757" cy="1358525"/>
          </a:xfrm>
        </p:spPr>
        <p:txBody>
          <a:bodyPr rtlCol="0">
            <a:noAutofit/>
          </a:bodyPr>
          <a:lstStyle/>
          <a:p>
            <a:r>
              <a:rPr lang="ru-RU" sz="1400" dirty="0"/>
              <a:t>Данная разработка представляет собой один антибактериальный спрей, который позволяет дезодорировать воздух и может работать без замены в течение года. Единственный минус - раз в год необходимо освобождать помещение от мебели. Затраты на покрытие каждого номера пока довольно высоки и составляют около 2,5 тысячи долларов, но руководство надеется уменьшить расходы за счет сокращения потребления воды, оплаты труда наемных работников и закупки моющих средств. Персоналу необходимо лишь пылесосить и заменять постельное белье. </a:t>
            </a:r>
          </a:p>
        </p:txBody>
      </p:sp>
    </p:spTree>
    <p:extLst>
      <p:ext uri="{BB962C8B-B14F-4D97-AF65-F5344CB8AC3E}">
        <p14:creationId xmlns:p14="http://schemas.microsoft.com/office/powerpoint/2010/main" val="311260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xmlns="" id="{12FCB55E-59A0-A24E-82CA-C8675958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738" y="470646"/>
            <a:ext cx="3404628" cy="716289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019" y="760556"/>
            <a:ext cx="673354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2DDA8123-7ECD-2A44-A629-7F2DB0D01D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2696" y="1570187"/>
            <a:ext cx="5693304" cy="4951637"/>
          </a:xfrm>
        </p:spPr>
        <p:txBody>
          <a:bodyPr rtlCol="0">
            <a:noAutofit/>
          </a:bodyPr>
          <a:lstStyle/>
          <a:p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Преимущество состоит в сокращении расходов на техническое обслуживание и воды. Для гостей в безопасно и тщательной уборки номеров без вреда для здоровья. Более 2/3 россиян выступают в поддержку экологии.</a:t>
            </a:r>
          </a:p>
          <a:p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Более двух третей опрошенных (72%) высказались, что поддерживают </a:t>
            </a:r>
            <a:r>
              <a:rPr lang="ru-RU" sz="11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экологичный</a:t>
            </a:r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образ жизни и планируют ему следовать дальше, остальные 28% заявили, что никогда не имели эко-привычек.</a:t>
            </a:r>
          </a:p>
          <a:p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Кстати, </a:t>
            </a:r>
            <a:r>
              <a:rPr lang="ru-RU" sz="11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экологичные</a:t>
            </a:r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товары предпочитают покупать 58% участников опроса. Причины разные – кто-то не хочет вредить природе (36%), кто-то таким образом выражает поддержку брендам с экологическими инициативами (22%).</a:t>
            </a:r>
          </a:p>
          <a:p>
            <a:r>
              <a:rPr lang="ru-RU" sz="11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Исследование проходило на портале «Рамблер» с 16 по 21 апреля 2021 года, в нем приняли участие 61% мужчин и 39% женщин со всей России. Охват опроса превысил 142 тысячи пользователей.</a:t>
            </a: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179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CF7A04E8-D33E-244D-AFB2-10B9CDB5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713" y="432366"/>
            <a:ext cx="5218374" cy="672153"/>
          </a:xfrm>
        </p:spPr>
        <p:txBody>
          <a:bodyPr rtlCol="0">
            <a:normAutofit/>
          </a:bodyPr>
          <a:lstStyle/>
          <a:p>
            <a:r>
              <a:rPr lang="ru-RU" sz="3600" dirty="0"/>
              <a:t>Этапы реализации проекта 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xmlns="" id="{C11BD6B0-E24A-7F4B-8641-F7B254D58E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4986" y="1611191"/>
            <a:ext cx="5636838" cy="4414851"/>
          </a:xfrm>
        </p:spPr>
        <p:txBody>
          <a:bodyPr rtlCol="0">
            <a:normAutofit/>
          </a:bodyPr>
          <a:lstStyle/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1 этап: Разработка самого плана внедрения</a:t>
            </a:r>
          </a:p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2 этап: Установление сотрудничества с компанией </a:t>
            </a:r>
            <a:r>
              <a:rPr lang="ru-RU" sz="1400" spc="300" dirty="0" err="1">
                <a:solidFill>
                  <a:schemeClr val="tx1"/>
                </a:solidFill>
                <a:cs typeface="Gill Sans Light" panose="020B0302020104020203" pitchFamily="34" charset="-79"/>
              </a:rPr>
              <a:t>Global</a:t>
            </a:r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 </a:t>
            </a:r>
          </a:p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3 этап: Установление сотрудничества с сетевыми гостиницами</a:t>
            </a:r>
          </a:p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4 этап: Закупка оборудования</a:t>
            </a:r>
          </a:p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5 этап: Внедрение системы в эксплуатацию</a:t>
            </a:r>
          </a:p>
          <a:p>
            <a:r>
              <a:rPr lang="ru-RU" sz="1400" spc="300" dirty="0">
                <a:solidFill>
                  <a:schemeClr val="tx1"/>
                </a:solidFill>
                <a:cs typeface="Gill Sans Light" panose="020B0302020104020203" pitchFamily="34" charset="-79"/>
              </a:rPr>
              <a:t>6 этап: Анализ эффективности использование </a:t>
            </a:r>
          </a:p>
          <a:p>
            <a:pPr marL="0" indent="0">
              <a:lnSpc>
                <a:spcPct val="90000"/>
              </a:lnSpc>
              <a:buNone/>
            </a:pPr>
            <a:endParaRPr lang="ru-RU" sz="1300" spc="300" dirty="0">
              <a:solidFill>
                <a:schemeClr val="tx1"/>
              </a:solidFill>
              <a:cs typeface="Gill Sans Light" panose="020B0302020104020203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4" y="505062"/>
            <a:ext cx="841248" cy="6097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" b="39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11878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4308977_TF78646930.potx" id="{A49F823B-C1E8-4E34-973A-B10266BCB909}" vid="{4E64CF28-4CC8-4523-AF48-AB3FF440DF0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DE6D2A-0A40-4DAB-B8AE-656243D6AB3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E2D894-9887-4C6E-B664-EB7E082F34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A67AA4-7A39-4D54-84CA-5821BEF7F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tf78646930_win32</Template>
  <TotalTime>0</TotalTime>
  <Words>1013</Words>
  <Application>Microsoft Office PowerPoint</Application>
  <PresentationFormat>Широкоэкранный</PresentationFormat>
  <Paragraphs>144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Bebas</vt:lpstr>
      <vt:lpstr>Calibri</vt:lpstr>
      <vt:lpstr>Gill Sans</vt:lpstr>
      <vt:lpstr>Gill Sans Light</vt:lpstr>
      <vt:lpstr>Gill Sans MT</vt:lpstr>
      <vt:lpstr>Gill Sans Nova Light</vt:lpstr>
      <vt:lpstr>Helvetica Light</vt:lpstr>
      <vt:lpstr>Тема Office</vt:lpstr>
      <vt:lpstr>CleanCoat</vt:lpstr>
      <vt:lpstr>Проблема</vt:lpstr>
      <vt:lpstr>Идея проекта</vt:lpstr>
      <vt:lpstr>Цель и задачи</vt:lpstr>
      <vt:lpstr>Анализ рынка</vt:lpstr>
      <vt:lpstr>Актуальность </vt:lpstr>
      <vt:lpstr>Новизна проекта</vt:lpstr>
      <vt:lpstr>Преимущества</vt:lpstr>
      <vt:lpstr>Этапы реализации проекта </vt:lpstr>
      <vt:lpstr>Основные показатели</vt:lpstr>
      <vt:lpstr>Презентация PowerPoint</vt:lpstr>
      <vt:lpstr>Таблица - Оценка рисков инновационного проекта</vt:lpstr>
      <vt:lpstr>Стоимость проекта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2022-09-29T08:39:05Z</dcterms:created>
  <dcterms:modified xsi:type="dcterms:W3CDTF">2023-04-22T03:23:21Z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