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6" r:id="rId5"/>
    <p:sldId id="260" r:id="rId6"/>
    <p:sldId id="278" r:id="rId7"/>
    <p:sldId id="267" r:id="rId8"/>
    <p:sldId id="272" r:id="rId9"/>
    <p:sldId id="274" r:id="rId10"/>
    <p:sldId id="276" r:id="rId11"/>
    <p:sldId id="273" r:id="rId12"/>
    <p:sldId id="275" r:id="rId13"/>
    <p:sldId id="277" r:id="rId14"/>
    <p:sldId id="268" r:id="rId15"/>
    <p:sldId id="269" r:id="rId16"/>
    <p:sldId id="270" r:id="rId17"/>
    <p:sldId id="265" r:id="rId18"/>
    <p:sldId id="271" r:id="rId19"/>
    <p:sldId id="279" r:id="rId20"/>
  </p:sldIdLst>
  <p:sldSz cx="146304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ADBF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-756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0930" y="1997839"/>
            <a:ext cx="7543800" cy="286232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dirty="0" err="1"/>
              <a:t>Разработка</a:t>
            </a:r>
            <a:r>
              <a:rPr dirty="0"/>
              <a:t> </a:t>
            </a:r>
            <a:r>
              <a:rPr lang="ru-RU" dirty="0"/>
              <a:t>серии витаминизированных </a:t>
            </a:r>
            <a:r>
              <a:rPr dirty="0" err="1"/>
              <a:t>напитк</a:t>
            </a:r>
            <a:r>
              <a:rPr lang="ru-RU" dirty="0" err="1"/>
              <a:t>ов</a:t>
            </a:r>
            <a:r>
              <a:rPr lang="ru-RU" dirty="0"/>
              <a:t> на основе растительного молока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6170930" y="5493097"/>
            <a:ext cx="754380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1800" b="0" i="0">
                <a:solidFill>
                  <a:srgbClr val="272525"/>
                </a:solidFill>
                <a:latin typeface="Inter"/>
              </a:defRPr>
            </a:pPr>
            <a:r>
              <a:rPr lang="ru-RU" sz="2400" dirty="0"/>
              <a:t>Выполнил: </a:t>
            </a:r>
            <a:r>
              <a:rPr lang="ru-RU" sz="2400" dirty="0" err="1"/>
              <a:t>Мосенко</a:t>
            </a:r>
            <a:r>
              <a:rPr lang="ru-RU" sz="2400" dirty="0"/>
              <a:t> Георгий Григорьевич </a:t>
            </a:r>
          </a:p>
          <a:p>
            <a:pPr>
              <a:defRPr sz="1800" b="0" i="0">
                <a:solidFill>
                  <a:srgbClr val="272525"/>
                </a:solidFill>
                <a:latin typeface="Inter"/>
              </a:defRPr>
            </a:pPr>
            <a:r>
              <a:rPr lang="ru-RU" sz="2400" dirty="0"/>
              <a:t>                      студент 1 курса гр.ИТ24-01БИТ</a:t>
            </a:r>
          </a:p>
          <a:p>
            <a:pPr>
              <a:defRPr sz="1800" b="0" i="0">
                <a:solidFill>
                  <a:srgbClr val="272525"/>
                </a:solidFill>
                <a:latin typeface="Inter"/>
              </a:defRPr>
            </a:pPr>
            <a:endParaRPr lang="ru-RU" sz="2400" dirty="0"/>
          </a:p>
          <a:p>
            <a:pPr>
              <a:defRPr sz="1800" b="0" i="0">
                <a:solidFill>
                  <a:srgbClr val="272525"/>
                </a:solidFill>
                <a:latin typeface="Inter"/>
              </a:defRPr>
            </a:pPr>
            <a:r>
              <a:rPr lang="ru-RU" sz="2400" dirty="0"/>
              <a:t>Руководитель: Первышина Галина Григорьевна, д.б.н., доцент, профессор кафедры </a:t>
            </a:r>
            <a:r>
              <a:rPr lang="ru-RU" sz="2400" dirty="0" err="1"/>
              <a:t>ТиООП</a:t>
            </a:r>
            <a:r>
              <a:rPr lang="ru-RU" sz="2400" dirty="0"/>
              <a:t> </a:t>
            </a:r>
            <a:r>
              <a:rPr lang="ru-RU" sz="2400" dirty="0" err="1"/>
              <a:t>ИТиСУ</a:t>
            </a:r>
            <a:r>
              <a:rPr lang="ru-RU" sz="2400" dirty="0"/>
              <a:t> ФГАОУ ВО СФУ</a:t>
            </a:r>
            <a:endParaRPr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8C95D2-E95B-5DEB-D5D8-56F82BFFF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E589F6-2AD4-3AE1-0EA5-C9E9F66B1173}"/>
              </a:ext>
            </a:extLst>
          </p:cNvPr>
          <p:cNvSpPr txBox="1"/>
          <p:nvPr/>
        </p:nvSpPr>
        <p:spPr>
          <a:xfrm>
            <a:off x="7652969" y="323003"/>
            <a:ext cx="5808012" cy="1357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ru-RU" sz="4500" dirty="0">
                <a:solidFill>
                  <a:schemeClr val="tx1"/>
                </a:solidFill>
                <a:latin typeface="Inter"/>
                <a:ea typeface="Calibri"/>
                <a:cs typeface="Calibri"/>
              </a:rPr>
              <a:t>Примеры рецептур: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en-US" sz="4500" dirty="0" err="1">
                <a:solidFill>
                  <a:schemeClr val="tx1"/>
                </a:solidFill>
                <a:latin typeface="Inter"/>
                <a:ea typeface="Calibri"/>
                <a:cs typeface="Calibri"/>
              </a:rPr>
              <a:t>VitaBloom</a:t>
            </a:r>
            <a:r>
              <a:rPr lang="en-US" sz="4500" dirty="0">
                <a:solidFill>
                  <a:schemeClr val="tx1"/>
                </a:solidFill>
                <a:latin typeface="Inter"/>
                <a:ea typeface="Calibri"/>
                <a:cs typeface="Calibri"/>
              </a:rPr>
              <a:t> Detox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947BB6E-66A3-8FF2-513D-0256DCA16673}"/>
              </a:ext>
            </a:extLst>
          </p:cNvPr>
          <p:cNvSpPr txBox="1"/>
          <p:nvPr/>
        </p:nvSpPr>
        <p:spPr>
          <a:xfrm>
            <a:off x="6665163" y="1980298"/>
            <a:ext cx="7783624" cy="5558803"/>
          </a:xfrm>
          <a:prstGeom prst="rect">
            <a:avLst/>
          </a:prstGeom>
          <a:solidFill>
            <a:srgbClr val="DADB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lnSpc>
                <a:spcPts val="2100"/>
              </a:lnSpc>
            </a:pP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Основные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компоненты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(на 250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мл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напитка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):</a:t>
            </a:r>
            <a:endParaRPr lang="ru-RU" sz="2000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Основа</a:t>
            </a:r>
            <a:r>
              <a:rPr lang="en-US" sz="2000" b="1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endParaRPr lang="en-US" sz="2000" i="1" dirty="0">
              <a:latin typeface="Inter"/>
              <a:ea typeface="+mn-lt"/>
              <a:cs typeface="+mn-lt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150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мл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миндального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молока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лёгкое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способствует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детоксу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  <a:endParaRPr lang="en-US" sz="2000" dirty="0">
              <a:latin typeface="Inter"/>
              <a:ea typeface="+mn-lt"/>
              <a:cs typeface="+mn-lt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1/2 ч. л.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спирулины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в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порошке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очищает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токсинов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богата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белком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  <a:endParaRPr lang="en-US" sz="2000" dirty="0">
              <a:latin typeface="Inter"/>
              <a:ea typeface="+mn-lt"/>
              <a:cs typeface="+mn-lt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1/4 ч. л.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витаминного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комплекса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с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цинком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поддержка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иммунитета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+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восстановление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  <a:endParaRPr lang="en-US" sz="2000" dirty="0">
              <a:latin typeface="Inter"/>
              <a:ea typeface="+mn-lt"/>
              <a:cs typeface="+mn-lt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Фруктовая</a:t>
            </a:r>
            <a:r>
              <a:rPr lang="en-US" sz="2000" b="1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часть</a:t>
            </a:r>
            <a:r>
              <a:rPr lang="en-US" sz="2000" b="1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endParaRPr lang="en-US" sz="2000" i="1" dirty="0">
              <a:latin typeface="Inter"/>
              <a:ea typeface="+mn-lt"/>
              <a:cs typeface="+mn-lt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20 г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порошка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зелёного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яблока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источник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пектина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для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вывода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вредных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веществ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  <a:endParaRPr lang="en-US" sz="2000" dirty="0">
              <a:latin typeface="Inter"/>
              <a:ea typeface="+mn-lt"/>
              <a:cs typeface="+mn-lt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10 г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порошка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лимона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натуральный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детокс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витамин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С)</a:t>
            </a:r>
            <a:endParaRPr lang="en-US" sz="2000" dirty="0">
              <a:latin typeface="Inter"/>
              <a:ea typeface="+mn-lt"/>
              <a:cs typeface="+mn-lt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Овощная</a:t>
            </a:r>
            <a:r>
              <a:rPr lang="en-US" sz="2000" b="1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часть</a:t>
            </a:r>
            <a:r>
              <a:rPr lang="en-US" sz="2000" b="1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endParaRPr lang="en-US" sz="2000" i="1" dirty="0">
              <a:latin typeface="Inter"/>
              <a:ea typeface="+mn-lt"/>
              <a:cs typeface="+mn-lt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10 г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порошка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сельдерея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мощный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антиоксидант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мочегонный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эффект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  <a:endParaRPr lang="en-US" sz="2000" dirty="0">
              <a:latin typeface="Inter"/>
              <a:ea typeface="+mn-lt"/>
              <a:cs typeface="+mn-lt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5 г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порошка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имбиря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ускоряет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метаболизм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очищение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  <a:endParaRPr lang="en-US" sz="2000" dirty="0">
              <a:latin typeface="Inter"/>
              <a:ea typeface="+mn-lt"/>
              <a:cs typeface="+mn-lt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Травяная</a:t>
            </a:r>
            <a:r>
              <a:rPr lang="en-US" sz="2000" b="1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добавка</a:t>
            </a:r>
            <a:r>
              <a:rPr lang="en-US" sz="2000" b="1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endParaRPr lang="en-US" sz="2000" i="1" dirty="0">
              <a:latin typeface="Inter"/>
              <a:ea typeface="+mn-lt"/>
              <a:cs typeface="+mn-lt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5 г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порошка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мяты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освежает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улучшает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пищеварение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  <a:endParaRPr lang="en-US" sz="2000" dirty="0">
              <a:latin typeface="Inter"/>
              <a:ea typeface="+mn-lt"/>
              <a:cs typeface="+mn-lt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Дополнительные</a:t>
            </a:r>
            <a:r>
              <a:rPr lang="en-US" sz="2000" b="1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ингредиенты</a:t>
            </a:r>
            <a:r>
              <a:rPr lang="en-US" sz="2000" b="1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endParaRPr lang="en-US" sz="2000" i="1" dirty="0">
              <a:latin typeface="Inter"/>
              <a:ea typeface="+mn-lt"/>
              <a:cs typeface="+mn-lt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1/2 ч. л.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сиропа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агавы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для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лёгкой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сладости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веганский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вариант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  <a:endParaRPr lang="en-US" sz="2000" dirty="0">
              <a:latin typeface="Inter"/>
              <a:ea typeface="+mn-lt"/>
              <a:cs typeface="+mn-lt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Щепотка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корицы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стабилизирует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уровень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сахара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в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крови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  <a:endParaRPr lang="en-US" sz="2000" dirty="0">
              <a:latin typeface="Inter"/>
              <a:ea typeface="+mn-lt"/>
              <a:cs typeface="+mn-lt"/>
            </a:endParaRPr>
          </a:p>
        </p:txBody>
      </p:sp>
      <p:pic>
        <p:nvPicPr>
          <p:cNvPr id="3" name="Рисунок 2" descr="Изображение выглядит как фрукт, сок, пить, безалкогольный напит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BFF44950-8496-B8A6-834B-8C3D19A59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00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303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573C44-2984-6953-F309-C066C6CCE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2980655-6F38-DB38-C0D4-C726261AAA39}"/>
              </a:ext>
            </a:extLst>
          </p:cNvPr>
          <p:cNvSpPr txBox="1"/>
          <p:nvPr/>
        </p:nvSpPr>
        <p:spPr>
          <a:xfrm>
            <a:off x="202187" y="1890891"/>
            <a:ext cx="9376153" cy="5801500"/>
          </a:xfrm>
          <a:prstGeom prst="rect">
            <a:avLst/>
          </a:prstGeom>
          <a:solidFill>
            <a:srgbClr val="DADB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lnSpc>
                <a:spcPts val="2100"/>
              </a:lnSpc>
            </a:pP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Обоснование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выбора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:</a:t>
            </a:r>
            <a:endParaRPr lang="ru-RU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Соответствие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ингредиентам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742950" lvl="1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Облепиха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высокое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содержание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витамина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С) +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киви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иммуностимулирующие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свойства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 +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шпинат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антиоксиданты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 —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это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классическая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комбинация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для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поддержки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иммунитета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742950" lvl="1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Кальций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B12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дополняют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функциональность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укрепляя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организм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Уместность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позиционирования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742950" lvl="1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Напиток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содержит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компоненты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традиционно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ассоциирующиеся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с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защитой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здоровья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облепиха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в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сезон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простуд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петрушка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как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детокс-ингредиент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742950" lvl="1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Название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четко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сообщает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пользу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продукта,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что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важно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для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целевой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аудитории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(ЗОЖ-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потребители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люди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с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повышенной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нагрузкой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Маркетинговые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преимущества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742950" lvl="1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Тренд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на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иммуноподдерживающие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продукты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остается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стабильно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высоким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особенно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в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межсезонье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742950" lvl="1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Позволяет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расширить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линейку</a:t>
            </a:r>
            <a:endParaRPr lang="en-US" sz="2000" dirty="0">
              <a:solidFill>
                <a:srgbClr val="404040"/>
              </a:solidFill>
              <a:latin typeface="Inter"/>
              <a:ea typeface="+mn-lt"/>
              <a:cs typeface="+mn-lt"/>
            </a:endParaRPr>
          </a:p>
          <a:p>
            <a:pPr lvl="1" defTabSz="914400">
              <a:lnSpc>
                <a:spcPts val="2100"/>
              </a:lnSpc>
            </a:pPr>
            <a:endParaRPr lang="en-US" sz="2000" dirty="0">
              <a:solidFill>
                <a:srgbClr val="404040"/>
              </a:solidFill>
              <a:latin typeface="Inter"/>
              <a:ea typeface="+mn-lt"/>
              <a:cs typeface="+mn-lt"/>
            </a:endParaRPr>
          </a:p>
          <a:p>
            <a:pPr lvl="1" defTabSz="914400">
              <a:lnSpc>
                <a:spcPts val="2100"/>
              </a:lnSpc>
            </a:pP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Дополнительные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идеи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для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упаковки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: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ru-RU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Ключевые к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омпоненты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r>
              <a:rPr lang="en-US" sz="2000" dirty="0">
                <a:latin typeface="Inter"/>
                <a:ea typeface="+mn-lt"/>
                <a:cs typeface="+mn-lt"/>
              </a:rPr>
              <a:t/>
            </a:r>
            <a:br>
              <a:rPr lang="en-US" sz="2000" dirty="0">
                <a:latin typeface="Inter"/>
                <a:ea typeface="+mn-lt"/>
                <a:cs typeface="+mn-lt"/>
              </a:rPr>
            </a:b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*«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Облепиха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+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киви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+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шпинат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=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защита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24/7»*.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Указать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на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этикетке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r>
              <a:rPr lang="en-US" sz="2000" dirty="0">
                <a:latin typeface="Inter"/>
                <a:ea typeface="+mn-lt"/>
                <a:cs typeface="+mn-lt"/>
              </a:rPr>
              <a:t/>
            </a:r>
            <a:br>
              <a:rPr lang="en-US" sz="2000" dirty="0">
                <a:latin typeface="Inter"/>
                <a:ea typeface="+mn-lt"/>
                <a:cs typeface="+mn-lt"/>
              </a:rPr>
            </a:b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«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Содержит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витамин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С, B12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кальций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для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ежедневной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поддержки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иммунитета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».</a:t>
            </a:r>
            <a:endParaRPr lang="en-US" sz="2000" dirty="0">
              <a:latin typeface="Inter"/>
              <a:ea typeface="Calibri"/>
              <a:cs typeface="Calibri"/>
            </a:endParaRPr>
          </a:p>
        </p:txBody>
      </p:sp>
      <p:pic>
        <p:nvPicPr>
          <p:cNvPr id="2" name="Рисунок 1" descr="Изображение выглядит как Натуральные продукты, производить, сок, фрук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0C6CC62D-2DB6-9782-425E-EDD7844E7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3173" y="1188720"/>
            <a:ext cx="4765040" cy="6126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3288C37-D92E-0CFE-AEA2-77F040F669BE}"/>
              </a:ext>
            </a:extLst>
          </p:cNvPr>
          <p:cNvSpPr txBox="1"/>
          <p:nvPr/>
        </p:nvSpPr>
        <p:spPr>
          <a:xfrm>
            <a:off x="202187" y="271242"/>
            <a:ext cx="7686545" cy="13861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ru-RU" sz="4500" dirty="0">
                <a:solidFill>
                  <a:schemeClr val="tx1"/>
                </a:solidFill>
                <a:latin typeface="Inter"/>
                <a:ea typeface="Calibri"/>
                <a:cs typeface="Calibri"/>
              </a:rPr>
              <a:t>Примеры идей рецептур: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en-US" sz="4500" dirty="0" err="1">
                <a:solidFill>
                  <a:schemeClr val="tx1"/>
                </a:solidFill>
                <a:latin typeface="Inter"/>
                <a:ea typeface="Calibri"/>
                <a:cs typeface="Calibri"/>
              </a:rPr>
              <a:t>VitaBloom</a:t>
            </a:r>
            <a:r>
              <a:rPr lang="en-US" sz="4500" dirty="0">
                <a:solidFill>
                  <a:schemeClr val="tx1"/>
                </a:solidFill>
                <a:latin typeface="Inter"/>
                <a:ea typeface="Calibri"/>
                <a:cs typeface="Calibri"/>
              </a:rPr>
              <a:t> Immunity</a:t>
            </a:r>
          </a:p>
        </p:txBody>
      </p:sp>
    </p:spTree>
    <p:extLst>
      <p:ext uri="{BB962C8B-B14F-4D97-AF65-F5344CB8AC3E}">
        <p14:creationId xmlns:p14="http://schemas.microsoft.com/office/powerpoint/2010/main" xmlns="" val="1691325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A1A68C-6746-65F2-FB99-2319AD35C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41744C2-0B71-1385-08AF-E7AF530B4570}"/>
              </a:ext>
            </a:extLst>
          </p:cNvPr>
          <p:cNvSpPr txBox="1"/>
          <p:nvPr/>
        </p:nvSpPr>
        <p:spPr>
          <a:xfrm>
            <a:off x="6611315" y="1810881"/>
            <a:ext cx="7809024" cy="5995810"/>
          </a:xfrm>
          <a:prstGeom prst="rect">
            <a:avLst/>
          </a:prstGeom>
          <a:solidFill>
            <a:srgbClr val="DADB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Соответствие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ингредиентам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endParaRPr lang="ru-RU" sz="2000" dirty="0">
              <a:latin typeface="Inter"/>
            </a:endParaRPr>
          </a:p>
          <a:p>
            <a:pPr marL="742950" lvl="1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Манго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ананас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—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природные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источники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быстрых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углеводов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витаминов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группы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B,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дающих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заряд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энергии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</a:endParaRPr>
          </a:p>
          <a:p>
            <a:pPr marL="742950" lvl="1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Магний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витамин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D3 в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составе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поддерживают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энергетический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обмен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снижают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усталость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</a:endParaRPr>
          </a:p>
          <a:p>
            <a:pPr marL="742950" lvl="1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Куркума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кардамон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улучшают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метаболизм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Тропический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характер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endParaRPr lang="en-US" sz="2000" dirty="0">
              <a:latin typeface="Inter"/>
            </a:endParaRPr>
          </a:p>
          <a:p>
            <a:pPr marL="742950" lvl="1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Яркие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фруктовые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вкусы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манго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ананас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кокос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ассоциируются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с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солнцем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активностью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что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идеально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для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позиционирования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как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энергетического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напитка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Рыночные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преимущества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endParaRPr lang="en-US" sz="2000" dirty="0">
              <a:latin typeface="Inter"/>
            </a:endParaRPr>
          </a:p>
          <a:p>
            <a:pPr marL="742950" lvl="1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Категория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"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энерджи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"-напитков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популярна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среди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endParaRPr lang="en-US" sz="2000" dirty="0">
              <a:latin typeface="Inter"/>
            </a:endParaRPr>
          </a:p>
          <a:p>
            <a:pPr marL="1200150" lvl="2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Спортсменов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как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легкий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изотоник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).</a:t>
            </a:r>
            <a:endParaRPr lang="en-US" sz="2000" dirty="0">
              <a:latin typeface="Inter"/>
            </a:endParaRPr>
          </a:p>
          <a:p>
            <a:pPr marL="1200150" lvl="2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Офисных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сотрудников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альтернатива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кофе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).</a:t>
            </a:r>
            <a:endParaRPr lang="en-US" sz="2000" dirty="0">
              <a:latin typeface="Inter"/>
            </a:endParaRPr>
          </a:p>
          <a:p>
            <a:pPr marL="1200150" lvl="2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Студентов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для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концентрации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).</a:t>
            </a:r>
            <a:endParaRPr lang="en-US" sz="2000" dirty="0">
              <a:latin typeface="Inter"/>
            </a:endParaRPr>
          </a:p>
          <a:p>
            <a:pPr lvl="2" defTabSz="914400">
              <a:lnSpc>
                <a:spcPts val="2100"/>
              </a:lnSpc>
            </a:pPr>
            <a:r>
              <a:rPr lang="en-US" sz="2000" dirty="0">
                <a:solidFill>
                  <a:srgbClr val="404040"/>
                </a:solidFill>
                <a:latin typeface="Inter"/>
              </a:rPr>
              <a:t>Как усилить позиционирование:</a:t>
            </a:r>
            <a:endParaRPr lang="en-US" sz="2000" dirty="0">
              <a:latin typeface="Inter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Добавьте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на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упаковку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слоган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r>
              <a:rPr lang="en-US" sz="2000" dirty="0">
                <a:latin typeface="Inter"/>
                <a:ea typeface="+mn-lt"/>
                <a:cs typeface="+mn-lt"/>
              </a:rPr>
              <a:t/>
            </a:r>
            <a:br>
              <a:rPr lang="en-US" sz="2000" dirty="0">
                <a:latin typeface="Inter"/>
                <a:ea typeface="+mn-lt"/>
                <a:cs typeface="+mn-lt"/>
              </a:rPr>
            </a:b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*"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Тропическая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энергия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в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каждом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глотке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витамины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D3 +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магний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для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бодрости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без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кофеина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!"*</a:t>
            </a:r>
            <a:endParaRPr lang="en-US" sz="2000" dirty="0">
              <a:latin typeface="Inter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Рекомендуется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высоких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нагрузках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путешествиях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как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полезный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перекус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</a:endParaRPr>
          </a:p>
        </p:txBody>
      </p:sp>
      <p:pic>
        <p:nvPicPr>
          <p:cNvPr id="3" name="Рисунок 2" descr="Изображение выглядит как ананас, фрукт, Ананас, Натуральные продукты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14B768A5-3439-C1EC-AD30-205E9288A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" y="0"/>
            <a:ext cx="6400800" cy="822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6FF649-D84C-45DA-20F8-8379C78ECCFB}"/>
              </a:ext>
            </a:extLst>
          </p:cNvPr>
          <p:cNvSpPr txBox="1"/>
          <p:nvPr/>
        </p:nvSpPr>
        <p:spPr>
          <a:xfrm>
            <a:off x="7611821" y="169134"/>
            <a:ext cx="5808012" cy="13967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ru-RU" sz="4500" dirty="0">
                <a:solidFill>
                  <a:schemeClr val="tx1"/>
                </a:solidFill>
                <a:latin typeface="Inter"/>
                <a:ea typeface="Calibri"/>
                <a:cs typeface="Calibri"/>
              </a:rPr>
              <a:t>Примеры рецептур: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en-US" sz="4500" dirty="0" err="1">
                <a:solidFill>
                  <a:schemeClr val="tx1"/>
                </a:solidFill>
                <a:latin typeface="Inter"/>
                <a:ea typeface="Calibri"/>
                <a:cs typeface="Calibri"/>
              </a:rPr>
              <a:t>VitaBloom</a:t>
            </a:r>
            <a:r>
              <a:rPr lang="en-US" sz="4500" dirty="0">
                <a:solidFill>
                  <a:schemeClr val="tx1"/>
                </a:solidFill>
                <a:latin typeface="Inter"/>
                <a:ea typeface="Calibri"/>
                <a:cs typeface="Calibri"/>
              </a:rPr>
              <a:t> Energy</a:t>
            </a:r>
          </a:p>
        </p:txBody>
      </p:sp>
    </p:spTree>
    <p:extLst>
      <p:ext uri="{BB962C8B-B14F-4D97-AF65-F5344CB8AC3E}">
        <p14:creationId xmlns:p14="http://schemas.microsoft.com/office/powerpoint/2010/main" xmlns="" val="2837009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A8DA10-F793-CB1B-E766-542E13730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9D1A02-C65B-6F20-9505-B285BE8FAED6}"/>
              </a:ext>
            </a:extLst>
          </p:cNvPr>
          <p:cNvSpPr txBox="1"/>
          <p:nvPr/>
        </p:nvSpPr>
        <p:spPr>
          <a:xfrm>
            <a:off x="859500" y="308610"/>
            <a:ext cx="5808012" cy="11538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ru-RU" sz="4000" dirty="0">
                <a:solidFill>
                  <a:schemeClr val="tx1"/>
                </a:solidFill>
                <a:latin typeface="Inter"/>
                <a:ea typeface="Calibri"/>
                <a:cs typeface="Calibri"/>
              </a:rPr>
              <a:t>Примеры рецептур: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en-US" sz="4000" dirty="0" err="1">
                <a:solidFill>
                  <a:schemeClr val="tx1"/>
                </a:solidFill>
                <a:latin typeface="Inter"/>
                <a:ea typeface="+mj-ea"/>
                <a:cs typeface="+mj-cs"/>
              </a:rPr>
              <a:t>VitaBloom</a:t>
            </a:r>
            <a:r>
              <a:rPr lang="en-US" sz="4000" dirty="0">
                <a:solidFill>
                  <a:schemeClr val="tx1"/>
                </a:solidFill>
                <a:latin typeface="Inter"/>
                <a:ea typeface="+mj-ea"/>
                <a:cs typeface="+mj-cs"/>
              </a:rPr>
              <a:t> Detox</a:t>
            </a:r>
          </a:p>
        </p:txBody>
      </p:sp>
      <p:pic>
        <p:nvPicPr>
          <p:cNvPr id="2" name="Рисунок 1" descr="Изображение выглядит как фрукт, лимон, Лайм, пи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39FD483A-22C5-C052-F077-802EA3D7EC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825" r="1" b="1"/>
          <a:stretch/>
        </p:blipFill>
        <p:spPr>
          <a:xfrm>
            <a:off x="7962889" y="548645"/>
            <a:ext cx="6361213" cy="713231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8ED7F5-1875-AFAB-A62D-063B3BCF4EB8}"/>
              </a:ext>
            </a:extLst>
          </p:cNvPr>
          <p:cNvSpPr txBox="1"/>
          <p:nvPr/>
        </p:nvSpPr>
        <p:spPr>
          <a:xfrm>
            <a:off x="306298" y="1895298"/>
            <a:ext cx="6648669" cy="5821766"/>
          </a:xfrm>
          <a:prstGeom prst="rect">
            <a:avLst/>
          </a:prstGeom>
          <a:solidFill>
            <a:srgbClr val="DADB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 defTabSz="914400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Преимущества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: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Inter"/>
              </a:rPr>
              <a:t>✅ 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Глубокое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очищение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 —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комбинация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спирулины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имбиря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сельдерея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выводит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токсины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.</a:t>
            </a:r>
            <a:r>
              <a:rPr lang="en-US" sz="2000" dirty="0">
                <a:latin typeface="Inter"/>
              </a:rPr>
              <a:t/>
            </a:r>
            <a:br>
              <a:rPr lang="en-US" sz="2000" dirty="0">
                <a:latin typeface="Inter"/>
              </a:rPr>
            </a:br>
            <a:r>
              <a:rPr lang="en-US" sz="2000" dirty="0">
                <a:solidFill>
                  <a:schemeClr val="tx1"/>
                </a:solidFill>
                <a:latin typeface="Inter"/>
              </a:rPr>
              <a:t>✅ 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Поддержка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печени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 —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цинк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+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лимон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усиливают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детокс-функции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.</a:t>
            </a:r>
            <a:r>
              <a:rPr lang="en-US" sz="2000" dirty="0">
                <a:latin typeface="Inter"/>
              </a:rPr>
              <a:t/>
            </a:r>
            <a:br>
              <a:rPr lang="en-US" sz="2000" dirty="0">
                <a:latin typeface="Inter"/>
              </a:rPr>
            </a:br>
            <a:r>
              <a:rPr lang="en-US" sz="2000" dirty="0">
                <a:solidFill>
                  <a:schemeClr val="tx1"/>
                </a:solidFill>
                <a:latin typeface="Inter"/>
              </a:rPr>
              <a:t>✅ 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Лёгкость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 и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свежесть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 —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мята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зелёное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яблоко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освежают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.</a:t>
            </a:r>
            <a:r>
              <a:rPr lang="en-US" sz="2000" dirty="0">
                <a:latin typeface="Inter"/>
              </a:rPr>
              <a:t/>
            </a:r>
            <a:br>
              <a:rPr lang="en-US" sz="2000" dirty="0">
                <a:latin typeface="Inter"/>
              </a:rPr>
            </a:br>
            <a:r>
              <a:rPr lang="en-US" sz="2000" dirty="0">
                <a:solidFill>
                  <a:schemeClr val="tx1"/>
                </a:solidFill>
                <a:latin typeface="Inter"/>
              </a:rPr>
              <a:t>✅ 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Долгий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срок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хранения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 —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до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12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месяцев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в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сухом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виде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.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indent="-228600" defTabSz="914400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indent="-228600" defTabSz="914400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Упаковка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 и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позиционирование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: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285750" indent="-228600" defTabSz="914400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Дизайн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: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 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Зелёные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бирюзовые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оттенки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символ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чистоты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).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285750" indent="-228600" defTabSz="914400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Слоган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: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 </a:t>
            </a:r>
            <a:r>
              <a:rPr lang="en-US" sz="2000" i="1" dirty="0">
                <a:solidFill>
                  <a:schemeClr val="tx1"/>
                </a:solidFill>
                <a:latin typeface="Inter"/>
              </a:rPr>
              <a:t>"</a:t>
            </a:r>
            <a:r>
              <a:rPr lang="en-US" sz="2000" i="1" dirty="0" err="1">
                <a:solidFill>
                  <a:schemeClr val="tx1"/>
                </a:solidFill>
                <a:latin typeface="Inter"/>
              </a:rPr>
              <a:t>Очищение</a:t>
            </a:r>
            <a:r>
              <a:rPr lang="en-US" sz="2000" i="1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Inter"/>
              </a:rPr>
              <a:t>изнутри</a:t>
            </a:r>
            <a:r>
              <a:rPr lang="en-US" sz="2000" i="1" dirty="0">
                <a:solidFill>
                  <a:schemeClr val="tx1"/>
                </a:solidFill>
                <a:latin typeface="Inter"/>
              </a:rPr>
              <a:t> — </a:t>
            </a:r>
            <a:r>
              <a:rPr lang="en-US" sz="2000" i="1" dirty="0" err="1">
                <a:solidFill>
                  <a:schemeClr val="tx1"/>
                </a:solidFill>
                <a:latin typeface="Inter"/>
              </a:rPr>
              <a:t>лёгкость</a:t>
            </a:r>
            <a:r>
              <a:rPr lang="en-US" sz="2000" i="1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Inter"/>
              </a:rPr>
              <a:t>каждый</a:t>
            </a:r>
            <a:r>
              <a:rPr lang="en-US" sz="2000" i="1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Inter"/>
              </a:rPr>
              <a:t>день</a:t>
            </a:r>
            <a:r>
              <a:rPr lang="en-US" sz="2000" i="1" dirty="0">
                <a:solidFill>
                  <a:schemeClr val="tx1"/>
                </a:solidFill>
                <a:latin typeface="Inter"/>
              </a:rPr>
              <a:t>!"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285750" indent="-228600" defTabSz="914400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Где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продавать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: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742950" lvl="1" indent="-228600" defTabSz="914400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Inter"/>
              </a:rPr>
              <a:t>Магазины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здорового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питания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.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742950" lvl="1" indent="-228600" defTabSz="914400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Inter"/>
              </a:rPr>
              <a:t>Фитнес-центры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спа-салоны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.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742950" lvl="1" indent="-228600" defTabSz="914400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Inter"/>
              </a:rPr>
              <a:t>Онлайн-платформы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с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пометкой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"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детокс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".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2137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C8A3B36-23B9-F706-01A6-212AC4FE3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xmlns="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2674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F32DEB3-0BBF-2937-0738-5EF08EF9A673}"/>
              </a:ext>
            </a:extLst>
          </p:cNvPr>
          <p:cNvSpPr txBox="1"/>
          <p:nvPr/>
        </p:nvSpPr>
        <p:spPr>
          <a:xfrm>
            <a:off x="7187668" y="255494"/>
            <a:ext cx="7339862" cy="1343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en-US" sz="4500" dirty="0" err="1">
                <a:solidFill>
                  <a:schemeClr val="tx1"/>
                </a:solidFill>
                <a:latin typeface="Inter"/>
                <a:ea typeface="+mj-ea"/>
                <a:cs typeface="+mj-cs"/>
              </a:rPr>
              <a:t>Планируемые</a:t>
            </a:r>
            <a:r>
              <a:rPr lang="en-US" sz="4500" dirty="0">
                <a:solidFill>
                  <a:schemeClr val="tx1"/>
                </a:solidFill>
                <a:latin typeface="Inter"/>
                <a:ea typeface="+mj-ea"/>
                <a:cs typeface="+mj-cs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Inter"/>
                <a:ea typeface="+mj-ea"/>
                <a:cs typeface="+mj-cs"/>
              </a:rPr>
              <a:t>затраты</a:t>
            </a:r>
            <a:r>
              <a:rPr lang="en-US" sz="4500" dirty="0">
                <a:solidFill>
                  <a:schemeClr val="tx1"/>
                </a:solidFill>
                <a:latin typeface="Inter"/>
                <a:ea typeface="+mj-ea"/>
                <a:cs typeface="+mj-cs"/>
              </a:rPr>
              <a:t> на </a:t>
            </a:r>
            <a:r>
              <a:rPr lang="en-US" sz="4500" dirty="0" err="1">
                <a:solidFill>
                  <a:schemeClr val="tx1"/>
                </a:solidFill>
                <a:latin typeface="Inter"/>
                <a:ea typeface="+mj-ea"/>
                <a:cs typeface="+mj-cs"/>
              </a:rPr>
              <a:t>разработку</a:t>
            </a:r>
            <a:r>
              <a:rPr lang="en-US" sz="4500" dirty="0">
                <a:solidFill>
                  <a:schemeClr val="tx1"/>
                </a:solidFill>
                <a:latin typeface="Inter"/>
                <a:ea typeface="+mj-ea"/>
                <a:cs typeface="+mj-cs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Inter"/>
                <a:ea typeface="+mj-ea"/>
                <a:cs typeface="+mj-cs"/>
              </a:rPr>
              <a:t>проекта</a:t>
            </a:r>
            <a:endParaRPr lang="en-US" sz="45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</p:txBody>
      </p:sp>
      <p:pic>
        <p:nvPicPr>
          <p:cNvPr id="3" name="Рисунок 2" descr="Изображение выглядит как в помещении, бутыл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E13C7E69-1DA1-9AED-17DE-4F1F6F2632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2826"/>
          <a:stretch/>
        </p:blipFill>
        <p:spPr>
          <a:xfrm>
            <a:off x="20" y="10"/>
            <a:ext cx="7339862" cy="82295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CE3DBBD-B633-6CB2-1CA7-8C1919049F3E}"/>
              </a:ext>
            </a:extLst>
          </p:cNvPr>
          <p:cNvSpPr txBox="1"/>
          <p:nvPr/>
        </p:nvSpPr>
        <p:spPr>
          <a:xfrm>
            <a:off x="7346645" y="1923656"/>
            <a:ext cx="7039912" cy="6022099"/>
          </a:xfrm>
          <a:prstGeom prst="rect">
            <a:avLst/>
          </a:prstGeom>
          <a:solidFill>
            <a:srgbClr val="DADB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lnSpc>
                <a:spcPts val="2100"/>
              </a:lnSpc>
            </a:pPr>
            <a:r>
              <a:rPr lang="en-US" b="1" dirty="0">
                <a:solidFill>
                  <a:srgbClr val="404040"/>
                </a:solidFill>
              </a:rPr>
              <a:t>1.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Исследования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и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разработка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(R&amp;D)</a:t>
            </a:r>
            <a:endParaRPr lang="ru-RU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Анализ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рынка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конкурентов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потребительских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предпочтений</a:t>
            </a:r>
            <a:endParaRPr lang="en-US" sz="2000" dirty="0" err="1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Разработка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рецептуры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лабораторные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испытания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Тестирование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сроков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хранения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безопасности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продукта</a:t>
            </a:r>
            <a:r>
              <a:rPr lang="en-US" sz="2000" dirty="0">
                <a:latin typeface="Inter"/>
                <a:ea typeface="+mn-lt"/>
                <a:cs typeface="+mn-lt"/>
              </a:rPr>
              <a:t/>
            </a:r>
            <a:br>
              <a:rPr lang="en-US" sz="2000" dirty="0">
                <a:latin typeface="Inter"/>
                <a:ea typeface="+mn-lt"/>
                <a:cs typeface="+mn-lt"/>
              </a:rPr>
            </a:b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Сумма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 500 000 ₽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dirty="0">
                <a:solidFill>
                  <a:srgbClr val="404040"/>
                </a:solidFill>
                <a:latin typeface="Inter"/>
              </a:rPr>
              <a:t>2.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Оборудование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и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технологии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Закупка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оборудования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для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пробного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производства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Разработка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технологической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линии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Настройка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процессов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для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массового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выпуска</a:t>
            </a:r>
            <a:r>
              <a:rPr lang="en-US" sz="2000" dirty="0">
                <a:latin typeface="Inter"/>
                <a:ea typeface="+mn-lt"/>
                <a:cs typeface="+mn-lt"/>
              </a:rPr>
              <a:t/>
            </a:r>
            <a:br>
              <a:rPr lang="en-US" sz="2000" dirty="0">
                <a:latin typeface="Inter"/>
                <a:ea typeface="+mn-lt"/>
                <a:cs typeface="+mn-lt"/>
              </a:rPr>
            </a:b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Сумма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 1 500 000 ₽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dirty="0">
                <a:solidFill>
                  <a:srgbClr val="404040"/>
                </a:solidFill>
                <a:latin typeface="Inter"/>
              </a:rPr>
              <a:t>3.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Маркетинг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и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продвижение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Разработка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бренда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название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логотип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позиционирование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Создание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упаковки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дизайна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Digital-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маркетинг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соцсети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контекстная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реклама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Пробные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промо-акции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тестирование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спроса</a:t>
            </a:r>
            <a:r>
              <a:rPr lang="en-US" sz="2000" dirty="0">
                <a:latin typeface="Inter"/>
                <a:ea typeface="+mn-lt"/>
                <a:cs typeface="+mn-lt"/>
              </a:rPr>
              <a:t/>
            </a:r>
            <a:br>
              <a:rPr lang="en-US" sz="2000" dirty="0">
                <a:latin typeface="Inter"/>
                <a:ea typeface="+mn-lt"/>
                <a:cs typeface="+mn-lt"/>
              </a:rPr>
            </a:b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Сумма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 300 000 ₽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dirty="0">
                <a:solidFill>
                  <a:srgbClr val="404040"/>
                </a:solidFill>
                <a:latin typeface="Inter"/>
              </a:rPr>
              <a:t>4.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Упаковка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и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дизайн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Разработка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экологичной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удобной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упаковки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Печать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пробных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образцов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Тестирование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на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сохранность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продукта</a:t>
            </a:r>
            <a:r>
              <a:rPr lang="en-US" sz="2000" dirty="0">
                <a:latin typeface="Inter"/>
                <a:ea typeface="+mn-lt"/>
                <a:cs typeface="+mn-lt"/>
              </a:rPr>
              <a:t/>
            </a:r>
            <a:br>
              <a:rPr lang="en-US" sz="2000" dirty="0">
                <a:latin typeface="Inter"/>
                <a:ea typeface="+mn-lt"/>
                <a:cs typeface="+mn-lt"/>
              </a:rPr>
            </a:b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Сумма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 200 000 ₽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898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AEAE9AA-30A8-E257-A338-5A1B38FB9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2674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сцена, в помещении, запасы, Розничная торговл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2CA0F612-AB1C-8FDC-AC1F-D29F391981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0579"/>
          <a:stretch/>
        </p:blipFill>
        <p:spPr>
          <a:xfrm>
            <a:off x="7475058" y="10"/>
            <a:ext cx="7155342" cy="82295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A8ACE9-F052-1A93-8DB8-295EEDEB0F33}"/>
              </a:ext>
            </a:extLst>
          </p:cNvPr>
          <p:cNvSpPr txBox="1"/>
          <p:nvPr/>
        </p:nvSpPr>
        <p:spPr>
          <a:xfrm>
            <a:off x="272745" y="230094"/>
            <a:ext cx="6882598" cy="1343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en-US" sz="4500" dirty="0" err="1">
                <a:solidFill>
                  <a:schemeClr val="tx1"/>
                </a:solidFill>
                <a:latin typeface="Inter"/>
                <a:ea typeface="+mj-ea"/>
                <a:cs typeface="+mj-cs"/>
              </a:rPr>
              <a:t>Планируемые</a:t>
            </a:r>
            <a:r>
              <a:rPr lang="en-US" sz="4500" dirty="0">
                <a:solidFill>
                  <a:schemeClr val="tx1"/>
                </a:solidFill>
                <a:latin typeface="Inter"/>
                <a:ea typeface="+mj-ea"/>
                <a:cs typeface="+mj-cs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Inter"/>
                <a:ea typeface="+mj-ea"/>
                <a:cs typeface="+mj-cs"/>
              </a:rPr>
              <a:t>затраты</a:t>
            </a:r>
            <a:r>
              <a:rPr lang="en-US" sz="4500" dirty="0">
                <a:solidFill>
                  <a:schemeClr val="tx1"/>
                </a:solidFill>
                <a:latin typeface="Inter"/>
                <a:ea typeface="+mj-ea"/>
                <a:cs typeface="+mj-cs"/>
              </a:rPr>
              <a:t> на </a:t>
            </a:r>
            <a:r>
              <a:rPr lang="en-US" sz="4500" dirty="0" err="1">
                <a:solidFill>
                  <a:schemeClr val="tx1"/>
                </a:solidFill>
                <a:latin typeface="Inter"/>
                <a:ea typeface="+mj-ea"/>
                <a:cs typeface="+mj-cs"/>
              </a:rPr>
              <a:t>разработку</a:t>
            </a:r>
            <a:r>
              <a:rPr lang="en-US" sz="4500" dirty="0">
                <a:solidFill>
                  <a:schemeClr val="tx1"/>
                </a:solidFill>
                <a:latin typeface="Inter"/>
                <a:ea typeface="+mj-ea"/>
                <a:cs typeface="+mj-cs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Inter"/>
                <a:ea typeface="+mj-ea"/>
                <a:cs typeface="+mj-cs"/>
              </a:rPr>
              <a:t>проекта</a:t>
            </a:r>
            <a:endParaRPr lang="en-US" sz="45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B41411-FCA5-3A3F-13C0-3714A5833A34}"/>
              </a:ext>
            </a:extLst>
          </p:cNvPr>
          <p:cNvSpPr txBox="1"/>
          <p:nvPr/>
        </p:nvSpPr>
        <p:spPr>
          <a:xfrm>
            <a:off x="275289" y="2123494"/>
            <a:ext cx="7039912" cy="4517336"/>
          </a:xfrm>
          <a:prstGeom prst="rect">
            <a:avLst/>
          </a:prstGeom>
          <a:solidFill>
            <a:srgbClr val="DADB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lnSpc>
                <a:spcPts val="2100"/>
              </a:lnSpc>
            </a:pPr>
            <a:r>
              <a:rPr lang="en-US" sz="2000" b="1" dirty="0">
                <a:solidFill>
                  <a:srgbClr val="404040"/>
                </a:solidFill>
                <a:latin typeface="Inter"/>
              </a:rPr>
              <a:t>5.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Прочие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расходы</a:t>
            </a:r>
            <a:endParaRPr lang="ru-RU" sz="2000" dirty="0" err="1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Регистрация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товарного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знака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сертификация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Логистика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складирование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пробной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партии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Непредвиденные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затраты</a:t>
            </a:r>
            <a:r>
              <a:rPr lang="en-US" sz="2000" dirty="0">
                <a:latin typeface="Inter"/>
                <a:ea typeface="+mn-lt"/>
                <a:cs typeface="+mn-lt"/>
              </a:rPr>
              <a:t/>
            </a:r>
            <a:br>
              <a:rPr lang="en-US" sz="2000" dirty="0">
                <a:latin typeface="Inter"/>
                <a:ea typeface="+mn-lt"/>
                <a:cs typeface="+mn-lt"/>
              </a:rPr>
            </a:b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Сумма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 100 000 ₽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dirty="0">
                <a:solidFill>
                  <a:srgbClr val="404040"/>
                </a:solidFill>
                <a:latin typeface="Inter"/>
              </a:rPr>
              <a:t>Итого:</a:t>
            </a:r>
            <a:r>
              <a:rPr lang="en-US" sz="2000" dirty="0">
                <a:solidFill>
                  <a:srgbClr val="404040"/>
                </a:solidFill>
                <a:latin typeface="Inter"/>
              </a:rPr>
              <a:t> 2 600 000 ₽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Примечание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Сумма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может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корректироваться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в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зависимости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выбора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поставщиков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масштабов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производства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Дополнительные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инвестиции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могут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потребоваться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на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этапе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масштабирования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1,5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млн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₽).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Обоснование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r>
              <a:rPr lang="en-US" sz="2000" b="1" dirty="0">
                <a:latin typeface="Inter"/>
                <a:ea typeface="+mn-lt"/>
                <a:cs typeface="+mn-lt"/>
              </a:rPr>
              <a:t/>
            </a:r>
            <a:br>
              <a:rPr lang="en-US" sz="2000" b="1" dirty="0">
                <a:latin typeface="Inter"/>
                <a:ea typeface="+mn-lt"/>
                <a:cs typeface="+mn-lt"/>
              </a:rPr>
            </a:b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Несмотря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на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значительные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первоначальные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вложения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проект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имеет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высокий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потенциал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окупаемости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благодаря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растущему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спросу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на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функциональные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напитки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отсутствию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прямых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аналогов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на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рынке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279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E3B9B9C-8832-FC24-DA39-246182E7B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xmlns="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2674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1CDD4F2-76A6-A892-98D6-9DF5528B162F}"/>
              </a:ext>
            </a:extLst>
          </p:cNvPr>
          <p:cNvSpPr txBox="1"/>
          <p:nvPr/>
        </p:nvSpPr>
        <p:spPr>
          <a:xfrm>
            <a:off x="5759751" y="184150"/>
            <a:ext cx="8498837" cy="8445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en-US" sz="4500" dirty="0" err="1">
                <a:solidFill>
                  <a:schemeClr val="tx1"/>
                </a:solidFill>
                <a:latin typeface="Inter"/>
                <a:ea typeface="+mj-ea"/>
                <a:cs typeface="+mj-cs"/>
              </a:rPr>
              <a:t>Прогноз</a:t>
            </a:r>
            <a:r>
              <a:rPr lang="en-US" sz="4500" dirty="0">
                <a:solidFill>
                  <a:schemeClr val="tx1"/>
                </a:solidFill>
                <a:latin typeface="Inter"/>
                <a:ea typeface="+mj-ea"/>
                <a:cs typeface="+mj-cs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Inter"/>
                <a:ea typeface="+mj-ea"/>
                <a:cs typeface="+mj-cs"/>
              </a:rPr>
              <a:t>выручки</a:t>
            </a:r>
            <a:r>
              <a:rPr lang="en-US" sz="4500" dirty="0">
                <a:solidFill>
                  <a:schemeClr val="tx1"/>
                </a:solidFill>
                <a:latin typeface="Inter"/>
                <a:ea typeface="+mj-ea"/>
                <a:cs typeface="+mj-cs"/>
              </a:rPr>
              <a:t> и </a:t>
            </a:r>
            <a:r>
              <a:rPr lang="en-US" sz="4500" dirty="0" err="1">
                <a:solidFill>
                  <a:schemeClr val="tx1"/>
                </a:solidFill>
                <a:latin typeface="Inter"/>
                <a:ea typeface="+mj-ea"/>
                <a:cs typeface="+mj-cs"/>
              </a:rPr>
              <a:t>прибыли</a:t>
            </a:r>
            <a:endParaRPr lang="ru-RU" sz="4500" dirty="0" err="1">
              <a:solidFill>
                <a:schemeClr val="tx1"/>
              </a:solidFill>
              <a:latin typeface="Inter"/>
              <a:ea typeface="+mj-ea"/>
              <a:cs typeface="+mj-cs"/>
            </a:endParaRPr>
          </a:p>
        </p:txBody>
      </p:sp>
      <p:pic>
        <p:nvPicPr>
          <p:cNvPr id="2" name="Рисунок 1" descr="Изображение выглядит как пить, бутылка, Стеклянная бутылка, Алкогольный напит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E3EC1C23-B05C-F582-3C23-66AB460F3D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60" r="1" b="10165"/>
          <a:stretch/>
        </p:blipFill>
        <p:spPr>
          <a:xfrm>
            <a:off x="0" y="1028700"/>
            <a:ext cx="5759751" cy="645794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5F29270-B288-4AC0-7F6C-87F9CF2F43CF}"/>
              </a:ext>
            </a:extLst>
          </p:cNvPr>
          <p:cNvSpPr txBox="1"/>
          <p:nvPr/>
        </p:nvSpPr>
        <p:spPr>
          <a:xfrm>
            <a:off x="5875020" y="1132835"/>
            <a:ext cx="8315957" cy="6995150"/>
          </a:xfrm>
          <a:prstGeom prst="rect">
            <a:avLst/>
          </a:prstGeom>
          <a:solidFill>
            <a:srgbClr val="DADB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lnSpc>
                <a:spcPts val="2100"/>
              </a:lnSpc>
            </a:pPr>
            <a:r>
              <a:rPr lang="en-US" sz="2000" b="1" dirty="0">
                <a:solidFill>
                  <a:srgbClr val="404040"/>
                </a:solidFill>
                <a:latin typeface="Inter"/>
              </a:rPr>
              <a:t>1.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Расчет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выручки</a:t>
            </a:r>
            <a:endParaRPr lang="ru-RU" sz="2000" dirty="0" err="1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Розничная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цена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1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литр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напитка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150 ₽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Прогнозируемый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объем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продаж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в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первый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год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250 000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литров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Годовая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выручка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r>
              <a:rPr lang="en-US" sz="2000" b="1" dirty="0">
                <a:latin typeface="Inter"/>
                <a:ea typeface="+mn-lt"/>
                <a:cs typeface="+mn-lt"/>
              </a:rPr>
              <a:t/>
            </a:r>
            <a:br>
              <a:rPr lang="en-US" sz="2000" b="1" dirty="0">
                <a:latin typeface="Inter"/>
                <a:ea typeface="+mn-lt"/>
                <a:cs typeface="+mn-lt"/>
              </a:rPr>
            </a:b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250 000 л × 150 ₽ = 37 500 000 ₽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dirty="0">
                <a:solidFill>
                  <a:srgbClr val="404040"/>
                </a:solidFill>
                <a:latin typeface="Inter"/>
              </a:rPr>
              <a:t>2.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Расчет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себестоимости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и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затрат</a:t>
            </a:r>
            <a:endParaRPr lang="en-US" sz="2000" dirty="0" err="1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Производственные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расходы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сырье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упаковка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логистика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):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12 000 000 ₽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Маркетинг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продвижение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3 000 000 ₽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Амортизация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оборудования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2 000 000 ₽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Административные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прочие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расходы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3 000 000 ₽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Итого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затрат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20 000 000 ₽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dirty="0">
                <a:solidFill>
                  <a:srgbClr val="404040"/>
                </a:solidFill>
                <a:latin typeface="Inter"/>
              </a:rPr>
              <a:t>3. Прибыль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Валовая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прибыль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r>
              <a:rPr lang="en-US" sz="2000" b="1" dirty="0">
                <a:latin typeface="Inter"/>
                <a:ea typeface="+mn-lt"/>
                <a:cs typeface="+mn-lt"/>
              </a:rPr>
              <a:t/>
            </a:r>
            <a:br>
              <a:rPr lang="en-US" sz="2000" b="1" dirty="0">
                <a:latin typeface="Inter"/>
                <a:ea typeface="+mn-lt"/>
                <a:cs typeface="+mn-lt"/>
              </a:rPr>
            </a:b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37 500 000 ₽ (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выручка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 – 20 000 000 ₽ (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затраты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 = 17 500 000 ₽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Налог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на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прибыль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(15%):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2 625 000 ₽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Чистая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прибыль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r>
              <a:rPr lang="en-US" sz="2000" b="1" dirty="0">
                <a:latin typeface="Inter"/>
                <a:ea typeface="+mn-lt"/>
                <a:cs typeface="+mn-lt"/>
              </a:rPr>
              <a:t/>
            </a:r>
            <a:br>
              <a:rPr lang="en-US" sz="2000" b="1" dirty="0">
                <a:latin typeface="Inter"/>
                <a:ea typeface="+mn-lt"/>
                <a:cs typeface="+mn-lt"/>
              </a:rPr>
            </a:b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17 500 000 ₽ – 2 625 000 ₽ = 14 875 000 ₽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dirty="0">
                <a:solidFill>
                  <a:srgbClr val="404040"/>
                </a:solidFill>
                <a:latin typeface="Inter"/>
              </a:rPr>
              <a:t>4. Рентабельность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Рентабельность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продаж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r>
              <a:rPr lang="en-US" sz="2000" b="1" dirty="0">
                <a:latin typeface="Inter"/>
                <a:ea typeface="+mn-lt"/>
                <a:cs typeface="+mn-lt"/>
              </a:rPr>
              <a:t/>
            </a:r>
            <a:br>
              <a:rPr lang="en-US" sz="2000" b="1" dirty="0">
                <a:latin typeface="Inter"/>
                <a:ea typeface="+mn-lt"/>
                <a:cs typeface="+mn-lt"/>
              </a:rPr>
            </a:b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(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Чистая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прибыль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/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Выручка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 × 100% = (14 875 000 / 37 500 000) × 100% ≈ 40%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dirty="0">
                <a:solidFill>
                  <a:srgbClr val="404040"/>
                </a:solidFill>
                <a:latin typeface="Inter"/>
              </a:rPr>
              <a:t>5. Потенциал роста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Увеличение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продаж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на 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15–20%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второй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год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742950" lvl="1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Объем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продаж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287 500–300 000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литров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742950" lvl="1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Выручка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43 125 000–45 000 000 ₽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742950" lvl="1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Чистая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прибыль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(с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учетом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масштабирования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):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~17–19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млн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₽</a:t>
            </a:r>
            <a:endParaRPr lang="en-US" sz="2000" dirty="0">
              <a:latin typeface="Inter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5559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21B9AA8-3890-EC6E-0116-EDD7FF4E0264}"/>
              </a:ext>
            </a:extLst>
          </p:cNvPr>
          <p:cNvSpPr txBox="1"/>
          <p:nvPr/>
        </p:nvSpPr>
        <p:spPr>
          <a:xfrm>
            <a:off x="358088" y="160020"/>
            <a:ext cx="8168691" cy="8999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ru-RU" sz="4500" dirty="0">
                <a:solidFill>
                  <a:schemeClr val="tx1"/>
                </a:solidFill>
                <a:latin typeface="Inter"/>
                <a:ea typeface="+mj-ea"/>
                <a:cs typeface="+mj-cs"/>
              </a:rPr>
              <a:t>П</a:t>
            </a:r>
            <a:r>
              <a:rPr lang="en-US" sz="4500" dirty="0" err="1">
                <a:solidFill>
                  <a:schemeClr val="tx1"/>
                </a:solidFill>
                <a:latin typeface="Inter"/>
                <a:ea typeface="+mj-ea"/>
                <a:cs typeface="+mj-cs"/>
              </a:rPr>
              <a:t>ерспективы</a:t>
            </a:r>
            <a:r>
              <a:rPr lang="en-US" sz="4500" dirty="0">
                <a:solidFill>
                  <a:schemeClr val="tx1"/>
                </a:solidFill>
                <a:latin typeface="Inter"/>
                <a:ea typeface="+mj-ea"/>
                <a:cs typeface="+mj-cs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Inter"/>
                <a:ea typeface="+mj-ea"/>
                <a:cs typeface="+mj-cs"/>
              </a:rPr>
              <a:t>проекта</a:t>
            </a:r>
            <a:endParaRPr lang="ru-RU" sz="4500" dirty="0" err="1">
              <a:solidFill>
                <a:schemeClr val="tx1"/>
              </a:solidFill>
              <a:latin typeface="Inte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FBDC54-BA0F-3BBF-3F32-160D696DA85A}"/>
              </a:ext>
            </a:extLst>
          </p:cNvPr>
          <p:cNvSpPr txBox="1"/>
          <p:nvPr/>
        </p:nvSpPr>
        <p:spPr>
          <a:xfrm>
            <a:off x="358088" y="1324216"/>
            <a:ext cx="8088424" cy="6745364"/>
          </a:xfrm>
          <a:prstGeom prst="rect">
            <a:avLst/>
          </a:prstGeom>
          <a:solidFill>
            <a:srgbClr val="DADB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/>
            <a:r>
              <a:rPr lang="ru-RU" sz="2000" b="1" dirty="0">
                <a:solidFill>
                  <a:srgbClr val="404040"/>
                </a:solidFill>
                <a:latin typeface="Inter"/>
              </a:rPr>
              <a:t>П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ерспективы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проекта</a:t>
            </a:r>
            <a:endParaRPr lang="ru-RU" sz="2000" dirty="0">
              <a:latin typeface="Inter"/>
              <a:ea typeface="Calibri"/>
              <a:cs typeface="Calibri"/>
            </a:endParaRPr>
          </a:p>
          <a:p>
            <a:pPr defTabSz="914400"/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Проект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—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это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просто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создание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серии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витаминных напитков, а 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вклад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в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формирование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культуры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осознанного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потребления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 Я 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стремлюсь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Популяризировать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здоровый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образ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жизни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через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доступный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вкусный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продукт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обогащенный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натуральными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компонентами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Вдохновить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аудиторию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на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отказ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искусственных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аналогов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в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пользу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функциональных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экологичных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решений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Укрепить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здоровье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потребителей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восполняя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дефицит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витаминов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минералов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в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рационе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/>
            <a:r>
              <a:rPr lang="en-US" sz="2000" dirty="0">
                <a:latin typeface="Inter"/>
              </a:rPr>
              <a:t/>
            </a:r>
            <a:br>
              <a:rPr lang="en-US" sz="2000" dirty="0">
                <a:latin typeface="Inter"/>
              </a:rPr>
            </a:b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Каналы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реализации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и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применение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Розничные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сети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Супермаркеты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магазины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здорового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питания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фермерские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маркеты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Специализированные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ниши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Спортивные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клубы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фитнес-центры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—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как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часть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диетического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восстановительного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питания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Веганские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безглютеновые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сообщества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Онлайн-продажи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Собственная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платформа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маркетплейсы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(Ozon, Wildberries),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подписки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на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регулярную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доставку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4EB9B47-FDA8-109C-62B2-69F7F2D58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ок, еда, напиток, цитрусовы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308D688B-077A-4B51-6EAB-88A321AA3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00800" cy="822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CC6765-6A64-E357-334E-08E5B776B1F0}"/>
              </a:ext>
            </a:extLst>
          </p:cNvPr>
          <p:cNvSpPr txBox="1"/>
          <p:nvPr/>
        </p:nvSpPr>
        <p:spPr>
          <a:xfrm>
            <a:off x="7619695" y="146528"/>
            <a:ext cx="5808012" cy="1343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ru-RU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</a:t>
            </a:r>
            <a:r>
              <a:rPr lang="en-US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ерспективы</a:t>
            </a:r>
            <a:r>
              <a:rPr lang="en-US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проекта</a:t>
            </a:r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227E72-7DFF-BF8E-2DB3-FD10FAA8791A}"/>
              </a:ext>
            </a:extLst>
          </p:cNvPr>
          <p:cNvSpPr txBox="1"/>
          <p:nvPr/>
        </p:nvSpPr>
        <p:spPr>
          <a:xfrm>
            <a:off x="6619189" y="2438007"/>
            <a:ext cx="7809024" cy="3997084"/>
          </a:xfrm>
          <a:prstGeom prst="rect">
            <a:avLst/>
          </a:prstGeom>
          <a:solidFill>
            <a:srgbClr val="DADB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/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Перспективы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развития</a:t>
            </a:r>
            <a:endParaRPr lang="ru-RU" sz="2000" dirty="0" err="1">
              <a:latin typeface="Inter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Расширение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линейки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endParaRPr lang="en-US" sz="2000" dirty="0">
              <a:latin typeface="Inter"/>
            </a:endParaRP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Напитки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с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разными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витаминными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профилями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например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для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иммунитета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энергии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детокса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).</a:t>
            </a:r>
            <a:endParaRPr lang="en-US" sz="2000" dirty="0">
              <a:latin typeface="Inter"/>
            </a:endParaRP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Сезонные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ограниченные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серии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летние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охлаждающие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зимние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согревающие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варианты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).</a:t>
            </a:r>
            <a:endParaRPr lang="en-US" sz="2000" dirty="0">
              <a:latin typeface="Inter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Партнерства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endParaRPr lang="en-US" sz="2000" dirty="0">
              <a:latin typeface="Inter"/>
            </a:endParaRP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Коллаборации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с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нутрициологами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блогерами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ЗОЖ,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медицинскими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центрами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Экспорт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  <a:endParaRPr lang="en-US" sz="2000" dirty="0">
              <a:latin typeface="Inter"/>
            </a:endParaRPr>
          </a:p>
          <a:p>
            <a:pPr marL="742950" lvl="1" indent="-285750" defTabSz="914400"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Выход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на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рынки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стран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СНГ и ЕС,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где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растет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спрос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на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растительные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продукты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</a:endParaRPr>
          </a:p>
          <a:p>
            <a:pPr lvl="1" defTabSz="914400"/>
            <a:r>
              <a:rPr lang="en-US" sz="2000" dirty="0">
                <a:latin typeface="Inter"/>
              </a:rPr>
              <a:t/>
            </a:r>
            <a:br>
              <a:rPr lang="en-US" sz="2000" dirty="0">
                <a:latin typeface="Inter"/>
              </a:rPr>
            </a:br>
            <a:endParaRPr lang="en-US" sz="2000" dirty="0"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0837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4D171EA-0AC4-BA71-F3F7-5F6204D51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CD7F86-DA5A-7E72-1DE2-2FDE658E9ED4}"/>
              </a:ext>
            </a:extLst>
          </p:cNvPr>
          <p:cNvSpPr txBox="1"/>
          <p:nvPr/>
        </p:nvSpPr>
        <p:spPr>
          <a:xfrm>
            <a:off x="1069952" y="1106648"/>
            <a:ext cx="5808012" cy="1343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ru-RU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Вывод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FA13D76-8AAF-7803-CCBD-E5B24F8BBB99}"/>
              </a:ext>
            </a:extLst>
          </p:cNvPr>
          <p:cNvSpPr txBox="1"/>
          <p:nvPr/>
        </p:nvSpPr>
        <p:spPr>
          <a:xfrm>
            <a:off x="435559" y="3558146"/>
            <a:ext cx="7809024" cy="1791094"/>
          </a:xfrm>
          <a:prstGeom prst="rect">
            <a:avLst/>
          </a:prstGeom>
          <a:solidFill>
            <a:srgbClr val="DADB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Мы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создаем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просто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напиток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а 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удобный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вкусный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инструмент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для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заботы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о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здоровье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который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легко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интегрируется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в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повседневную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жизнь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Наша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цель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—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сделать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полезное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питание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привычкой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а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исключением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</a:endParaRPr>
          </a:p>
          <a:p>
            <a:pPr lvl="1" algn="ctr" defTabSz="914400"/>
            <a:r>
              <a:rPr lang="en-US" sz="2000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«</a:t>
            </a:r>
            <a:r>
              <a:rPr lang="en-US" sz="2000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Ваше</a:t>
            </a:r>
            <a:r>
              <a:rPr lang="en-US" sz="2000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здоровье</a:t>
            </a:r>
            <a:r>
              <a:rPr lang="en-US" sz="2000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— </a:t>
            </a:r>
            <a:r>
              <a:rPr lang="en-US" sz="2000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наш</a:t>
            </a:r>
            <a:r>
              <a:rPr lang="en-US" sz="2000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главный</a:t>
            </a:r>
            <a:r>
              <a:rPr lang="en-US" sz="2000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рецепт</a:t>
            </a:r>
            <a:r>
              <a:rPr lang="en-US" sz="2000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»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03A5376-76A3-930D-51BA-DCF6ACD78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539" y="0"/>
            <a:ext cx="6024974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4469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2674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80561" y="308609"/>
            <a:ext cx="5485708" cy="6671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700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en-US" sz="5300" dirty="0" err="1">
                <a:latin typeface="Inter"/>
                <a:ea typeface="+mj-ea"/>
                <a:cs typeface="+mj-cs"/>
              </a:rPr>
              <a:t>Описание</a:t>
            </a:r>
            <a:r>
              <a:rPr lang="en-US" sz="5300" dirty="0">
                <a:latin typeface="Inter"/>
                <a:ea typeface="+mj-ea"/>
                <a:cs typeface="+mj-cs"/>
              </a:rPr>
              <a:t> </a:t>
            </a:r>
            <a:r>
              <a:rPr lang="en-US" sz="5300" dirty="0" err="1">
                <a:latin typeface="Inter"/>
                <a:ea typeface="+mj-ea"/>
                <a:cs typeface="+mj-cs"/>
              </a:rPr>
              <a:t>проблемы</a:t>
            </a:r>
            <a:endParaRPr lang="en-US" sz="5300" dirty="0">
              <a:latin typeface="Inter"/>
              <a:ea typeface="+mj-ea"/>
              <a:cs typeface="+mj-cs"/>
            </a:endParaRPr>
          </a:p>
        </p:txBody>
      </p:sp>
      <p:pic>
        <p:nvPicPr>
          <p:cNvPr id="6" name="Рисунок 5" descr="Изображение выглядит как сок, еда, фрукт, Безалкогольный напит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B9B64A52-141D-C899-E320-64C4B73533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797" r="2" b="782"/>
          <a:stretch/>
        </p:blipFill>
        <p:spPr>
          <a:xfrm>
            <a:off x="7475058" y="10"/>
            <a:ext cx="7155342" cy="82295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A5C9E4-F75F-C123-5F3E-1774C18905F1}"/>
              </a:ext>
            </a:extLst>
          </p:cNvPr>
          <p:cNvSpPr txBox="1"/>
          <p:nvPr/>
        </p:nvSpPr>
        <p:spPr>
          <a:xfrm>
            <a:off x="315819" y="1284359"/>
            <a:ext cx="6997552" cy="6863417"/>
          </a:xfrm>
          <a:prstGeom prst="rect">
            <a:avLst/>
          </a:prstGeom>
          <a:solidFill>
            <a:srgbClr val="DADB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Современные потребители сталкиваются с проблемами выбора полезных напитков</a:t>
            </a:r>
            <a:r>
              <a:rPr lang="ru-RU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которые содержат натуральные ингредиенты. Множество продуктов на рынке включает искусственные добавки, избыток сахара и консерванты, что снижает их пользу для здоровья.</a:t>
            </a:r>
          </a:p>
          <a:p>
            <a:endParaRPr lang="ru-RU" sz="2000" dirty="0">
              <a:latin typeface="Inter"/>
              <a:ea typeface="Calibri"/>
              <a:cs typeface="Calibri"/>
            </a:endParaRPr>
          </a:p>
          <a:p>
            <a:r>
              <a:rPr lang="ru-RU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Данная идея  предлагает решение</a:t>
            </a:r>
            <a:r>
              <a:rPr lang="ru-RU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– </a:t>
            </a:r>
            <a:r>
              <a:rPr lang="ru-RU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натуральный витаминный напиток</a:t>
            </a:r>
            <a:r>
              <a:rPr lang="ru-RU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на основе растительных компонентов, таких как миндальное молоко, суперфуды и витаминные комплексы. Это вкусный, питательный и удобный продукт, отвечающий запросам осознанных потребителей.</a:t>
            </a:r>
          </a:p>
          <a:p>
            <a:endParaRPr lang="ru-RU" sz="2000" dirty="0">
              <a:solidFill>
                <a:srgbClr val="404040"/>
              </a:solidFill>
              <a:latin typeface="Inter"/>
              <a:ea typeface="+mn-lt"/>
              <a:cs typeface="+mn-lt"/>
            </a:endParaRPr>
          </a:p>
          <a:p>
            <a:r>
              <a:rPr lang="ru-RU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Преимущества напитка</a:t>
            </a:r>
          </a:p>
          <a:p>
            <a:r>
              <a:rPr lang="ru-RU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✅ 100% натуральный состав – </a:t>
            </a:r>
            <a:r>
              <a:rPr lang="ru-RU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без искусственных добавок.</a:t>
            </a:r>
            <a:r>
              <a:rPr lang="ru-RU" sz="2000" dirty="0">
                <a:latin typeface="Inter"/>
                <a:ea typeface="+mn-lt"/>
                <a:cs typeface="+mn-lt"/>
              </a:rPr>
              <a:t/>
            </a:r>
            <a:br>
              <a:rPr lang="ru-RU" sz="2000" dirty="0">
                <a:latin typeface="Inter"/>
                <a:ea typeface="+mn-lt"/>
                <a:cs typeface="+mn-lt"/>
              </a:rPr>
            </a:br>
            <a:r>
              <a:rPr lang="ru-RU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✅ Богат витаминами и минералами – </a:t>
            </a:r>
            <a:r>
              <a:rPr lang="ru-RU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восполняет дефициты.</a:t>
            </a:r>
            <a:r>
              <a:rPr lang="ru-RU" sz="2000" dirty="0">
                <a:latin typeface="Inter"/>
                <a:ea typeface="+mn-lt"/>
                <a:cs typeface="+mn-lt"/>
              </a:rPr>
              <a:t/>
            </a:r>
            <a:br>
              <a:rPr lang="ru-RU" sz="2000" dirty="0">
                <a:latin typeface="Inter"/>
                <a:ea typeface="+mn-lt"/>
                <a:cs typeface="+mn-lt"/>
              </a:rPr>
            </a:br>
            <a:r>
              <a:rPr lang="ru-RU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✅ Подходит для веганов и людей с непереносимостью лактозы.</a:t>
            </a:r>
            <a:br>
              <a:rPr lang="ru-RU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</a:br>
            <a:r>
              <a:rPr lang="ru-RU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✅ Долгий срок хранения – </a:t>
            </a:r>
            <a:r>
              <a:rPr lang="ru-RU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удобно брать с собой.</a:t>
            </a:r>
          </a:p>
          <a:p>
            <a:r>
              <a:rPr lang="ru-RU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Этот продукт создан для тех, кто заботится о здоровье, но не готов жертвовать вкусом и удобством!</a:t>
            </a:r>
          </a:p>
          <a:p>
            <a:endParaRPr lang="ru-RU" sz="2000" b="1" dirty="0">
              <a:solidFill>
                <a:srgbClr val="404040"/>
              </a:solidFill>
              <a:ea typeface="+mn-lt"/>
              <a:cs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83489" y="2642503"/>
            <a:ext cx="3657600" cy="2413000"/>
          </a:xfrm>
          <a:prstGeom prst="roundRect">
            <a:avLst>
              <a:gd name="adj" fmla="val 3000"/>
            </a:avLst>
          </a:prstGeom>
          <a:solidFill>
            <a:srgbClr val="DADBF0"/>
          </a:solidFill>
          <a:ln w="12700">
            <a:solidFill>
              <a:srgbClr val="C0C1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>
              <a:latin typeface="Inter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095089" y="2642503"/>
            <a:ext cx="3657600" cy="2413000"/>
          </a:xfrm>
          <a:prstGeom prst="roundRect">
            <a:avLst>
              <a:gd name="adj" fmla="val 3000"/>
            </a:avLst>
          </a:prstGeom>
          <a:solidFill>
            <a:srgbClr val="DADBF0"/>
          </a:solidFill>
          <a:ln w="12700">
            <a:solidFill>
              <a:srgbClr val="C0C1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>
              <a:latin typeface="Inter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07873" y="5126623"/>
            <a:ext cx="3657600" cy="2413000"/>
          </a:xfrm>
          <a:prstGeom prst="roundRect">
            <a:avLst>
              <a:gd name="adj" fmla="val 3000"/>
            </a:avLst>
          </a:prstGeom>
          <a:solidFill>
            <a:srgbClr val="DADBF0"/>
          </a:solidFill>
          <a:ln w="12700">
            <a:solidFill>
              <a:srgbClr val="C0C1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>
              <a:latin typeface="Inter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095089" y="5126623"/>
            <a:ext cx="3657600" cy="2413000"/>
          </a:xfrm>
          <a:prstGeom prst="roundRect">
            <a:avLst>
              <a:gd name="adj" fmla="val 3000"/>
            </a:avLst>
          </a:prstGeom>
          <a:solidFill>
            <a:srgbClr val="DADBF0"/>
          </a:solidFill>
          <a:ln w="12700">
            <a:solidFill>
              <a:srgbClr val="C0C1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>
              <a:latin typeface="Int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11392" y="2899664"/>
            <a:ext cx="346710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2200" b="1" i="0">
                <a:solidFill>
                  <a:srgbClr val="272525"/>
                </a:solidFill>
                <a:latin typeface="Inter"/>
              </a:defRPr>
            </a:pPr>
            <a:r>
              <a:rPr lang="en-US" sz="2000" b="1" dirty="0">
                <a:solidFill>
                  <a:srgbClr val="272525"/>
                </a:solidFill>
                <a:latin typeface="Inter"/>
              </a:rPr>
              <a:t>Создание уникального продукта</a:t>
            </a:r>
            <a:endParaRPr lang="ru-RU" sz="2000" b="1" dirty="0" err="1">
              <a:solidFill>
                <a:srgbClr val="272525"/>
              </a:solidFill>
              <a:latin typeface="Int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6623" y="3672614"/>
            <a:ext cx="3557410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1800" b="0" i="0">
                <a:solidFill>
                  <a:srgbClr val="272525"/>
                </a:solidFill>
                <a:latin typeface="Inter"/>
              </a:defRPr>
            </a:pPr>
            <a:r>
              <a:rPr lang="en-US" sz="2000" dirty="0">
                <a:solidFill>
                  <a:srgbClr val="272525"/>
                </a:solidFill>
                <a:latin typeface="Inter"/>
              </a:rPr>
              <a:t>с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натуральным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составом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,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обогащенного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витаминами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минералами</a:t>
            </a:r>
            <a:endParaRPr lang="ru-RU" sz="2000" dirty="0" err="1">
              <a:solidFill>
                <a:srgbClr val="272525"/>
              </a:solidFill>
              <a:latin typeface="Inte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22089" y="2896503"/>
            <a:ext cx="346710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2200" b="1" i="0">
                <a:solidFill>
                  <a:srgbClr val="272525"/>
                </a:solidFill>
                <a:latin typeface="Inter"/>
              </a:defRPr>
            </a:pPr>
            <a:r>
              <a:rPr lang="en-US" sz="2000" b="1" dirty="0" err="1">
                <a:solidFill>
                  <a:srgbClr val="272525"/>
                </a:solidFill>
                <a:latin typeface="Inter"/>
              </a:rPr>
              <a:t>Гарантию</a:t>
            </a:r>
            <a:r>
              <a:rPr lang="en-US" sz="2000" b="1" dirty="0">
                <a:solidFill>
                  <a:srgbClr val="272525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272525"/>
                </a:solidFill>
                <a:latin typeface="Inter"/>
              </a:rPr>
              <a:t>высокого</a:t>
            </a:r>
            <a:r>
              <a:rPr lang="en-US" sz="2000" b="1" dirty="0">
                <a:solidFill>
                  <a:srgbClr val="272525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272525"/>
                </a:solidFill>
                <a:latin typeface="Inter"/>
              </a:rPr>
              <a:t>качества</a:t>
            </a:r>
            <a:endParaRPr lang="ru-RU" sz="2000" b="1" dirty="0" err="1">
              <a:solidFill>
                <a:srgbClr val="272525"/>
              </a:solidFill>
              <a:latin typeface="Inte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22089" y="3679839"/>
            <a:ext cx="3503676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1800" b="0" i="0">
                <a:solidFill>
                  <a:srgbClr val="272525"/>
                </a:solidFill>
                <a:latin typeface="Inter"/>
              </a:defRPr>
            </a:pPr>
            <a:r>
              <a:rPr lang="en-US" sz="2000" dirty="0" err="1">
                <a:solidFill>
                  <a:srgbClr val="272525"/>
                </a:solidFill>
                <a:latin typeface="Inter"/>
              </a:rPr>
              <a:t>за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счёт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тщательного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отбора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ингредиентов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современных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технологий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производства</a:t>
            </a:r>
            <a:endParaRPr lang="ru-RU" sz="2000" dirty="0" err="1">
              <a:solidFill>
                <a:srgbClr val="272525"/>
              </a:solidFill>
              <a:latin typeface="Int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3913" y="5344047"/>
            <a:ext cx="346710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2200" b="1" i="0">
                <a:solidFill>
                  <a:srgbClr val="272525"/>
                </a:solidFill>
                <a:latin typeface="Inter"/>
              </a:defRPr>
            </a:pPr>
            <a:r>
              <a:rPr lang="en-US" sz="2000" b="1" err="1">
                <a:solidFill>
                  <a:srgbClr val="272525"/>
                </a:solidFill>
                <a:latin typeface="Inter"/>
              </a:rPr>
              <a:t>Обеспечение</a:t>
            </a:r>
            <a:r>
              <a:rPr lang="en-US" sz="2000" b="1" dirty="0">
                <a:solidFill>
                  <a:srgbClr val="272525"/>
                </a:solidFill>
                <a:latin typeface="Inter"/>
              </a:rPr>
              <a:t> </a:t>
            </a:r>
            <a:r>
              <a:rPr lang="en-US" sz="2000" b="1" err="1">
                <a:solidFill>
                  <a:srgbClr val="272525"/>
                </a:solidFill>
                <a:latin typeface="Inter"/>
              </a:rPr>
              <a:t>доступности</a:t>
            </a:r>
            <a:endParaRPr lang="ru-RU" sz="2000" b="1" err="1">
              <a:solidFill>
                <a:srgbClr val="272525"/>
              </a:solidFill>
              <a:latin typeface="Int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0489" y="6188343"/>
            <a:ext cx="346710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1800" b="0" i="0">
                <a:solidFill>
                  <a:srgbClr val="272525"/>
                </a:solidFill>
                <a:latin typeface="Inter"/>
              </a:defRPr>
            </a:pPr>
            <a:r>
              <a:rPr lang="en-US" sz="2000" dirty="0" err="1">
                <a:solidFill>
                  <a:srgbClr val="272525"/>
                </a:solidFill>
                <a:latin typeface="Inter"/>
              </a:rPr>
              <a:t>для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широкого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круга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потребителей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через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оптимизацию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логистики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ценообразования</a:t>
            </a:r>
            <a:endParaRPr lang="ru-RU" sz="2000" dirty="0" err="1">
              <a:solidFill>
                <a:srgbClr val="272525"/>
              </a:solidFill>
              <a:latin typeface="Inte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22089" y="5344047"/>
            <a:ext cx="346710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2200" b="1" i="0">
                <a:solidFill>
                  <a:srgbClr val="272525"/>
                </a:solidFill>
                <a:latin typeface="Inter"/>
              </a:defRPr>
            </a:pPr>
            <a:r>
              <a:rPr lang="en-US" sz="2000" b="1" dirty="0" err="1">
                <a:solidFill>
                  <a:srgbClr val="272525"/>
                </a:solidFill>
                <a:latin typeface="Inter"/>
              </a:rPr>
              <a:t>Расширение</a:t>
            </a:r>
            <a:r>
              <a:rPr lang="en-US" sz="2000" b="1" dirty="0">
                <a:solidFill>
                  <a:srgbClr val="272525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272525"/>
                </a:solidFill>
                <a:latin typeface="Inter"/>
              </a:rPr>
              <a:t>ассортимента</a:t>
            </a:r>
            <a:endParaRPr lang="ru-RU" sz="2000" b="1" dirty="0" err="1">
              <a:solidFill>
                <a:srgbClr val="272525"/>
              </a:solidFill>
              <a:latin typeface="Inte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22089" y="6188343"/>
            <a:ext cx="3491484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1800" b="0" i="0">
                <a:solidFill>
                  <a:srgbClr val="272525"/>
                </a:solidFill>
                <a:latin typeface="Inter"/>
              </a:defRPr>
            </a:pPr>
            <a:r>
              <a:rPr lang="en-US" sz="2000" dirty="0" err="1">
                <a:solidFill>
                  <a:srgbClr val="272525"/>
                </a:solidFill>
                <a:latin typeface="Inter"/>
              </a:rPr>
              <a:t>функциональных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напитков,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отвечающих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запросам</a:t>
            </a:r>
            <a:r>
              <a:rPr lang="en-US" sz="2000" dirty="0">
                <a:solidFill>
                  <a:srgbClr val="272525"/>
                </a:solidFill>
                <a:latin typeface="Inter"/>
              </a:rPr>
              <a:t> ЗОЖ-</a:t>
            </a:r>
            <a:r>
              <a:rPr lang="en-US" sz="2000" dirty="0" err="1">
                <a:solidFill>
                  <a:srgbClr val="272525"/>
                </a:solidFill>
                <a:latin typeface="Inter"/>
              </a:rPr>
              <a:t>аудитории</a:t>
            </a:r>
            <a:endParaRPr lang="ru-RU" sz="2000" dirty="0">
              <a:solidFill>
                <a:srgbClr val="272525"/>
              </a:solidFill>
              <a:latin typeface="Inter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xmlns="" id="{6592287B-755C-5CEC-0920-261F8CACB7D1}"/>
              </a:ext>
            </a:extLst>
          </p:cNvPr>
          <p:cNvSpPr/>
          <p:nvPr/>
        </p:nvSpPr>
        <p:spPr>
          <a:xfrm>
            <a:off x="6214418" y="1371487"/>
            <a:ext cx="7550462" cy="984278"/>
          </a:xfrm>
          <a:prstGeom prst="roundRect">
            <a:avLst>
              <a:gd name="adj" fmla="val 3000"/>
            </a:avLst>
          </a:prstGeom>
          <a:solidFill>
            <a:srgbClr val="DADBF0"/>
          </a:solidFill>
          <a:ln w="12700">
            <a:solidFill>
              <a:srgbClr val="C0C1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B1B888E-B477-EE9B-79FD-9B42B28AC16B}"/>
              </a:ext>
            </a:extLst>
          </p:cNvPr>
          <p:cNvSpPr txBox="1"/>
          <p:nvPr/>
        </p:nvSpPr>
        <p:spPr>
          <a:xfrm>
            <a:off x="6274591" y="1475570"/>
            <a:ext cx="724887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2200" b="1" i="0">
                <a:solidFill>
                  <a:srgbClr val="272525"/>
                </a:solidFill>
                <a:latin typeface="Inter"/>
              </a:defRPr>
            </a:pPr>
            <a:r>
              <a:rPr lang="ru-RU" sz="2000" b="1" dirty="0">
                <a:solidFill>
                  <a:srgbClr val="272525"/>
                </a:solidFill>
                <a:latin typeface="Inter"/>
              </a:rPr>
              <a:t>р</a:t>
            </a:r>
            <a:r>
              <a:rPr lang="en-US" sz="2000" b="1" dirty="0">
                <a:solidFill>
                  <a:srgbClr val="272525"/>
                </a:solidFill>
                <a:latin typeface="Inter"/>
              </a:rPr>
              <a:t>азработка линейки витаминных напитков на основе растительного молока, направленная на:</a:t>
            </a:r>
            <a:endParaRPr lang="ru-RU" sz="2000" b="1" dirty="0">
              <a:solidFill>
                <a:srgbClr val="272525"/>
              </a:solidFill>
              <a:latin typeface="Inter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9B578C4-2267-159B-27F2-65BBBF792EC4}"/>
              </a:ext>
            </a:extLst>
          </p:cNvPr>
          <p:cNvSpPr txBox="1"/>
          <p:nvPr/>
        </p:nvSpPr>
        <p:spPr>
          <a:xfrm>
            <a:off x="6183489" y="302366"/>
            <a:ext cx="5485708" cy="6671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ru-RU" sz="5300" dirty="0">
                <a:latin typeface="Inter"/>
                <a:ea typeface="+mj-ea"/>
                <a:cs typeface="+mj-cs"/>
              </a:rPr>
              <a:t>Цель идеи:</a:t>
            </a:r>
            <a:endParaRPr lang="en-US" sz="5300" dirty="0">
              <a:latin typeface="Inter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2A36216-2C55-DBD6-293D-E9B8B0CE8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2674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23F3064-0407-BFBA-FA1B-40DCF40FBCDC}"/>
              </a:ext>
            </a:extLst>
          </p:cNvPr>
          <p:cNvSpPr txBox="1"/>
          <p:nvPr/>
        </p:nvSpPr>
        <p:spPr>
          <a:xfrm>
            <a:off x="416560" y="149225"/>
            <a:ext cx="6314279" cy="8479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en-US" sz="4500" dirty="0" err="1">
                <a:solidFill>
                  <a:schemeClr val="tx1"/>
                </a:solidFill>
                <a:latin typeface="Inter"/>
                <a:ea typeface="+mj-ea"/>
                <a:cs typeface="+mj-cs"/>
              </a:rPr>
              <a:t>Задачи</a:t>
            </a:r>
            <a:r>
              <a:rPr lang="en-US" sz="4500" dirty="0">
                <a:solidFill>
                  <a:schemeClr val="tx1"/>
                </a:solidFill>
                <a:latin typeface="Inter"/>
                <a:ea typeface="+mj-ea"/>
                <a:cs typeface="+mj-cs"/>
              </a:rPr>
              <a:t> </a:t>
            </a:r>
            <a:r>
              <a:rPr lang="ru-RU" sz="4500" dirty="0">
                <a:solidFill>
                  <a:schemeClr val="tx1"/>
                </a:solidFill>
                <a:latin typeface="Inter"/>
                <a:ea typeface="+mj-ea"/>
                <a:cs typeface="+mj-cs"/>
              </a:rPr>
              <a:t>идеи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58B6D0-1FF7-5EEE-8FC2-3C3B7D3B2BB3}"/>
              </a:ext>
            </a:extLst>
          </p:cNvPr>
          <p:cNvSpPr txBox="1"/>
          <p:nvPr/>
        </p:nvSpPr>
        <p:spPr>
          <a:xfrm>
            <a:off x="416560" y="1146416"/>
            <a:ext cx="9516110" cy="6728854"/>
          </a:xfrm>
          <a:prstGeom prst="rect">
            <a:avLst/>
          </a:prstGeom>
          <a:solidFill>
            <a:srgbClr val="DADB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28600" defTabSz="9144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Анализ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 и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подбор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ингредиентов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446088" lvl="1" indent="-182563" defTabSz="9144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Inter"/>
              </a:rPr>
              <a:t>Исследовать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современные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тенденции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в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области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функциональных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напитков.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446088" lvl="1" indent="-182563" defTabSz="9144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Inter"/>
              </a:rPr>
              <a:t>Подобрать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натуральные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витаминизированные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компоненты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соответствующие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требованиям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качества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пользы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.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285750" indent="-228600" defTabSz="9144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Разработка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технологии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производства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446088" lvl="1" indent="-182563" defTabSz="9144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Inter"/>
              </a:rPr>
              <a:t>Создать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эффективную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рецептуру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сохраняющую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полезные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свойства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ингредиентов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.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446088" lvl="1" indent="-182563" defTabSz="9144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Inter"/>
              </a:rPr>
              <a:t>Оптимизировать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процесс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изготовления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для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масштабируемости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.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285750" indent="-228600" defTabSz="9144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Обеспечение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длительного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срока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хранения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742950" lvl="1" indent="-228600" defTabSz="9144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Inter"/>
              </a:rPr>
              <a:t>Протестировать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различные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методы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консервации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упаковки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.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742950" lvl="1" indent="-228600" defTabSz="9144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Inter"/>
              </a:rPr>
              <a:t>Добиться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сохранения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вкуса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питательной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ценности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продукта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не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менее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 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6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месяцев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.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285750" indent="-228600" defTabSz="9144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Клинические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 и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маркетинговые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исследования</a:t>
            </a:r>
            <a:endParaRPr lang="en-US" sz="2000" dirty="0" err="1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742950" lvl="1" indent="-228600" defTabSz="9144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Inter"/>
              </a:rPr>
              <a:t>Провести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лабораторные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испытания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на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безопасность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эффективность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.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742950" lvl="1" indent="-228600" defTabSz="9144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Inter"/>
              </a:rPr>
              <a:t>Изучить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целевую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аудиторию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её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потребности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предпочтения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.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285750" indent="-228600" defTabSz="9144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Разработка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бренда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 и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упаковки</a:t>
            </a:r>
            <a:endParaRPr lang="en-US" sz="2000" dirty="0" err="1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742950" lvl="1" indent="-228600" defTabSz="9144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Inter"/>
              </a:rPr>
              <a:t>Создать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запоминающийся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дизайн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отражающий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пользу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натуральность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продукта.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742950" lvl="1" indent="-228600" defTabSz="9144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Inter"/>
              </a:rPr>
              <a:t>Протестировать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упаковку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на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удобство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экологичность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.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285750" indent="-228600" defTabSz="9144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Inter"/>
              </a:rPr>
              <a:t>Создание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уникальных</a:t>
            </a:r>
            <a:r>
              <a:rPr lang="en-US" sz="2000" b="1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Inter"/>
              </a:rPr>
              <a:t>рецептур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742950" lvl="1" indent="-228600" defTabSz="9144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Inter"/>
              </a:rPr>
              <a:t>Разработать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линейку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вкусов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с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разными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витаминно-минеральными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профилями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.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marL="742950" lvl="1" indent="-228600" defTabSz="9144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Inter"/>
              </a:rPr>
              <a:t>Адаптировать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напитки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под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различные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диетические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потребности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веганство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безглютеновое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питание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chemeClr val="tx1"/>
                </a:solidFill>
                <a:latin typeface="Inter"/>
              </a:rPr>
              <a:t>др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.).</a:t>
            </a:r>
            <a:endParaRPr lang="en-US" sz="2000" dirty="0">
              <a:solidFill>
                <a:schemeClr val="tx1"/>
              </a:solidFill>
              <a:latin typeface="Inter"/>
              <a:ea typeface="Calibri"/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3" name="Рисунок 2" descr="Изображение выглядит как напиток, сок, еда, цитрусовы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DC73CE30-6B0D-9663-CB79-11AF8E3824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77" r="2" b="2"/>
          <a:stretch/>
        </p:blipFill>
        <p:spPr>
          <a:xfrm>
            <a:off x="9360767" y="1176699"/>
            <a:ext cx="5075341" cy="5837314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1640731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2D37EEF-1E00-7B40-A104-EA94A5A3B7DE}"/>
              </a:ext>
            </a:extLst>
          </p:cNvPr>
          <p:cNvSpPr txBox="1"/>
          <p:nvPr/>
        </p:nvSpPr>
        <p:spPr>
          <a:xfrm>
            <a:off x="6240781" y="807465"/>
            <a:ext cx="7783830" cy="1158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ru-RU" sz="4500" dirty="0">
                <a:solidFill>
                  <a:schemeClr val="tx1"/>
                </a:solidFill>
                <a:latin typeface="Inter"/>
                <a:ea typeface="+mj-ea"/>
                <a:cs typeface="+mj-cs"/>
              </a:rPr>
              <a:t>Актуальность и новизна предлагаемого продукта</a:t>
            </a:r>
            <a:endParaRPr lang="en-US" sz="4500" dirty="0" err="1">
              <a:solidFill>
                <a:schemeClr val="tx1"/>
              </a:solidFill>
              <a:latin typeface="Inter"/>
              <a:ea typeface="Calibri"/>
              <a:cs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21FA89F-0270-0D53-C582-D865726E9D13}"/>
              </a:ext>
            </a:extLst>
          </p:cNvPr>
          <p:cNvSpPr txBox="1"/>
          <p:nvPr/>
        </p:nvSpPr>
        <p:spPr>
          <a:xfrm>
            <a:off x="6240781" y="2576437"/>
            <a:ext cx="7783830" cy="3687204"/>
          </a:xfrm>
          <a:prstGeom prst="rect">
            <a:avLst/>
          </a:prstGeom>
          <a:solidFill>
            <a:srgbClr val="DADB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/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Актуальность</a:t>
            </a:r>
            <a:endParaRPr lang="ru-RU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Растущий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спрос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на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здоровое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питание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–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потребители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всё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чаще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выбирают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функциональные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растительные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продукты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Дефицит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витаминов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в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рационе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–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необходимость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удобных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полезных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решений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для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ежедневного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употребления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/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Новизна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Уникальная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рецептура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–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сочетание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натуральных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ингредиентов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без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искусственных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добавок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избыточного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сахара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Инновационный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подход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–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использование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суперфудов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растительного молока и витаминных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комплексов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в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удобной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форме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с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длительным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сроком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хранения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219380-401C-BA3A-7230-0E9AAD65D615}"/>
              </a:ext>
            </a:extLst>
          </p:cNvPr>
          <p:cNvSpPr txBox="1"/>
          <p:nvPr/>
        </p:nvSpPr>
        <p:spPr>
          <a:xfrm>
            <a:off x="0" y="55799"/>
            <a:ext cx="8497728" cy="968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ru-RU" sz="4500" dirty="0">
                <a:solidFill>
                  <a:schemeClr val="tx1"/>
                </a:solidFill>
                <a:latin typeface="Inter"/>
                <a:ea typeface="Calibri"/>
                <a:cs typeface="Calibri"/>
              </a:rPr>
              <a:t>Основные методы исследования</a:t>
            </a:r>
            <a:endParaRPr lang="en-US" sz="4500" dirty="0" err="1">
              <a:solidFill>
                <a:schemeClr val="tx1"/>
              </a:solidFill>
              <a:latin typeface="Inter"/>
              <a:ea typeface="Calibri"/>
              <a:cs typeface="Calibri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49D4FAE4-E8CB-68D5-170C-D9593195B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8" y="1207514"/>
            <a:ext cx="9719569" cy="7171194"/>
          </a:xfrm>
          <a:prstGeom prst="rect">
            <a:avLst/>
          </a:prstGeom>
          <a:solidFill>
            <a:srgbClr val="DADBF0"/>
          </a:solidFill>
          <a:ln>
            <a:noFill/>
          </a:ln>
        </p:spPr>
        <p:txBody>
          <a:bodyPr wrap="square">
            <a:spAutoFit/>
          </a:bodyPr>
          <a:lstStyle>
            <a:lvl1pPr indent="2746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ja-JP" sz="2000" b="1" dirty="0">
                <a:solidFill>
                  <a:srgbClr val="3D3D3D"/>
                </a:solidFill>
                <a:latin typeface="Inter"/>
                <a:cs typeface="Arial" panose="020B0604020202020204" pitchFamily="34" charset="0"/>
              </a:rPr>
              <a:t>В работе используются официальные и общепринятые методы исследования сырья и готовой продукции: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органолептическая оценка по ГОСТ 7636 и ГОСТ 7631;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микробиологическая безопасность сырья и продукции ГОСТ 26669, ТР</a:t>
            </a:r>
            <a:r>
              <a:rPr lang="en-US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ru-RU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ТС 021</a:t>
            </a:r>
            <a:r>
              <a:rPr lang="en-US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ru-RU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2011</a:t>
            </a:r>
            <a:r>
              <a:rPr lang="en-US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, VER 4</a:t>
            </a:r>
            <a:r>
              <a:rPr lang="ru-RU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1847-04</a:t>
            </a:r>
            <a:endParaRPr lang="ru-RU" sz="2000" b="1" dirty="0">
              <a:latin typeface="Inter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содержание растворимых сухих веществ в соответствии с ГОСТ 28562-90;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долю общих сухих веществ и остаточной влаги в сырье и полученных образцах продуктов питания – в соответствии с ГОСТ 28561-90;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суммарное содержание органических кислот в соответствии с ГОСТ 6687.4-86 и 25555.0-82 (по яблочной кислоте);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 количество моно- и </a:t>
            </a:r>
            <a:r>
              <a:rPr lang="ru-RU" sz="2000" b="1" dirty="0" err="1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дисахаров</a:t>
            </a:r>
            <a:r>
              <a:rPr lang="ru-RU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 в соответствии с ГОСТ 8756.13-87;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содержание Р-активных соединений (антоцианов, флавонолов и катехинов) – с использованием спектрофотометра согласно методикам </a:t>
            </a:r>
            <a:r>
              <a:rPr lang="ru-RU" sz="2000" b="1" dirty="0" err="1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Вигорова</a:t>
            </a:r>
            <a:r>
              <a:rPr lang="ru-RU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 и Трибунской;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количественное содержание </a:t>
            </a:r>
            <a:r>
              <a:rPr lang="ru-RU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ru-RU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-каротина по ГОСТ 8756.22; 50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общее содержание пектиновых веществ в соответствии с ГОСТ 29059;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количество пищевых волокон (клетчатки) в соответствии с ГОСТ Р 54014-2010;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Inter"/>
                <a:ea typeface="Calibri" panose="020F0502020204030204" pitchFamily="34" charset="0"/>
                <a:cs typeface="Arial" panose="020B0604020202020204" pitchFamily="34" charset="0"/>
              </a:rPr>
              <a:t> функциональную направленность по ГОСТ Р 52349- 2005 «Продукты пищевые функциональные», 55577-2013 «Продукты пищевые функциональные. Информация об отличительных признаках и эффективности»</a:t>
            </a: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8911B5-6AD2-2DC7-1D3B-8736D23F5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095" y="1870454"/>
            <a:ext cx="4757305" cy="419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9764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216E108-B22F-511F-EC47-CAC1F8BCE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2674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EA420E-E858-2822-F196-7A1384FC08A5}"/>
              </a:ext>
            </a:extLst>
          </p:cNvPr>
          <p:cNvSpPr txBox="1"/>
          <p:nvPr/>
        </p:nvSpPr>
        <p:spPr>
          <a:xfrm>
            <a:off x="2548889" y="271542"/>
            <a:ext cx="10367011" cy="8842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en-US" sz="4500" dirty="0" err="1">
                <a:solidFill>
                  <a:schemeClr val="tx1"/>
                </a:solidFill>
                <a:latin typeface="Inter"/>
                <a:ea typeface="+mj-ea"/>
                <a:cs typeface="+mj-cs"/>
              </a:rPr>
              <a:t>Основные</a:t>
            </a:r>
            <a:r>
              <a:rPr lang="en-US" sz="4500" dirty="0">
                <a:solidFill>
                  <a:schemeClr val="tx1"/>
                </a:solidFill>
                <a:latin typeface="Inter"/>
                <a:ea typeface="+mj-ea"/>
                <a:cs typeface="+mj-cs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Inter"/>
                <a:ea typeface="+mj-ea"/>
                <a:cs typeface="+mj-cs"/>
              </a:rPr>
              <a:t>этапы</a:t>
            </a:r>
            <a:r>
              <a:rPr lang="en-US" sz="4500" dirty="0">
                <a:solidFill>
                  <a:schemeClr val="tx1"/>
                </a:solidFill>
                <a:latin typeface="Inter"/>
                <a:ea typeface="+mj-ea"/>
                <a:cs typeface="+mj-cs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Inter"/>
                <a:ea typeface="+mj-ea"/>
                <a:cs typeface="+mj-cs"/>
              </a:rPr>
              <a:t>реализации</a:t>
            </a:r>
            <a:endParaRPr lang="en-US" sz="4500" dirty="0" err="1">
              <a:solidFill>
                <a:schemeClr val="tx1"/>
              </a:solidFill>
              <a:latin typeface="Inter"/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D6D3DD-5F5D-5504-A66A-96DDA810F82D}"/>
              </a:ext>
            </a:extLst>
          </p:cNvPr>
          <p:cNvSpPr txBox="1"/>
          <p:nvPr/>
        </p:nvSpPr>
        <p:spPr>
          <a:xfrm>
            <a:off x="5714999" y="1317350"/>
            <a:ext cx="8812530" cy="6667894"/>
          </a:xfrm>
          <a:prstGeom prst="rect">
            <a:avLst/>
          </a:prstGeom>
          <a:solidFill>
            <a:srgbClr val="DADB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lnSpc>
                <a:spcPts val="2100"/>
              </a:lnSpc>
            </a:pPr>
            <a:r>
              <a:rPr lang="en-US" sz="1600" b="1" dirty="0">
                <a:solidFill>
                  <a:srgbClr val="404040"/>
                </a:solidFill>
              </a:rPr>
              <a:t>1.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Подготовительный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этап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(2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месяца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)</a:t>
            </a:r>
            <a:endParaRPr lang="ru-RU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Анализ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рынка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исследование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спроса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конкурентов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потребительских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предпочтений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Определение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ключевых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характеристик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продукта 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состав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функциональность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целевая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аудитория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dirty="0">
                <a:solidFill>
                  <a:srgbClr val="404040"/>
                </a:solidFill>
                <a:latin typeface="Inter"/>
              </a:rPr>
              <a:t>2.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Разработка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рецептуры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и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технологии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(3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месяца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)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Подбор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ингредиентов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витамины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растительные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компоненты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натуральные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добавки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Создание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лабораторного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образца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тестирование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вкусовых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/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полезных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свойств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Разработка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технологической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схемы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производства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dirty="0">
                <a:solidFill>
                  <a:srgbClr val="404040"/>
                </a:solidFill>
                <a:latin typeface="Inter"/>
              </a:rPr>
              <a:t>3.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Испытания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и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доработка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продукта (4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месяца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)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Пилотные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тесты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проверка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стабильности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состава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срока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хранения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безопасности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Корректировка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рецептуры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на основе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результатов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испытаний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Промышленная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апробация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пробная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партия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dirty="0">
                <a:solidFill>
                  <a:srgbClr val="404040"/>
                </a:solidFill>
                <a:latin typeface="Inter"/>
              </a:rPr>
              <a:t>4.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Разработка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упаковки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и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брендинга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(2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месяца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)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Дизайн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упаковки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экологичность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удобство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соответствие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концепции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здорового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питания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Создание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логотипа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названия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маркетинговых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материалов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dirty="0">
                <a:solidFill>
                  <a:srgbClr val="404040"/>
                </a:solidFill>
                <a:latin typeface="Inter"/>
              </a:rPr>
              <a:t>5.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Запуск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пилотной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партии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и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выход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на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рынок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(2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месяца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)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Производство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пробной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серии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для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тестирования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в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реальных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условиях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Сбор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обратной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связи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потребителей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дистрибьюторов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Анализ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продаж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доработка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стратегии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продвижения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.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marL="57150" defTabSz="914400">
              <a:lnSpc>
                <a:spcPts val="2100"/>
              </a:lnSpc>
            </a:pPr>
            <a:endParaRPr lang="en-US" sz="1000" b="1" dirty="0">
              <a:solidFill>
                <a:schemeClr val="tx1"/>
              </a:solidFill>
              <a:ea typeface="Calibri"/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Изображение выглядит как человек, еда, стол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B24A9247-24DD-F54F-9DC0-CC627A415F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27" r="2" b="9052"/>
          <a:stretch/>
        </p:blipFill>
        <p:spPr>
          <a:xfrm>
            <a:off x="0" y="1317350"/>
            <a:ext cx="5653133" cy="6501851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4112864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5A49FE-B322-C1B7-303D-E2084B102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D99BFB-B03A-3050-C745-A55E98B579E3}"/>
              </a:ext>
            </a:extLst>
          </p:cNvPr>
          <p:cNvSpPr txBox="1"/>
          <p:nvPr/>
        </p:nvSpPr>
        <p:spPr>
          <a:xfrm>
            <a:off x="1389329" y="288768"/>
            <a:ext cx="5808012" cy="14257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ru-RU" sz="4500" dirty="0">
                <a:solidFill>
                  <a:schemeClr val="tx1"/>
                </a:solidFill>
                <a:latin typeface="Inter"/>
                <a:ea typeface="Calibri"/>
                <a:cs typeface="Calibri"/>
              </a:rPr>
              <a:t>Примеры рецептур: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en-US" sz="4500" dirty="0" err="1">
                <a:solidFill>
                  <a:schemeClr val="tx1"/>
                </a:solidFill>
                <a:latin typeface="Inter"/>
                <a:ea typeface="Calibri"/>
                <a:cs typeface="Calibri"/>
              </a:rPr>
              <a:t>VitaBloom</a:t>
            </a:r>
            <a:r>
              <a:rPr lang="en-US" sz="4500" dirty="0">
                <a:solidFill>
                  <a:schemeClr val="tx1"/>
                </a:solidFill>
                <a:latin typeface="Inter"/>
                <a:ea typeface="Calibri"/>
                <a:cs typeface="Calibri"/>
              </a:rPr>
              <a:t> Immunity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F5D3A43-C061-B474-746B-16357BA72C19}"/>
              </a:ext>
            </a:extLst>
          </p:cNvPr>
          <p:cNvSpPr txBox="1"/>
          <p:nvPr/>
        </p:nvSpPr>
        <p:spPr>
          <a:xfrm>
            <a:off x="145490" y="2026018"/>
            <a:ext cx="8495589" cy="6089282"/>
          </a:xfrm>
          <a:prstGeom prst="rect">
            <a:avLst/>
          </a:prstGeom>
          <a:solidFill>
            <a:srgbClr val="DADB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lnSpc>
                <a:spcPts val="2100"/>
              </a:lnSpc>
            </a:pPr>
            <a:r>
              <a:rPr lang="en-US" sz="2000" b="1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Основные</a:t>
            </a:r>
            <a:r>
              <a:rPr lang="en-US" sz="2000" b="1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b="1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компоненты</a:t>
            </a:r>
            <a:r>
              <a:rPr lang="en-US" sz="2000" b="1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(на 250 </a:t>
            </a:r>
            <a:r>
              <a:rPr lang="en-US" sz="2000" b="1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мл</a:t>
            </a:r>
            <a:r>
              <a:rPr lang="en-US" sz="2000" b="1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b="1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напитка</a:t>
            </a:r>
            <a:r>
              <a:rPr lang="en-US" sz="2000" b="1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):</a:t>
            </a:r>
            <a:endParaRPr lang="ru-RU" sz="2000" b="1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i="1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Основа</a:t>
            </a:r>
            <a:r>
              <a:rPr lang="en-US" sz="2000" b="1" i="1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:</a:t>
            </a:r>
            <a:r>
              <a:rPr lang="en-US" sz="2000" dirty="0">
                <a:latin typeface="Inter"/>
                <a:ea typeface="Calibri"/>
                <a:cs typeface="Arial"/>
              </a:rPr>
              <a:t/>
            </a:r>
            <a:br>
              <a:rPr lang="en-US" sz="2000" dirty="0">
                <a:latin typeface="Inter"/>
                <a:ea typeface="Calibri"/>
                <a:cs typeface="Arial"/>
              </a:rPr>
            </a:b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- 150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мл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миндального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 молока (УПАКОВАННОГО в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тетрапак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или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стеклянную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бутылку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с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герметичной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крышкой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для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долгосрочного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хранения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)</a:t>
            </a:r>
            <a:r>
              <a:rPr lang="en-US" sz="2000" dirty="0">
                <a:latin typeface="Inter"/>
                <a:ea typeface="Calibri"/>
                <a:cs typeface="Arial"/>
              </a:rPr>
              <a:t/>
            </a:r>
            <a:br>
              <a:rPr lang="en-US" sz="2000" dirty="0">
                <a:latin typeface="Inter"/>
                <a:ea typeface="Calibri"/>
                <a:cs typeface="Arial"/>
              </a:rPr>
            </a:b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- 1/2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чайной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ложки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кальциевой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добавки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(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например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,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цитрат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кальция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)</a:t>
            </a:r>
            <a:r>
              <a:rPr lang="en-US" sz="2000" dirty="0">
                <a:latin typeface="Inter"/>
                <a:ea typeface="Calibri"/>
                <a:cs typeface="Arial"/>
              </a:rPr>
              <a:t/>
            </a:r>
            <a:br>
              <a:rPr lang="en-US" sz="2000" dirty="0">
                <a:latin typeface="Inter"/>
                <a:ea typeface="Calibri"/>
                <a:cs typeface="Arial"/>
              </a:rPr>
            </a:b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- 1/4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чайной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ложки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веганского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B12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комплекса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(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при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использовании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порошка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)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i="1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Фруктовая</a:t>
            </a:r>
            <a:r>
              <a:rPr lang="en-US" sz="2000" b="1" i="1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b="1" i="1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часть</a:t>
            </a:r>
            <a:r>
              <a:rPr lang="en-US" sz="2000" b="1" i="1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:</a:t>
            </a:r>
            <a:r>
              <a:rPr lang="en-US" sz="2000" b="1" i="1" dirty="0">
                <a:latin typeface="Inter"/>
                <a:ea typeface="Calibri"/>
                <a:cs typeface="Arial"/>
              </a:rPr>
              <a:t/>
            </a:r>
            <a:br>
              <a:rPr lang="en-US" sz="2000" b="1" i="1" dirty="0">
                <a:latin typeface="Inter"/>
                <a:ea typeface="Calibri"/>
                <a:cs typeface="Arial"/>
              </a:rPr>
            </a:b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- 20 г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порошка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из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киви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(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можно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использовать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сушёный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и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измельчённый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киви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или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специальный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витаминный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порошок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)</a:t>
            </a:r>
            <a:r>
              <a:rPr lang="en-US" sz="2000" dirty="0">
                <a:latin typeface="Inter"/>
                <a:ea typeface="Calibri"/>
                <a:cs typeface="Arial"/>
              </a:rPr>
              <a:t/>
            </a:r>
            <a:br>
              <a:rPr lang="en-US" sz="2000" dirty="0">
                <a:latin typeface="Inter"/>
                <a:ea typeface="Calibri"/>
                <a:cs typeface="Arial"/>
              </a:rPr>
            </a:b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- 20 г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порошка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облепихи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(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можно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использовать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сушёные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ягоды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или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специализированный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порошок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)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i="1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Зеленая</a:t>
            </a:r>
            <a:r>
              <a:rPr lang="en-US" sz="2000" b="1" i="1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b="1" i="1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часть</a:t>
            </a:r>
            <a:r>
              <a:rPr lang="en-US" sz="2000" b="1" i="1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:</a:t>
            </a:r>
            <a:r>
              <a:rPr lang="en-US" sz="2000" b="1" i="1" dirty="0">
                <a:latin typeface="Inter"/>
                <a:ea typeface="Calibri"/>
                <a:cs typeface="Arial"/>
              </a:rPr>
              <a:t/>
            </a:r>
            <a:br>
              <a:rPr lang="en-US" sz="2000" b="1" i="1" dirty="0">
                <a:latin typeface="Inter"/>
                <a:ea typeface="Calibri"/>
                <a:cs typeface="Arial"/>
              </a:rPr>
            </a:b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- 5 г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порошка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шпината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(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можно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использовать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сушёный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и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измельчённый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шпинат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или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специальный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порошок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)</a:t>
            </a:r>
            <a:r>
              <a:rPr lang="en-US" sz="2000" dirty="0">
                <a:latin typeface="Inter"/>
                <a:ea typeface="Calibri"/>
                <a:cs typeface="Arial"/>
              </a:rPr>
              <a:t/>
            </a:r>
            <a:br>
              <a:rPr lang="en-US" sz="2000" dirty="0">
                <a:latin typeface="Inter"/>
                <a:ea typeface="Calibri"/>
                <a:cs typeface="Arial"/>
              </a:rPr>
            </a:b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- 5 г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порошка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петрушки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(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по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аналогии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с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предыдущими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ингредиентами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)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i="1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Ореховая</a:t>
            </a:r>
            <a:r>
              <a:rPr lang="en-US" sz="2000" b="1" i="1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b="1" i="1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добавка</a:t>
            </a:r>
            <a:r>
              <a:rPr lang="en-US" sz="2000" b="1" i="1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:</a:t>
            </a:r>
            <a:r>
              <a:rPr lang="en-US" sz="2000" b="1" i="1" dirty="0">
                <a:latin typeface="Inter"/>
                <a:ea typeface="Calibri"/>
                <a:cs typeface="Arial"/>
              </a:rPr>
              <a:t/>
            </a:r>
            <a:br>
              <a:rPr lang="en-US" sz="2000" b="1" i="1" dirty="0">
                <a:latin typeface="Inter"/>
                <a:ea typeface="Calibri"/>
                <a:cs typeface="Arial"/>
              </a:rPr>
            </a:b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- 5 г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миндального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порошка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(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измельчённый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в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муку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миндаль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)</a:t>
            </a:r>
            <a:endParaRPr lang="en-US" sz="2000" dirty="0">
              <a:latin typeface="Inter"/>
              <a:ea typeface="Calibri"/>
              <a:cs typeface="Calibri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i="1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Дополнительные</a:t>
            </a:r>
            <a:r>
              <a:rPr lang="en-US" sz="2000" b="1" i="1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b="1" i="1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ингредиенты</a:t>
            </a:r>
            <a:r>
              <a:rPr lang="en-US" sz="2000" b="1" i="1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:</a:t>
            </a:r>
            <a:r>
              <a:rPr lang="en-US" sz="2000" b="1" i="1" dirty="0">
                <a:latin typeface="Inter"/>
                <a:ea typeface="Calibri"/>
                <a:cs typeface="Arial"/>
              </a:rPr>
              <a:t/>
            </a:r>
            <a:br>
              <a:rPr lang="en-US" sz="2000" b="1" i="1" dirty="0">
                <a:latin typeface="Inter"/>
                <a:ea typeface="Calibri"/>
                <a:cs typeface="Arial"/>
              </a:rPr>
            </a:b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- 1/2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чайной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ложки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меда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(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можно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заменить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на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сироп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агавы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для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веганского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варианта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,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добавив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его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напрямую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при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использовании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)</a:t>
            </a:r>
            <a:r>
              <a:rPr lang="en-US" sz="2000" dirty="0">
                <a:latin typeface="Inter"/>
                <a:ea typeface="Calibri"/>
                <a:cs typeface="Arial"/>
              </a:rPr>
              <a:t/>
            </a:r>
            <a:br>
              <a:rPr lang="en-US" sz="2000" dirty="0">
                <a:latin typeface="Inter"/>
                <a:ea typeface="Calibri"/>
                <a:cs typeface="Arial"/>
              </a:rPr>
            </a:b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-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Щепотка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корицы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(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можно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использовать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порошок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,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который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долго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 </a:t>
            </a:r>
            <a:r>
              <a:rPr lang="en-US" sz="2000" dirty="0" err="1">
                <a:solidFill>
                  <a:srgbClr val="2C2D2E"/>
                </a:solidFill>
                <a:latin typeface="Inter"/>
                <a:ea typeface="Calibri"/>
                <a:cs typeface="Arial"/>
              </a:rPr>
              <a:t>сохраняется</a:t>
            </a:r>
            <a:r>
              <a:rPr lang="en-US" sz="2000" dirty="0">
                <a:solidFill>
                  <a:srgbClr val="2C2D2E"/>
                </a:solidFill>
                <a:latin typeface="Inter"/>
                <a:ea typeface="Calibri"/>
                <a:cs typeface="Arial"/>
              </a:rPr>
              <a:t>)</a:t>
            </a:r>
            <a:endParaRPr lang="en-US" sz="2000" dirty="0">
              <a:latin typeface="Inter"/>
            </a:endParaRPr>
          </a:p>
        </p:txBody>
      </p:sp>
      <p:pic>
        <p:nvPicPr>
          <p:cNvPr id="4" name="Рисунок 3" descr="Изображение выглядит как сок, производить, Натуральные продукты, Безалкогольный напит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BD5394AB-3C12-7F12-B403-43C4EFBEE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095" y="322389"/>
            <a:ext cx="5899305" cy="7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0497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4D8CF2-6B8E-5953-D9F4-D8FF06401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C7CFD5-E7DA-31B4-B56E-74AC206E2E97}"/>
              </a:ext>
            </a:extLst>
          </p:cNvPr>
          <p:cNvSpPr txBox="1"/>
          <p:nvPr/>
        </p:nvSpPr>
        <p:spPr>
          <a:xfrm>
            <a:off x="7687259" y="265908"/>
            <a:ext cx="5808012" cy="12314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ru-RU" sz="4500" dirty="0">
                <a:solidFill>
                  <a:schemeClr val="tx1"/>
                </a:solidFill>
                <a:latin typeface="Inter"/>
                <a:ea typeface="Calibri"/>
                <a:cs typeface="Calibri"/>
              </a:rPr>
              <a:t>Примеры рецептур: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500" b="1" i="0">
                <a:solidFill>
                  <a:srgbClr val="000000"/>
                </a:solidFill>
                <a:latin typeface="Inter"/>
              </a:defRPr>
            </a:pPr>
            <a:r>
              <a:rPr lang="en-US" sz="4500" dirty="0" err="1">
                <a:solidFill>
                  <a:schemeClr val="tx1"/>
                </a:solidFill>
                <a:latin typeface="Inter"/>
                <a:ea typeface="Calibri"/>
                <a:cs typeface="Calibri"/>
              </a:rPr>
              <a:t>VitaBloom</a:t>
            </a:r>
            <a:r>
              <a:rPr lang="en-US" sz="4500" dirty="0">
                <a:solidFill>
                  <a:schemeClr val="tx1"/>
                </a:solidFill>
                <a:latin typeface="Inter"/>
                <a:ea typeface="Calibri"/>
                <a:cs typeface="Calibri"/>
              </a:rPr>
              <a:t>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7D17E2-219F-5D89-4105-13919EB9F02A}"/>
              </a:ext>
            </a:extLst>
          </p:cNvPr>
          <p:cNvSpPr txBox="1"/>
          <p:nvPr/>
        </p:nvSpPr>
        <p:spPr>
          <a:xfrm>
            <a:off x="6563008" y="1694548"/>
            <a:ext cx="7783624" cy="5855620"/>
          </a:xfrm>
          <a:prstGeom prst="rect">
            <a:avLst/>
          </a:prstGeom>
          <a:solidFill>
            <a:srgbClr val="DADB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lnSpc>
                <a:spcPts val="2100"/>
              </a:lnSpc>
            </a:pP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Основные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компоненты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(на 250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мл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</a:rPr>
              <a:t>напитка</a:t>
            </a:r>
            <a:r>
              <a:rPr lang="en-US" sz="2000" b="1" dirty="0">
                <a:solidFill>
                  <a:srgbClr val="404040"/>
                </a:solidFill>
                <a:latin typeface="Inter"/>
              </a:rPr>
              <a:t>):</a:t>
            </a:r>
            <a:endParaRPr lang="ru-RU" sz="2000" b="1" dirty="0">
              <a:solidFill>
                <a:srgbClr val="404040"/>
              </a:solidFill>
              <a:latin typeface="Inter"/>
            </a:endParaRPr>
          </a:p>
          <a:p>
            <a:pPr defTabSz="914400">
              <a:lnSpc>
                <a:spcPts val="2100"/>
              </a:lnSpc>
            </a:pPr>
            <a:r>
              <a:rPr lang="en-US" sz="2000" b="1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Основа</a:t>
            </a:r>
            <a:r>
              <a:rPr lang="en-US" sz="2000" b="1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150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мл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растительного молока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кокосовое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овсяное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или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соевое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в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тетрапаке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или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стеклянной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бутылке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с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герметичной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крышкой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1/2 ч. л.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магниевой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добавки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например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цитрат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магния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1/4 ч. л.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витаминного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комплекса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с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витамином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D3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(в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порошке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</a:p>
          <a:p>
            <a:pPr defTabSz="914400">
              <a:lnSpc>
                <a:spcPts val="2100"/>
              </a:lnSpc>
            </a:pPr>
            <a:r>
              <a:rPr lang="en-US" sz="2000" b="1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Фруктовая</a:t>
            </a:r>
            <a:r>
              <a:rPr lang="en-US" sz="2000" b="1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часть</a:t>
            </a:r>
            <a:r>
              <a:rPr lang="en-US" sz="2000" b="1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20 г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порошка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манго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сушёный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измельчённый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фрукт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или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готовый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порошок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15 г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порошка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ананаса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аналогично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–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сушёный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или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специализированный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</a:p>
          <a:p>
            <a:pPr defTabSz="914400">
              <a:lnSpc>
                <a:spcPts val="2100"/>
              </a:lnSpc>
            </a:pPr>
            <a:r>
              <a:rPr lang="en-US" sz="2000" b="1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Овощная</a:t>
            </a:r>
            <a:r>
              <a:rPr lang="en-US" sz="2000" b="1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часть</a:t>
            </a:r>
            <a:r>
              <a:rPr lang="en-US" sz="2000" b="1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5 г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порошка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моркови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сушёная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молотая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морковь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5 г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порошка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куркумы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долго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хранится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придаёт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антиоксидантные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свойства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</a:p>
          <a:p>
            <a:pPr defTabSz="914400">
              <a:lnSpc>
                <a:spcPts val="2100"/>
              </a:lnSpc>
            </a:pPr>
            <a:r>
              <a:rPr lang="en-US" sz="2000" b="1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Ореховая</a:t>
            </a:r>
            <a:r>
              <a:rPr lang="en-US" sz="2000" b="1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добавка</a:t>
            </a:r>
            <a:r>
              <a:rPr lang="en-US" sz="2000" b="1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5 г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кокосовой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стружки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мелко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измельчённой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</a:p>
          <a:p>
            <a:pPr defTabSz="914400">
              <a:lnSpc>
                <a:spcPts val="2100"/>
              </a:lnSpc>
            </a:pPr>
            <a:r>
              <a:rPr lang="en-US" sz="2000" b="1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Дополнительные</a:t>
            </a:r>
            <a:r>
              <a:rPr lang="en-US" sz="2000" b="1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i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ингредиенты</a:t>
            </a:r>
            <a:r>
              <a:rPr lang="en-US" sz="2000" b="1" i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:</a:t>
            </a: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1/2 ч. л.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кленового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сиропа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или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сиропа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топинамбура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для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веганского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варианта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</a:p>
          <a:p>
            <a:pPr marL="285750" indent="-285750" defTabSz="914400">
              <a:lnSpc>
                <a:spcPts val="21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Щепотка</a:t>
            </a:r>
            <a:r>
              <a:rPr lang="en-US" sz="2000" b="1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кардамона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 (в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порошке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для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долгого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Inter"/>
                <a:ea typeface="+mn-lt"/>
                <a:cs typeface="+mn-lt"/>
              </a:rPr>
              <a:t>хранения</a:t>
            </a:r>
            <a:r>
              <a:rPr lang="en-US" sz="2000" dirty="0">
                <a:solidFill>
                  <a:srgbClr val="404040"/>
                </a:solidFill>
                <a:latin typeface="Inter"/>
                <a:ea typeface="+mn-lt"/>
                <a:cs typeface="+mn-lt"/>
              </a:rPr>
              <a:t>)</a:t>
            </a:r>
          </a:p>
        </p:txBody>
      </p:sp>
      <p:pic>
        <p:nvPicPr>
          <p:cNvPr id="2" name="Рисунок 1" descr="Изображение выглядит как фрукт, ананас, в помещении,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98572A2E-8F5B-27BF-A047-7678994E7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" y="679432"/>
            <a:ext cx="5343906" cy="687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6552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998</Words>
  <Application>Microsoft Office PowerPoint</Application>
  <PresentationFormat>Произвольный</PresentationFormat>
  <Paragraphs>246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dc:description>generated using python-pptx</dc:description>
  <cp:lastModifiedBy>Пользователь2</cp:lastModifiedBy>
  <cp:revision>384</cp:revision>
  <dcterms:created xsi:type="dcterms:W3CDTF">2013-01-27T09:14:16Z</dcterms:created>
  <dcterms:modified xsi:type="dcterms:W3CDTF">2025-04-24T02:42:31Z</dcterms:modified>
</cp:coreProperties>
</file>