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colors10.xml" ContentType="application/vnd.ms-office.chartcolorstyle+xml"/>
  <Override PartName="/ppt/charts/style9.xml" ContentType="application/vnd.ms-office.chartstyle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charts/style10.xml" ContentType="application/vnd.ms-office.chart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71" r:id="rId9"/>
    <p:sldId id="272" r:id="rId10"/>
    <p:sldId id="264" r:id="rId11"/>
    <p:sldId id="266" r:id="rId12"/>
    <p:sldId id="273" r:id="rId13"/>
    <p:sldId id="267" r:id="rId14"/>
    <p:sldId id="269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0.xlsx"/><Relationship Id="rId4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Процент</a:t>
            </a:r>
            <a:r>
              <a:rPr lang="ru-RU" baseline="0" dirty="0"/>
              <a:t> тыс. чел</a:t>
            </a:r>
            <a:endParaRPr lang="ru-RU" dirty="0"/>
          </a:p>
        </c:rich>
      </c:tx>
      <c:layout>
        <c:manualLayout>
          <c:xMode val="edge"/>
          <c:yMode val="edge"/>
          <c:x val="0.21324514588564841"/>
          <c:y val="0"/>
        </c:manualLayout>
      </c:layout>
      <c:spPr>
        <a:noFill/>
        <a:ln>
          <a:noFill/>
        </a:ln>
        <a:effectLst/>
      </c:spPr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Чел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97-4267-83E2-59125F6CC93E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97-4267-83E2-59125F6CC93E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797-4267-83E2-59125F6CC93E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797-4267-83E2-59125F6CC93E}"/>
              </c:ext>
            </c:extLst>
          </c:dPt>
          <c:dPt>
            <c:idx val="4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797-4267-83E2-59125F6CC9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2019г</c:v>
                </c:pt>
                <c:pt idx="1">
                  <c:v>2020г</c:v>
                </c:pt>
                <c:pt idx="2">
                  <c:v>2021г</c:v>
                </c:pt>
                <c:pt idx="3">
                  <c:v>2022г</c:v>
                </c:pt>
                <c:pt idx="4">
                  <c:v>2023г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40000</c:v>
                </c:pt>
                <c:pt idx="1">
                  <c:v>25000</c:v>
                </c:pt>
                <c:pt idx="2">
                  <c:v>35000</c:v>
                </c:pt>
                <c:pt idx="3">
                  <c:v>55700</c:v>
                </c:pt>
                <c:pt idx="4">
                  <c:v>84107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797-4267-83E2-59125F6CC93E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E9-405D-BE55-264D1435A2D9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E9-405D-BE55-264D1435A2D9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FE9-405D-BE55-264D1435A2D9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96C-4D55-A1AD-03B09D650C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Ограниченное размещение</c:v>
                </c:pt>
                <c:pt idx="1">
                  <c:v>Отсутвие вариантов питания</c:v>
                </c:pt>
                <c:pt idx="2">
                  <c:v>Транспорт</c:v>
                </c:pt>
                <c:pt idx="3">
                  <c:v>Досуг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</c:v>
                </c:pt>
                <c:pt idx="1">
                  <c:v>27</c:v>
                </c:pt>
                <c:pt idx="2">
                  <c:v>14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67-47D8-870B-4B9F08DA3C17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radarChart>
        <c:radarStyle val="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marker>
          <c:cat>
            <c:strRef>
              <c:f>Лист1!$A$2:$A$8</c:f>
              <c:strCache>
                <c:ptCount val="7"/>
                <c:pt idx="0">
                  <c:v>Культурное наследие</c:v>
                </c:pt>
                <c:pt idx="1">
                  <c:v>Инфрастуктура</c:v>
                </c:pt>
                <c:pt idx="2">
                  <c:v>Транспортная доступность</c:v>
                </c:pt>
                <c:pt idx="3">
                  <c:v>Туристический спрос</c:v>
                </c:pt>
                <c:pt idx="4">
                  <c:v>Уровень обслуживания</c:v>
                </c:pt>
                <c:pt idx="5">
                  <c:v>Средства размещения</c:v>
                </c:pt>
                <c:pt idx="6">
                  <c:v>Окружающая среда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80</c:v>
                </c:pt>
                <c:pt idx="1">
                  <c:v>70</c:v>
                </c:pt>
                <c:pt idx="2">
                  <c:v>60</c:v>
                </c:pt>
                <c:pt idx="3">
                  <c:v>90</c:v>
                </c:pt>
                <c:pt idx="4">
                  <c:v>75</c:v>
                </c:pt>
                <c:pt idx="5">
                  <c:v>45</c:v>
                </c:pt>
                <c:pt idx="6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8B-4F83-89F8-84094CCB173D}"/>
            </c:ext>
          </c:extLst>
        </c:ser>
        <c:dLbls/>
        <c:axId val="68223744"/>
        <c:axId val="68225280"/>
      </c:radarChart>
      <c:catAx>
        <c:axId val="682237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225280"/>
        <c:crosses val="autoZero"/>
        <c:auto val="1"/>
        <c:lblAlgn val="ctr"/>
        <c:lblOffset val="100"/>
      </c:catAx>
      <c:valAx>
        <c:axId val="682252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22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Спрос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40000</c:v>
                </c:pt>
                <c:pt idx="1">
                  <c:v>25000</c:v>
                </c:pt>
                <c:pt idx="2">
                  <c:v>35000</c:v>
                </c:pt>
                <c:pt idx="3">
                  <c:v>55700</c:v>
                </c:pt>
                <c:pt idx="4">
                  <c:v>84107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DF-4C09-A23F-4603316A811B}"/>
            </c:ext>
          </c:extLst>
        </c:ser>
        <c:dLbls/>
        <c:gapWidth val="219"/>
        <c:overlap val="-27"/>
        <c:axId val="68258432"/>
        <c:axId val="68272512"/>
      </c:barChart>
      <c:catAx>
        <c:axId val="682584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272512"/>
        <c:crosses val="autoZero"/>
        <c:auto val="1"/>
        <c:lblAlgn val="ctr"/>
        <c:lblOffset val="100"/>
      </c:catAx>
      <c:valAx>
        <c:axId val="682725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25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чел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29999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</c:v>
                </c:pt>
                <c:pt idx="1">
                  <c:v>84</c:v>
                </c:pt>
                <c:pt idx="2">
                  <c:v>98</c:v>
                </c:pt>
                <c:pt idx="3">
                  <c:v>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44-49CB-81CF-295D776BB2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29999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44-49CB-81CF-295D776BB2F2}"/>
            </c:ext>
          </c:extLst>
        </c:ser>
        <c:dLbls/>
        <c:gapWidth val="219"/>
        <c:overlap val="-27"/>
        <c:axId val="73642368"/>
        <c:axId val="73643904"/>
      </c:barChart>
      <c:lineChart>
        <c:grouping val="standard"/>
        <c:ser>
          <c:idx val="2"/>
          <c:order val="2"/>
          <c:tx>
            <c:strRef>
              <c:f>Лист1!$D$1</c:f>
              <c:strCache>
                <c:ptCount val="1"/>
                <c:pt idx="0">
                  <c:v>Процент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</c:v>
                </c:pt>
                <c:pt idx="1">
                  <c:v>17</c:v>
                </c:pt>
                <c:pt idx="2">
                  <c:v>38</c:v>
                </c:pt>
                <c:pt idx="3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E44-49CB-81CF-295D776BB2F2}"/>
            </c:ext>
          </c:extLst>
        </c:ser>
        <c:dLbls/>
        <c:marker val="1"/>
        <c:axId val="73642368"/>
        <c:axId val="73643904"/>
      </c:lineChart>
      <c:catAx>
        <c:axId val="736423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643904"/>
        <c:crosses val="autoZero"/>
        <c:auto val="1"/>
        <c:lblAlgn val="ctr"/>
        <c:lblOffset val="100"/>
      </c:catAx>
      <c:valAx>
        <c:axId val="736439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64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explosion val="2"/>
          <c:dPt>
            <c:idx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18-4E7B-960C-BD7D96A2438E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18-4E7B-960C-BD7D96A2438E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18-4E7B-960C-BD7D96A2438E}"/>
              </c:ext>
            </c:extLst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18-35 </c:v>
                </c:pt>
                <c:pt idx="1">
                  <c:v>35--55</c:v>
                </c:pt>
                <c:pt idx="2">
                  <c:v>55+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</c:v>
                </c:pt>
                <c:pt idx="1">
                  <c:v>35</c:v>
                </c:pt>
                <c:pt idx="2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AE-4334-B0C2-0C4A2C1324E3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5EE-44AD-ADB5-B88E96524A97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5EE-44AD-ADB5-B88E96524A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8D-4483-BFD4-A2F293B398D9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B6-4BF5-BA10-EC9DB78E910B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B6-4BF5-BA10-EC9DB78E910B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0B6-4BF5-BA10-EC9DB78E910B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0B6-4BF5-BA10-EC9DB78E91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Пары </c:v>
                </c:pt>
                <c:pt idx="1">
                  <c:v>Группы</c:v>
                </c:pt>
                <c:pt idx="2">
                  <c:v>Семьи с детьми</c:v>
                </c:pt>
                <c:pt idx="3">
                  <c:v>Одиночный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63</c:v>
                </c:pt>
                <c:pt idx="2">
                  <c:v>13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2B-45E7-8FA9-FC8CDF8C1083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explosion val="1"/>
          <c:dPt>
            <c:idx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3A-4F01-A29B-195E8C781F0A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3A-4F01-A29B-195E8C781F0A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83A-4F01-A29B-195E8C781F0A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83A-4F01-A29B-195E8C781F0A}"/>
              </c:ext>
            </c:extLst>
          </c:dPt>
          <c:dPt>
            <c:idx val="4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F18-49EE-960E-E4AB86BF9685}"/>
              </c:ext>
            </c:extLst>
          </c:dPt>
          <c:cat>
            <c:strRef>
              <c:f>Лист1!$A$2:$A$6</c:f>
              <c:strCache>
                <c:ptCount val="5"/>
                <c:pt idx="0">
                  <c:v>Познавательный туризм</c:v>
                </c:pt>
                <c:pt idx="1">
                  <c:v>Гастрономиический туризм</c:v>
                </c:pt>
                <c:pt idx="2">
                  <c:v>Культурный туризм</c:v>
                </c:pt>
                <c:pt idx="3">
                  <c:v>Фототуризм</c:v>
                </c:pt>
                <c:pt idx="4">
                  <c:v>Туризм ради приключений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5</c:v>
                </c:pt>
                <c:pt idx="2">
                  <c:v>25</c:v>
                </c:pt>
                <c:pt idx="3">
                  <c:v>8</c:v>
                </c:pt>
                <c:pt idx="4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D5-4C06-BE1C-BA0A21470111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779863116672976"/>
          <c:y val="4.4946252779546995E-2"/>
          <c:w val="0.30076153887619933"/>
          <c:h val="0.6904717113553089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24-4C13-B366-D84D6D585F43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24-4C13-B366-D84D6D585F43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624-4C13-B366-D84D6D585F43}"/>
              </c:ext>
            </c:extLst>
          </c:dPt>
          <c:cat>
            <c:strRef>
              <c:f>Лист1!$A$2:$A$4</c:f>
              <c:strCache>
                <c:ptCount val="3"/>
                <c:pt idx="0">
                  <c:v>Высокий доход</c:v>
                </c:pt>
                <c:pt idx="1">
                  <c:v>Средний доход</c:v>
                </c:pt>
                <c:pt idx="2">
                  <c:v>Низкий доход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77</c:v>
                </c:pt>
                <c:pt idx="1">
                  <c:v>20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23-493E-96F0-1766BD9D4FC2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0.26582</cdr:x>
      <cdr:y>0.25569</cdr:y>
    </cdr:from>
    <cdr:to>
      <cdr:x>0.31287</cdr:x>
      <cdr:y>0.35759</cdr:y>
    </cdr:to>
    <cdr:cxnSp macro="">
      <cdr:nvCxnSpPr>
        <cdr:cNvPr id="3" name="Соединитель: изогнутый 2">
          <a:extLst xmlns:a="http://schemas.openxmlformats.org/drawingml/2006/main">
            <a:ext uri="{FF2B5EF4-FFF2-40B4-BE49-F238E27FC236}">
              <a16:creationId xmlns:a16="http://schemas.microsoft.com/office/drawing/2014/main" xmlns="" id="{1B7D580E-FB47-B365-1151-D0819B264DE1}"/>
            </a:ext>
          </a:extLst>
        </cdr:cNvPr>
        <cdr:cNvCxnSpPr/>
      </cdr:nvCxnSpPr>
      <cdr:spPr>
        <a:xfrm xmlns:a="http://schemas.openxmlformats.org/drawingml/2006/main" rot="16200000" flipV="1">
          <a:off x="2708583" y="1336619"/>
          <a:ext cx="479395" cy="532662"/>
        </a:xfrm>
        <a:prstGeom xmlns:a="http://schemas.openxmlformats.org/drawingml/2006/main" prst="curvedConnector3">
          <a:avLst/>
        </a:prstGeom>
        <a:noFill xmlns:a="http://schemas.openxmlformats.org/drawingml/2006/main"/>
        <a:ln xmlns:a="http://schemas.openxmlformats.org/drawingml/2006/main" w="12700" cap="flat">
          <a:solidFill>
            <a:schemeClr val="accent1"/>
          </a:solidFill>
          <a:prstDash val="solid"/>
          <a:miter lim="800000"/>
          <a:tailEnd type="triangle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1" name="Shape 5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2220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1348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9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Полилиния: Фигура 40"/>
          <p:cNvSpPr/>
          <p:nvPr/>
        </p:nvSpPr>
        <p:spPr>
          <a:xfrm>
            <a:off x="8605911" y="5504128"/>
            <a:ext cx="3576596" cy="9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714" y="0"/>
                </a:lnTo>
                <a:cubicBezTo>
                  <a:pt x="2714" y="0"/>
                  <a:pt x="0" y="0"/>
                  <a:pt x="0" y="10605"/>
                </a:cubicBezTo>
                <a:lnTo>
                  <a:pt x="0" y="10995"/>
                </a:lnTo>
                <a:cubicBezTo>
                  <a:pt x="0" y="10995"/>
                  <a:pt x="0" y="21600"/>
                  <a:pt x="2714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40AD49"/>
          </a:solidFill>
          <a:ln>
            <a:solidFill>
              <a:srgbClr val="DEE6F5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0" name="Полилиния: Форма 24"/>
          <p:cNvSpPr/>
          <p:nvPr/>
        </p:nvSpPr>
        <p:spPr>
          <a:xfrm>
            <a:off x="12183109" y="2632655"/>
            <a:ext cx="12701" cy="25382"/>
          </a:xfrm>
          <a:prstGeom prst="rect">
            <a:avLst/>
          </a:prstGeom>
          <a:solidFill>
            <a:srgbClr val="44546A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1" name="«Наименование темы ВКР»"/>
          <p:cNvSpPr txBox="1">
            <a:spLocks noGrp="1"/>
          </p:cNvSpPr>
          <p:nvPr>
            <p:ph type="title" hasCustomPrompt="1"/>
          </p:nvPr>
        </p:nvSpPr>
        <p:spPr>
          <a:xfrm>
            <a:off x="3738879" y="3098800"/>
            <a:ext cx="7690788" cy="422634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197DCE"/>
                </a:solidFill>
              </a:defRPr>
            </a:lvl1pPr>
          </a:lstStyle>
          <a:p>
            <a:r>
              <a:t>«Наименование темы ВКР»</a:t>
            </a:r>
          </a:p>
        </p:txBody>
      </p:sp>
      <p:sp>
        <p:nvSpPr>
          <p:cNvPr id="1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782812" y="1887210"/>
            <a:ext cx="6843278" cy="49622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200" b="1">
                <a:solidFill>
                  <a:srgbClr val="197DCE"/>
                </a:solidFill>
              </a:defRPr>
            </a:lvl1pPr>
            <a:lvl2pPr marL="0" indent="457200">
              <a:buSzTx/>
              <a:buFontTx/>
              <a:buNone/>
              <a:defRPr sz="2200" b="1">
                <a:solidFill>
                  <a:srgbClr val="197DCE"/>
                </a:solidFill>
              </a:defRPr>
            </a:lvl2pPr>
            <a:lvl3pPr marL="0" indent="914400">
              <a:buSzTx/>
              <a:buFontTx/>
              <a:buNone/>
              <a:defRPr sz="2200" b="1">
                <a:solidFill>
                  <a:srgbClr val="197DCE"/>
                </a:solidFill>
              </a:defRPr>
            </a:lvl3pPr>
            <a:lvl4pPr marL="0" indent="1371600">
              <a:buSzTx/>
              <a:buFontTx/>
              <a:buNone/>
              <a:defRPr sz="2200" b="1">
                <a:solidFill>
                  <a:srgbClr val="197DCE"/>
                </a:solidFill>
              </a:defRPr>
            </a:lvl4pPr>
            <a:lvl5pPr marL="0" indent="1828800">
              <a:buSzTx/>
              <a:buFontTx/>
              <a:buNone/>
              <a:defRPr sz="2200" b="1">
                <a:solidFill>
                  <a:srgbClr val="197DCE"/>
                </a:solidFill>
              </a:defRPr>
            </a:lvl5pPr>
          </a:lstStyle>
          <a:p>
            <a:r>
              <a:t>Выпускная квалификационная работа: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3" name="Графический объект 22"/>
          <p:cNvSpPr/>
          <p:nvPr/>
        </p:nvSpPr>
        <p:spPr>
          <a:xfrm>
            <a:off x="3754113" y="2508751"/>
            <a:ext cx="5547031" cy="1946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28" y="21600"/>
                </a:moveTo>
                <a:lnTo>
                  <a:pt x="473" y="21600"/>
                </a:lnTo>
                <a:cubicBezTo>
                  <a:pt x="211" y="21600"/>
                  <a:pt x="0" y="16630"/>
                  <a:pt x="0" y="10704"/>
                </a:cubicBezTo>
                <a:cubicBezTo>
                  <a:pt x="0" y="4779"/>
                  <a:pt x="211" y="0"/>
                  <a:pt x="473" y="0"/>
                </a:cubicBezTo>
                <a:lnTo>
                  <a:pt x="21128" y="0"/>
                </a:lnTo>
                <a:cubicBezTo>
                  <a:pt x="21389" y="0"/>
                  <a:pt x="21600" y="4779"/>
                  <a:pt x="21600" y="10704"/>
                </a:cubicBezTo>
                <a:cubicBezTo>
                  <a:pt x="21600" y="16630"/>
                  <a:pt x="21389" y="21600"/>
                  <a:pt x="21128" y="21600"/>
                </a:cubicBezTo>
                <a:close/>
              </a:path>
            </a:pathLst>
          </a:custGeom>
          <a:gradFill>
            <a:gsLst>
              <a:gs pos="0">
                <a:srgbClr val="197DCE"/>
              </a:gs>
              <a:gs pos="100000">
                <a:srgbClr val="40AD49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4" name="Полилиния: Форма 8"/>
          <p:cNvSpPr/>
          <p:nvPr/>
        </p:nvSpPr>
        <p:spPr>
          <a:xfrm>
            <a:off x="3555755" y="4438920"/>
            <a:ext cx="8635585" cy="1556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962" y="0"/>
                </a:lnTo>
                <a:cubicBezTo>
                  <a:pt x="962" y="0"/>
                  <a:pt x="0" y="0"/>
                  <a:pt x="0" y="10598"/>
                </a:cubicBezTo>
                <a:lnTo>
                  <a:pt x="0" y="11002"/>
                </a:lnTo>
                <a:cubicBezTo>
                  <a:pt x="0" y="11002"/>
                  <a:pt x="0" y="21600"/>
                  <a:pt x="962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197DC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197DCE"/>
                </a:solidFill>
              </a:defRPr>
            </a:pPr>
            <a:endParaRPr/>
          </a:p>
        </p:txBody>
      </p:sp>
      <p:sp>
        <p:nvSpPr>
          <p:cNvPr id="115" name="Полилиния: Фигура 35"/>
          <p:cNvSpPr/>
          <p:nvPr/>
        </p:nvSpPr>
        <p:spPr>
          <a:xfrm>
            <a:off x="12183109" y="4665641"/>
            <a:ext cx="12701" cy="253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6" name="Полилиния: Фигура 40"/>
          <p:cNvSpPr/>
          <p:nvPr/>
        </p:nvSpPr>
        <p:spPr>
          <a:xfrm flipH="1">
            <a:off x="5543" y="8877"/>
            <a:ext cx="2088301" cy="853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714" y="0"/>
                </a:lnTo>
                <a:cubicBezTo>
                  <a:pt x="2714" y="0"/>
                  <a:pt x="0" y="0"/>
                  <a:pt x="0" y="10605"/>
                </a:cubicBezTo>
                <a:lnTo>
                  <a:pt x="0" y="10995"/>
                </a:lnTo>
                <a:cubicBezTo>
                  <a:pt x="0" y="10995"/>
                  <a:pt x="0" y="21600"/>
                  <a:pt x="2714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40AD49"/>
          </a:solidFill>
          <a:ln>
            <a:solidFill>
              <a:srgbClr val="40AD49"/>
            </a:solidFill>
            <a:miter/>
          </a:ln>
        </p:spPr>
        <p:txBody>
          <a:bodyPr lIns="45719" rIns="45719" anchor="ctr"/>
          <a:lstStyle/>
          <a:p>
            <a:pPr>
              <a:defRPr>
                <a:ln w="9525" cap="flat">
                  <a:solidFill>
                    <a:srgbClr val="40AD49"/>
                  </a:solidFill>
                  <a:prstDash val="solid"/>
                  <a:round/>
                </a:ln>
              </a:defRPr>
            </a:pPr>
            <a:endParaRPr/>
          </a:p>
        </p:txBody>
      </p:sp>
      <p:grpSp>
        <p:nvGrpSpPr>
          <p:cNvPr id="123" name="Графический объект 39"/>
          <p:cNvGrpSpPr/>
          <p:nvPr/>
        </p:nvGrpSpPr>
        <p:grpSpPr>
          <a:xfrm>
            <a:off x="9661507" y="0"/>
            <a:ext cx="2526811" cy="2249766"/>
            <a:chOff x="0" y="0"/>
            <a:chExt cx="2526810" cy="2249765"/>
          </a:xfrm>
        </p:grpSpPr>
        <p:sp>
          <p:nvSpPr>
            <p:cNvPr id="117" name="Полилиния: Фигура 41"/>
            <p:cNvSpPr/>
            <p:nvPr/>
          </p:nvSpPr>
          <p:spPr>
            <a:xfrm>
              <a:off x="829497" y="0"/>
              <a:ext cx="1687488" cy="1157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372" extrusionOk="0">
                  <a:moveTo>
                    <a:pt x="21384" y="15972"/>
                  </a:moveTo>
                  <a:lnTo>
                    <a:pt x="17774" y="18524"/>
                  </a:lnTo>
                  <a:cubicBezTo>
                    <a:pt x="13479" y="21600"/>
                    <a:pt x="9557" y="21213"/>
                    <a:pt x="6118" y="17453"/>
                  </a:cubicBezTo>
                  <a:cubicBezTo>
                    <a:pt x="3550" y="14605"/>
                    <a:pt x="2212" y="10823"/>
                    <a:pt x="2212" y="10777"/>
                  </a:cubicBezTo>
                  <a:lnTo>
                    <a:pt x="2009" y="10185"/>
                  </a:lnTo>
                  <a:cubicBezTo>
                    <a:pt x="780" y="6585"/>
                    <a:pt x="313" y="3167"/>
                    <a:pt x="655" y="0"/>
                  </a:cubicBezTo>
                  <a:lnTo>
                    <a:pt x="95" y="0"/>
                  </a:lnTo>
                  <a:cubicBezTo>
                    <a:pt x="-216" y="3327"/>
                    <a:pt x="235" y="6858"/>
                    <a:pt x="1511" y="10549"/>
                  </a:cubicBezTo>
                  <a:lnTo>
                    <a:pt x="1714" y="11142"/>
                  </a:lnTo>
                  <a:cubicBezTo>
                    <a:pt x="1776" y="11301"/>
                    <a:pt x="3099" y="15152"/>
                    <a:pt x="5775" y="18091"/>
                  </a:cubicBezTo>
                  <a:cubicBezTo>
                    <a:pt x="7332" y="19800"/>
                    <a:pt x="9495" y="21372"/>
                    <a:pt x="12265" y="21372"/>
                  </a:cubicBezTo>
                  <a:cubicBezTo>
                    <a:pt x="13961" y="21372"/>
                    <a:pt x="15875" y="20780"/>
                    <a:pt x="18023" y="19276"/>
                  </a:cubicBezTo>
                  <a:lnTo>
                    <a:pt x="21384" y="16884"/>
                  </a:lnTo>
                  <a:lnTo>
                    <a:pt x="21384" y="1597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8" name="Полилиния: Фигура 42"/>
            <p:cNvSpPr/>
            <p:nvPr/>
          </p:nvSpPr>
          <p:spPr>
            <a:xfrm>
              <a:off x="22587" y="382571"/>
              <a:ext cx="2502995" cy="1844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0173" extrusionOk="0">
                  <a:moveTo>
                    <a:pt x="2120" y="11974"/>
                  </a:moveTo>
                  <a:cubicBezTo>
                    <a:pt x="2120" y="11974"/>
                    <a:pt x="-1038" y="14027"/>
                    <a:pt x="354" y="17739"/>
                  </a:cubicBezTo>
                  <a:lnTo>
                    <a:pt x="405" y="17888"/>
                  </a:lnTo>
                  <a:cubicBezTo>
                    <a:pt x="405" y="17888"/>
                    <a:pt x="1797" y="21600"/>
                    <a:pt x="4955" y="19561"/>
                  </a:cubicBezTo>
                  <a:lnTo>
                    <a:pt x="20562" y="9423"/>
                  </a:lnTo>
                  <a:lnTo>
                    <a:pt x="20562" y="0"/>
                  </a:lnTo>
                  <a:lnTo>
                    <a:pt x="2120" y="11974"/>
                  </a:lnTo>
                  <a:close/>
                </a:path>
              </a:pathLst>
            </a:custGeom>
            <a:gradFill flip="none" rotWithShape="1">
              <a:gsLst>
                <a:gs pos="12000">
                  <a:srgbClr val="197DCE"/>
                </a:gs>
                <a:gs pos="100000">
                  <a:srgbClr val="40AD4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9" name="Полилиния: Фигура 43"/>
            <p:cNvSpPr/>
            <p:nvPr/>
          </p:nvSpPr>
          <p:spPr>
            <a:xfrm>
              <a:off x="852237" y="0"/>
              <a:ext cx="1674573" cy="96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extrusionOk="0">
                  <a:moveTo>
                    <a:pt x="1704" y="13410"/>
                  </a:moveTo>
                  <a:cubicBezTo>
                    <a:pt x="1704" y="13410"/>
                    <a:pt x="3023" y="18046"/>
                    <a:pt x="5645" y="21600"/>
                  </a:cubicBezTo>
                  <a:lnTo>
                    <a:pt x="21389" y="8079"/>
                  </a:lnTo>
                  <a:lnTo>
                    <a:pt x="21405" y="0"/>
                  </a:lnTo>
                  <a:lnTo>
                    <a:pt x="103" y="0"/>
                  </a:lnTo>
                  <a:cubicBezTo>
                    <a:pt x="-195" y="3582"/>
                    <a:pt x="119" y="7829"/>
                    <a:pt x="1500" y="12688"/>
                  </a:cubicBezTo>
                  <a:lnTo>
                    <a:pt x="1704" y="13410"/>
                  </a:lnTo>
                  <a:close/>
                </a:path>
              </a:pathLst>
            </a:custGeom>
            <a:solidFill>
              <a:srgbClr val="0079C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0" name="Полилиния: фигура 44"/>
            <p:cNvSpPr/>
            <p:nvPr/>
          </p:nvSpPr>
          <p:spPr>
            <a:xfrm>
              <a:off x="1306031" y="1341467"/>
              <a:ext cx="1220779" cy="84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0379" extrusionOk="0">
                  <a:moveTo>
                    <a:pt x="20766" y="0"/>
                  </a:moveTo>
                  <a:lnTo>
                    <a:pt x="1652" y="13221"/>
                  </a:lnTo>
                  <a:cubicBezTo>
                    <a:pt x="1652" y="13221"/>
                    <a:pt x="-834" y="14974"/>
                    <a:pt x="294" y="18183"/>
                  </a:cubicBezTo>
                  <a:lnTo>
                    <a:pt x="336" y="18332"/>
                  </a:lnTo>
                  <a:cubicBezTo>
                    <a:pt x="336" y="18332"/>
                    <a:pt x="1464" y="21600"/>
                    <a:pt x="3971" y="19877"/>
                  </a:cubicBezTo>
                  <a:lnTo>
                    <a:pt x="20766" y="8230"/>
                  </a:lnTo>
                  <a:lnTo>
                    <a:pt x="20766" y="0"/>
                  </a:lnTo>
                  <a:close/>
                </a:path>
              </a:pathLst>
            </a:custGeom>
            <a:solidFill>
              <a:srgbClr val="40AD4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1" name="Полилиния: Фигура 45"/>
            <p:cNvSpPr/>
            <p:nvPr/>
          </p:nvSpPr>
          <p:spPr>
            <a:xfrm>
              <a:off x="1283402" y="1320487"/>
              <a:ext cx="1243409" cy="89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extrusionOk="0">
                  <a:moveTo>
                    <a:pt x="4237" y="20044"/>
                  </a:moveTo>
                  <a:cubicBezTo>
                    <a:pt x="2092" y="21510"/>
                    <a:pt x="1157" y="19027"/>
                    <a:pt x="1051" y="18758"/>
                  </a:cubicBezTo>
                  <a:lnTo>
                    <a:pt x="1008" y="18608"/>
                  </a:lnTo>
                  <a:cubicBezTo>
                    <a:pt x="31" y="15856"/>
                    <a:pt x="2134" y="14390"/>
                    <a:pt x="2219" y="14300"/>
                  </a:cubicBezTo>
                  <a:lnTo>
                    <a:pt x="21504" y="1137"/>
                  </a:lnTo>
                  <a:lnTo>
                    <a:pt x="21504" y="0"/>
                  </a:lnTo>
                  <a:lnTo>
                    <a:pt x="1900" y="13373"/>
                  </a:lnTo>
                  <a:cubicBezTo>
                    <a:pt x="1858" y="13403"/>
                    <a:pt x="562" y="14330"/>
                    <a:pt x="138" y="16065"/>
                  </a:cubicBezTo>
                  <a:cubicBezTo>
                    <a:pt x="-96" y="17053"/>
                    <a:pt x="-32" y="18070"/>
                    <a:pt x="329" y="19117"/>
                  </a:cubicBezTo>
                  <a:lnTo>
                    <a:pt x="371" y="19266"/>
                  </a:lnTo>
                  <a:cubicBezTo>
                    <a:pt x="732" y="20224"/>
                    <a:pt x="1603" y="21600"/>
                    <a:pt x="2984" y="21600"/>
                  </a:cubicBezTo>
                  <a:cubicBezTo>
                    <a:pt x="3451" y="21600"/>
                    <a:pt x="3982" y="21421"/>
                    <a:pt x="4577" y="21032"/>
                  </a:cubicBezTo>
                  <a:lnTo>
                    <a:pt x="21504" y="9484"/>
                  </a:lnTo>
                  <a:lnTo>
                    <a:pt x="21504" y="8257"/>
                  </a:lnTo>
                  <a:lnTo>
                    <a:pt x="4237" y="2004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2" name="Полилиния: Фигура 46"/>
            <p:cNvSpPr/>
            <p:nvPr/>
          </p:nvSpPr>
          <p:spPr>
            <a:xfrm>
              <a:off x="0" y="359123"/>
              <a:ext cx="2525581" cy="1890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0760" extrusionOk="0">
                  <a:moveTo>
                    <a:pt x="5220" y="19676"/>
                  </a:moveTo>
                  <a:cubicBezTo>
                    <a:pt x="2169" y="21600"/>
                    <a:pt x="811" y="18253"/>
                    <a:pt x="769" y="18117"/>
                  </a:cubicBezTo>
                  <a:lnTo>
                    <a:pt x="717" y="17968"/>
                  </a:lnTo>
                  <a:cubicBezTo>
                    <a:pt x="163" y="16518"/>
                    <a:pt x="267" y="15163"/>
                    <a:pt x="1061" y="13957"/>
                  </a:cubicBezTo>
                  <a:cubicBezTo>
                    <a:pt x="1657" y="13036"/>
                    <a:pt x="2441" y="12521"/>
                    <a:pt x="2451" y="12507"/>
                  </a:cubicBezTo>
                  <a:lnTo>
                    <a:pt x="21491" y="528"/>
                  </a:lnTo>
                  <a:lnTo>
                    <a:pt x="21491" y="0"/>
                  </a:lnTo>
                  <a:lnTo>
                    <a:pt x="2294" y="12074"/>
                  </a:lnTo>
                  <a:cubicBezTo>
                    <a:pt x="2232" y="12128"/>
                    <a:pt x="654" y="13131"/>
                    <a:pt x="152" y="15041"/>
                  </a:cubicBezTo>
                  <a:cubicBezTo>
                    <a:pt x="-109" y="16044"/>
                    <a:pt x="-36" y="17101"/>
                    <a:pt x="393" y="18185"/>
                  </a:cubicBezTo>
                  <a:lnTo>
                    <a:pt x="445" y="18334"/>
                  </a:lnTo>
                  <a:cubicBezTo>
                    <a:pt x="445" y="18361"/>
                    <a:pt x="1406" y="20760"/>
                    <a:pt x="3444" y="20760"/>
                  </a:cubicBezTo>
                  <a:cubicBezTo>
                    <a:pt x="4008" y="20760"/>
                    <a:pt x="4656" y="20584"/>
                    <a:pt x="5388" y="20123"/>
                  </a:cubicBezTo>
                  <a:lnTo>
                    <a:pt x="21491" y="9973"/>
                  </a:lnTo>
                  <a:lnTo>
                    <a:pt x="21491" y="9445"/>
                  </a:lnTo>
                  <a:lnTo>
                    <a:pt x="5220" y="1967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24" name="TextBox 28"/>
          <p:cNvSpPr txBox="1"/>
          <p:nvPr/>
        </p:nvSpPr>
        <p:spPr>
          <a:xfrm>
            <a:off x="3888740" y="4602946"/>
            <a:ext cx="3157221" cy="929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FFFFFF"/>
                </a:solidFill>
              </a:defRPr>
            </a:pPr>
            <a:r>
              <a:t>Руководитель:</a:t>
            </a:r>
          </a:p>
          <a:p>
            <a:pPr>
              <a:defRPr b="1">
                <a:solidFill>
                  <a:srgbClr val="B1DEF8"/>
                </a:solidFill>
              </a:defRPr>
            </a:pPr>
            <a:r>
              <a:t>Зевеке Ольга Юрьевна</a:t>
            </a:r>
          </a:p>
          <a:p>
            <a:pPr>
              <a:defRPr>
                <a:solidFill>
                  <a:srgbClr val="B1DEF8"/>
                </a:solidFill>
              </a:defRPr>
            </a:pPr>
            <a:r>
              <a:t>к.э.н., доцент</a:t>
            </a:r>
          </a:p>
        </p:txBody>
      </p:sp>
      <p:sp>
        <p:nvSpPr>
          <p:cNvPr id="125" name="TextBox 30"/>
          <p:cNvSpPr txBox="1"/>
          <p:nvPr/>
        </p:nvSpPr>
        <p:spPr>
          <a:xfrm>
            <a:off x="8259416" y="4567547"/>
            <a:ext cx="5614181" cy="994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FFFFFF"/>
                </a:solidFill>
              </a:defRPr>
            </a:pPr>
            <a:r>
              <a:t>Автор:</a:t>
            </a:r>
          </a:p>
          <a:p>
            <a:pPr>
              <a:defRPr sz="2000" b="1">
                <a:solidFill>
                  <a:srgbClr val="B1DEF8"/>
                </a:solidFill>
              </a:defRPr>
            </a:pPr>
            <a:r>
              <a:t>ФИО</a:t>
            </a:r>
          </a:p>
          <a:p>
            <a:pPr>
              <a:defRPr sz="2000" b="1">
                <a:solidFill>
                  <a:srgbClr val="FFFFFF"/>
                </a:solidFill>
              </a:defRPr>
            </a:pPr>
            <a:r>
              <a:t>Группа:</a:t>
            </a:r>
            <a:r>
              <a:rPr sz="2200"/>
              <a:t> </a:t>
            </a:r>
            <a:r>
              <a:rPr b="0">
                <a:solidFill>
                  <a:srgbClr val="B1DEF8"/>
                </a:solidFill>
              </a:rPr>
              <a:t>БГДбв-01-18</a:t>
            </a:r>
          </a:p>
        </p:txBody>
      </p:sp>
      <p:pic>
        <p:nvPicPr>
          <p:cNvPr id="126" name="Picture 5" descr="Picture 5"/>
          <p:cNvPicPr>
            <a:picLocks noChangeAspect="1"/>
          </p:cNvPicPr>
          <p:nvPr/>
        </p:nvPicPr>
        <p:blipFill>
          <a:blip r:embed="rId2" cstate="print"/>
          <a:srcRect l="4133" t="5778"/>
          <a:stretch>
            <a:fillRect/>
          </a:stretch>
        </p:blipFill>
        <p:spPr>
          <a:xfrm>
            <a:off x="0" y="690808"/>
            <a:ext cx="4177656" cy="4795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Рисунок 44" descr="Рисунок 44"/>
          <p:cNvPicPr>
            <a:picLocks noChangeAspect="1"/>
          </p:cNvPicPr>
          <p:nvPr/>
        </p:nvPicPr>
        <p:blipFill>
          <a:blip r:embed="rId3" cstate="print"/>
          <a:srcRect l="10883" t="4010" r="9332" b="7767"/>
          <a:stretch>
            <a:fillRect/>
          </a:stretch>
        </p:blipFill>
        <p:spPr>
          <a:xfrm>
            <a:off x="544346" y="1828799"/>
            <a:ext cx="2921001" cy="2938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Овал 14"/>
          <p:cNvSpPr/>
          <p:nvPr/>
        </p:nvSpPr>
        <p:spPr>
          <a:xfrm>
            <a:off x="10893420" y="5803029"/>
            <a:ext cx="385201" cy="385201"/>
          </a:xfrm>
          <a:prstGeom prst="ellipse">
            <a:avLst/>
          </a:prstGeom>
          <a:solidFill>
            <a:srgbClr val="0079C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38" name="Группа 6"/>
          <p:cNvGrpSpPr/>
          <p:nvPr/>
        </p:nvGrpSpPr>
        <p:grpSpPr>
          <a:xfrm>
            <a:off x="5543" y="-1"/>
            <a:ext cx="2088301" cy="862226"/>
            <a:chOff x="0" y="0"/>
            <a:chExt cx="2088300" cy="862224"/>
          </a:xfrm>
        </p:grpSpPr>
        <p:sp>
          <p:nvSpPr>
            <p:cNvPr id="136" name="Полилиния: Фигура 40"/>
            <p:cNvSpPr/>
            <p:nvPr/>
          </p:nvSpPr>
          <p:spPr>
            <a:xfrm flipH="1">
              <a:off x="-1" y="8877"/>
              <a:ext cx="2088302" cy="85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714" y="0"/>
                  </a:lnTo>
                  <a:cubicBezTo>
                    <a:pt x="2714" y="0"/>
                    <a:pt x="0" y="0"/>
                    <a:pt x="0" y="10605"/>
                  </a:cubicBezTo>
                  <a:lnTo>
                    <a:pt x="0" y="10995"/>
                  </a:lnTo>
                  <a:cubicBezTo>
                    <a:pt x="0" y="10995"/>
                    <a:pt x="0" y="21600"/>
                    <a:pt x="2714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0AD49"/>
            </a:solidFill>
            <a:ln w="9525" cap="flat">
              <a:solidFill>
                <a:srgbClr val="40AD4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n w="9525" cap="flat">
                    <a:solidFill>
                      <a:srgbClr val="40AD49"/>
                    </a:solidFill>
                    <a:prstDash val="solid"/>
                    <a:round/>
                  </a:ln>
                </a:defRPr>
              </a:pPr>
              <a:endParaRPr/>
            </a:p>
          </p:txBody>
        </p:sp>
        <p:pic>
          <p:nvPicPr>
            <p:cNvPr id="137" name="Рисунок 8" descr="Рисунок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630" y="0"/>
              <a:ext cx="1910199" cy="8026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9" name="Актуальность  ВКР"/>
          <p:cNvSpPr txBox="1">
            <a:spLocks noGrp="1"/>
          </p:cNvSpPr>
          <p:nvPr>
            <p:ph type="title" hasCustomPrompt="1"/>
          </p:nvPr>
        </p:nvSpPr>
        <p:spPr>
          <a:xfrm>
            <a:off x="3032448" y="195942"/>
            <a:ext cx="6932646" cy="6201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9C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Актуальность  ВКР</a:t>
            </a:r>
          </a:p>
        </p:txBody>
      </p:sp>
      <p:sp>
        <p:nvSpPr>
          <p:cNvPr id="1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62641" y="5885126"/>
            <a:ext cx="232877" cy="228511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1" name="Графический объект 12"/>
          <p:cNvSpPr/>
          <p:nvPr/>
        </p:nvSpPr>
        <p:spPr>
          <a:xfrm>
            <a:off x="11347094" y="5800612"/>
            <a:ext cx="847467" cy="387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62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4862" y="0"/>
                </a:lnTo>
                <a:cubicBezTo>
                  <a:pt x="4862" y="0"/>
                  <a:pt x="0" y="0"/>
                  <a:pt x="0" y="10622"/>
                </a:cubicBezTo>
                <a:lnTo>
                  <a:pt x="0" y="11049"/>
                </a:lnTo>
                <a:cubicBezTo>
                  <a:pt x="0" y="10978"/>
                  <a:pt x="0" y="21600"/>
                  <a:pt x="4862" y="21600"/>
                </a:cubicBezTo>
                <a:close/>
              </a:path>
            </a:pathLst>
          </a:custGeom>
          <a:gradFill>
            <a:gsLst>
              <a:gs pos="12000">
                <a:srgbClr val="0079C1"/>
              </a:gs>
              <a:gs pos="100000">
                <a:srgbClr val="40AD49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48" name="Графический объект 39"/>
          <p:cNvGrpSpPr/>
          <p:nvPr/>
        </p:nvGrpSpPr>
        <p:grpSpPr>
          <a:xfrm>
            <a:off x="10886286" y="0"/>
            <a:ext cx="1303814" cy="1160860"/>
            <a:chOff x="0" y="0"/>
            <a:chExt cx="1303813" cy="1160859"/>
          </a:xfrm>
        </p:grpSpPr>
        <p:sp>
          <p:nvSpPr>
            <p:cNvPr id="142" name="Полилиния: Фигура 41"/>
            <p:cNvSpPr/>
            <p:nvPr/>
          </p:nvSpPr>
          <p:spPr>
            <a:xfrm>
              <a:off x="428013" y="0"/>
              <a:ext cx="870731" cy="597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372" extrusionOk="0">
                  <a:moveTo>
                    <a:pt x="21384" y="15972"/>
                  </a:moveTo>
                  <a:lnTo>
                    <a:pt x="17774" y="18524"/>
                  </a:lnTo>
                  <a:cubicBezTo>
                    <a:pt x="13479" y="21600"/>
                    <a:pt x="9557" y="21213"/>
                    <a:pt x="6118" y="17453"/>
                  </a:cubicBezTo>
                  <a:cubicBezTo>
                    <a:pt x="3550" y="14605"/>
                    <a:pt x="2212" y="10823"/>
                    <a:pt x="2212" y="10777"/>
                  </a:cubicBezTo>
                  <a:lnTo>
                    <a:pt x="2009" y="10185"/>
                  </a:lnTo>
                  <a:cubicBezTo>
                    <a:pt x="780" y="6585"/>
                    <a:pt x="313" y="3167"/>
                    <a:pt x="655" y="0"/>
                  </a:cubicBezTo>
                  <a:lnTo>
                    <a:pt x="95" y="0"/>
                  </a:lnTo>
                  <a:cubicBezTo>
                    <a:pt x="-216" y="3327"/>
                    <a:pt x="235" y="6858"/>
                    <a:pt x="1511" y="10549"/>
                  </a:cubicBezTo>
                  <a:lnTo>
                    <a:pt x="1714" y="11142"/>
                  </a:lnTo>
                  <a:cubicBezTo>
                    <a:pt x="1776" y="11301"/>
                    <a:pt x="3099" y="15152"/>
                    <a:pt x="5775" y="18091"/>
                  </a:cubicBezTo>
                  <a:cubicBezTo>
                    <a:pt x="7332" y="19800"/>
                    <a:pt x="9495" y="21372"/>
                    <a:pt x="12265" y="21372"/>
                  </a:cubicBezTo>
                  <a:cubicBezTo>
                    <a:pt x="13961" y="21372"/>
                    <a:pt x="15875" y="20780"/>
                    <a:pt x="18023" y="19276"/>
                  </a:cubicBezTo>
                  <a:lnTo>
                    <a:pt x="21384" y="16884"/>
                  </a:lnTo>
                  <a:lnTo>
                    <a:pt x="21384" y="1597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3" name="Полилиния: Фигура 42"/>
            <p:cNvSpPr/>
            <p:nvPr/>
          </p:nvSpPr>
          <p:spPr>
            <a:xfrm>
              <a:off x="11655" y="197403"/>
              <a:ext cx="1291525" cy="951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0173" extrusionOk="0">
                  <a:moveTo>
                    <a:pt x="2120" y="11974"/>
                  </a:moveTo>
                  <a:cubicBezTo>
                    <a:pt x="2120" y="11974"/>
                    <a:pt x="-1038" y="14027"/>
                    <a:pt x="354" y="17739"/>
                  </a:cubicBezTo>
                  <a:lnTo>
                    <a:pt x="405" y="17888"/>
                  </a:lnTo>
                  <a:cubicBezTo>
                    <a:pt x="405" y="17888"/>
                    <a:pt x="1797" y="21600"/>
                    <a:pt x="4955" y="19561"/>
                  </a:cubicBezTo>
                  <a:lnTo>
                    <a:pt x="20562" y="9423"/>
                  </a:lnTo>
                  <a:lnTo>
                    <a:pt x="20562" y="0"/>
                  </a:lnTo>
                  <a:lnTo>
                    <a:pt x="2120" y="11974"/>
                  </a:lnTo>
                  <a:close/>
                </a:path>
              </a:pathLst>
            </a:custGeom>
            <a:solidFill>
              <a:srgbClr val="2F55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4" name="Полилиния: Фигура 43"/>
            <p:cNvSpPr/>
            <p:nvPr/>
          </p:nvSpPr>
          <p:spPr>
            <a:xfrm>
              <a:off x="439747" y="0"/>
              <a:ext cx="864066" cy="495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extrusionOk="0">
                  <a:moveTo>
                    <a:pt x="1704" y="13410"/>
                  </a:moveTo>
                  <a:cubicBezTo>
                    <a:pt x="1704" y="13410"/>
                    <a:pt x="3023" y="18046"/>
                    <a:pt x="5645" y="21600"/>
                  </a:cubicBezTo>
                  <a:lnTo>
                    <a:pt x="21389" y="8079"/>
                  </a:lnTo>
                  <a:lnTo>
                    <a:pt x="21405" y="0"/>
                  </a:lnTo>
                  <a:lnTo>
                    <a:pt x="103" y="0"/>
                  </a:lnTo>
                  <a:cubicBezTo>
                    <a:pt x="-195" y="3581"/>
                    <a:pt x="119" y="7829"/>
                    <a:pt x="1500" y="12688"/>
                  </a:cubicBezTo>
                  <a:lnTo>
                    <a:pt x="1704" y="13410"/>
                  </a:lnTo>
                  <a:close/>
                </a:path>
              </a:pathLst>
            </a:custGeom>
            <a:solidFill>
              <a:srgbClr val="0079C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5" name="Полилиния: фигура 44"/>
            <p:cNvSpPr/>
            <p:nvPr/>
          </p:nvSpPr>
          <p:spPr>
            <a:xfrm>
              <a:off x="673901" y="692185"/>
              <a:ext cx="629912" cy="43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0379" extrusionOk="0">
                  <a:moveTo>
                    <a:pt x="20766" y="0"/>
                  </a:moveTo>
                  <a:lnTo>
                    <a:pt x="1652" y="13221"/>
                  </a:lnTo>
                  <a:cubicBezTo>
                    <a:pt x="1652" y="13221"/>
                    <a:pt x="-834" y="14974"/>
                    <a:pt x="294" y="18183"/>
                  </a:cubicBezTo>
                  <a:lnTo>
                    <a:pt x="336" y="18332"/>
                  </a:lnTo>
                  <a:cubicBezTo>
                    <a:pt x="336" y="18332"/>
                    <a:pt x="1464" y="21600"/>
                    <a:pt x="3971" y="19877"/>
                  </a:cubicBezTo>
                  <a:lnTo>
                    <a:pt x="20766" y="8230"/>
                  </a:lnTo>
                  <a:lnTo>
                    <a:pt x="20766" y="0"/>
                  </a:lnTo>
                  <a:close/>
                </a:path>
              </a:pathLst>
            </a:custGeom>
            <a:solidFill>
              <a:srgbClr val="40AD4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6" name="Полилиния: Фигура 45"/>
            <p:cNvSpPr/>
            <p:nvPr/>
          </p:nvSpPr>
          <p:spPr>
            <a:xfrm>
              <a:off x="662224" y="681360"/>
              <a:ext cx="641590" cy="459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extrusionOk="0">
                  <a:moveTo>
                    <a:pt x="4237" y="20044"/>
                  </a:moveTo>
                  <a:cubicBezTo>
                    <a:pt x="2092" y="21510"/>
                    <a:pt x="1157" y="19027"/>
                    <a:pt x="1051" y="18758"/>
                  </a:cubicBezTo>
                  <a:lnTo>
                    <a:pt x="1008" y="18608"/>
                  </a:lnTo>
                  <a:cubicBezTo>
                    <a:pt x="31" y="15856"/>
                    <a:pt x="2134" y="14390"/>
                    <a:pt x="2219" y="14300"/>
                  </a:cubicBezTo>
                  <a:lnTo>
                    <a:pt x="21504" y="1137"/>
                  </a:lnTo>
                  <a:lnTo>
                    <a:pt x="21504" y="0"/>
                  </a:lnTo>
                  <a:lnTo>
                    <a:pt x="1900" y="13373"/>
                  </a:lnTo>
                  <a:cubicBezTo>
                    <a:pt x="1858" y="13403"/>
                    <a:pt x="562" y="14330"/>
                    <a:pt x="138" y="16065"/>
                  </a:cubicBezTo>
                  <a:cubicBezTo>
                    <a:pt x="-96" y="17053"/>
                    <a:pt x="-32" y="18070"/>
                    <a:pt x="329" y="19117"/>
                  </a:cubicBezTo>
                  <a:lnTo>
                    <a:pt x="371" y="19266"/>
                  </a:lnTo>
                  <a:cubicBezTo>
                    <a:pt x="732" y="20224"/>
                    <a:pt x="1603" y="21600"/>
                    <a:pt x="2984" y="21600"/>
                  </a:cubicBezTo>
                  <a:cubicBezTo>
                    <a:pt x="3451" y="21600"/>
                    <a:pt x="3982" y="21421"/>
                    <a:pt x="4577" y="21032"/>
                  </a:cubicBezTo>
                  <a:lnTo>
                    <a:pt x="21504" y="9484"/>
                  </a:lnTo>
                  <a:lnTo>
                    <a:pt x="21504" y="8257"/>
                  </a:lnTo>
                  <a:lnTo>
                    <a:pt x="4237" y="2004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7" name="Полилиния: Фигура 46"/>
            <p:cNvSpPr/>
            <p:nvPr/>
          </p:nvSpPr>
          <p:spPr>
            <a:xfrm>
              <a:off x="-1" y="185304"/>
              <a:ext cx="1303180" cy="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0760" extrusionOk="0">
                  <a:moveTo>
                    <a:pt x="5220" y="19676"/>
                  </a:moveTo>
                  <a:cubicBezTo>
                    <a:pt x="2169" y="21600"/>
                    <a:pt x="811" y="18253"/>
                    <a:pt x="769" y="18117"/>
                  </a:cubicBezTo>
                  <a:lnTo>
                    <a:pt x="717" y="17968"/>
                  </a:lnTo>
                  <a:cubicBezTo>
                    <a:pt x="163" y="16518"/>
                    <a:pt x="267" y="15163"/>
                    <a:pt x="1061" y="13957"/>
                  </a:cubicBezTo>
                  <a:cubicBezTo>
                    <a:pt x="1657" y="13036"/>
                    <a:pt x="2441" y="12521"/>
                    <a:pt x="2451" y="12507"/>
                  </a:cubicBezTo>
                  <a:lnTo>
                    <a:pt x="21491" y="528"/>
                  </a:lnTo>
                  <a:lnTo>
                    <a:pt x="21491" y="0"/>
                  </a:lnTo>
                  <a:lnTo>
                    <a:pt x="2294" y="12074"/>
                  </a:lnTo>
                  <a:cubicBezTo>
                    <a:pt x="2232" y="12128"/>
                    <a:pt x="654" y="13131"/>
                    <a:pt x="152" y="15041"/>
                  </a:cubicBezTo>
                  <a:cubicBezTo>
                    <a:pt x="-109" y="16044"/>
                    <a:pt x="-36" y="17101"/>
                    <a:pt x="393" y="18185"/>
                  </a:cubicBezTo>
                  <a:lnTo>
                    <a:pt x="445" y="18334"/>
                  </a:lnTo>
                  <a:cubicBezTo>
                    <a:pt x="445" y="18361"/>
                    <a:pt x="1406" y="20760"/>
                    <a:pt x="3444" y="20760"/>
                  </a:cubicBezTo>
                  <a:cubicBezTo>
                    <a:pt x="4008" y="20760"/>
                    <a:pt x="4656" y="20584"/>
                    <a:pt x="5388" y="20123"/>
                  </a:cubicBezTo>
                  <a:lnTo>
                    <a:pt x="21491" y="9973"/>
                  </a:lnTo>
                  <a:lnTo>
                    <a:pt x="21491" y="9445"/>
                  </a:lnTo>
                  <a:lnTo>
                    <a:pt x="5220" y="1967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Овал 8"/>
          <p:cNvSpPr/>
          <p:nvPr/>
        </p:nvSpPr>
        <p:spPr>
          <a:xfrm>
            <a:off x="10893420" y="5803029"/>
            <a:ext cx="385201" cy="385201"/>
          </a:xfrm>
          <a:prstGeom prst="ellipse">
            <a:avLst/>
          </a:prstGeom>
          <a:solidFill>
            <a:srgbClr val="0079C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" name="Полилиния: Фигура 40"/>
          <p:cNvSpPr/>
          <p:nvPr/>
        </p:nvSpPr>
        <p:spPr>
          <a:xfrm flipH="1">
            <a:off x="5543" y="8877"/>
            <a:ext cx="2088301" cy="853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714" y="0"/>
                </a:lnTo>
                <a:cubicBezTo>
                  <a:pt x="2714" y="0"/>
                  <a:pt x="0" y="0"/>
                  <a:pt x="0" y="10605"/>
                </a:cubicBezTo>
                <a:lnTo>
                  <a:pt x="0" y="10995"/>
                </a:lnTo>
                <a:cubicBezTo>
                  <a:pt x="0" y="10995"/>
                  <a:pt x="0" y="21600"/>
                  <a:pt x="2714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40AD49"/>
          </a:solidFill>
          <a:ln>
            <a:solidFill>
              <a:srgbClr val="40AD49"/>
            </a:solidFill>
            <a:miter/>
          </a:ln>
        </p:spPr>
        <p:txBody>
          <a:bodyPr lIns="45719" rIns="45719" anchor="ctr"/>
          <a:lstStyle/>
          <a:p>
            <a:pPr>
              <a:defRPr>
                <a:ln w="9525" cap="flat">
                  <a:solidFill>
                    <a:srgbClr val="40AD49"/>
                  </a:solidFill>
                  <a:prstDash val="solid"/>
                  <a:round/>
                </a:ln>
              </a:defRPr>
            </a:pPr>
            <a:endParaRPr/>
          </a:p>
        </p:txBody>
      </p:sp>
      <p:sp>
        <p:nvSpPr>
          <p:cNvPr id="157" name="Графический объект 12"/>
          <p:cNvSpPr/>
          <p:nvPr/>
        </p:nvSpPr>
        <p:spPr>
          <a:xfrm>
            <a:off x="11347094" y="5800612"/>
            <a:ext cx="847467" cy="387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62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4862" y="0"/>
                </a:lnTo>
                <a:cubicBezTo>
                  <a:pt x="4862" y="0"/>
                  <a:pt x="0" y="0"/>
                  <a:pt x="0" y="10622"/>
                </a:cubicBezTo>
                <a:lnTo>
                  <a:pt x="0" y="11049"/>
                </a:lnTo>
                <a:cubicBezTo>
                  <a:pt x="0" y="10978"/>
                  <a:pt x="0" y="21600"/>
                  <a:pt x="4862" y="21600"/>
                </a:cubicBezTo>
                <a:close/>
              </a:path>
            </a:pathLst>
          </a:custGeom>
          <a:gradFill>
            <a:gsLst>
              <a:gs pos="12000">
                <a:srgbClr val="0079C1"/>
              </a:gs>
              <a:gs pos="100000">
                <a:srgbClr val="40AD49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8" name="Прямоугольник: скругленные углы 11"/>
          <p:cNvSpPr/>
          <p:nvPr/>
        </p:nvSpPr>
        <p:spPr>
          <a:xfrm>
            <a:off x="2620651" y="659874"/>
            <a:ext cx="157332" cy="613166"/>
          </a:xfrm>
          <a:prstGeom prst="roundRect">
            <a:avLst>
              <a:gd name="adj" fmla="val 16667"/>
            </a:avLst>
          </a:prstGeom>
          <a:solidFill>
            <a:srgbClr val="0079C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9" name="TextBox 12"/>
          <p:cNvSpPr txBox="1"/>
          <p:nvPr/>
        </p:nvSpPr>
        <p:spPr>
          <a:xfrm>
            <a:off x="2830490" y="732551"/>
            <a:ext cx="4309111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002060"/>
                </a:solidFill>
              </a:defRPr>
            </a:lvl1pPr>
          </a:lstStyle>
          <a:p>
            <a:r>
              <a:t>Объект исследования: </a:t>
            </a:r>
          </a:p>
        </p:txBody>
      </p:sp>
      <p:sp>
        <p:nvSpPr>
          <p:cNvPr id="160" name="TextBox 13"/>
          <p:cNvSpPr txBox="1"/>
          <p:nvPr/>
        </p:nvSpPr>
        <p:spPr>
          <a:xfrm>
            <a:off x="2835746" y="1252812"/>
            <a:ext cx="4309110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t>Вставьте текст</a:t>
            </a:r>
          </a:p>
        </p:txBody>
      </p:sp>
      <p:sp>
        <p:nvSpPr>
          <p:cNvPr id="161" name="TextBox 26"/>
          <p:cNvSpPr txBox="1"/>
          <p:nvPr/>
        </p:nvSpPr>
        <p:spPr>
          <a:xfrm>
            <a:off x="6923294" y="771830"/>
            <a:ext cx="4309111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002060"/>
                </a:solidFill>
              </a:defRPr>
            </a:lvl1pPr>
          </a:lstStyle>
          <a:p>
            <a:r>
              <a:t>Предмет  исследования: </a:t>
            </a:r>
          </a:p>
        </p:txBody>
      </p:sp>
      <p:sp>
        <p:nvSpPr>
          <p:cNvPr id="162" name="TextBox 28"/>
          <p:cNvSpPr txBox="1"/>
          <p:nvPr/>
        </p:nvSpPr>
        <p:spPr>
          <a:xfrm>
            <a:off x="7041671" y="1254383"/>
            <a:ext cx="4309111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t>Вставьте текст</a:t>
            </a:r>
          </a:p>
        </p:txBody>
      </p:sp>
      <p:sp>
        <p:nvSpPr>
          <p:cNvPr id="163" name="Прямоугольник: скругленные углы 29"/>
          <p:cNvSpPr/>
          <p:nvPr/>
        </p:nvSpPr>
        <p:spPr>
          <a:xfrm>
            <a:off x="6609760" y="652019"/>
            <a:ext cx="157332" cy="613166"/>
          </a:xfrm>
          <a:prstGeom prst="roundRect">
            <a:avLst>
              <a:gd name="adj" fmla="val 16667"/>
            </a:avLst>
          </a:prstGeom>
          <a:solidFill>
            <a:srgbClr val="0079C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4" name="Прямоугольник: скругленные углы 30"/>
          <p:cNvSpPr/>
          <p:nvPr/>
        </p:nvSpPr>
        <p:spPr>
          <a:xfrm>
            <a:off x="444629" y="2169735"/>
            <a:ext cx="157332" cy="613165"/>
          </a:xfrm>
          <a:prstGeom prst="roundRect">
            <a:avLst>
              <a:gd name="adj" fmla="val 16667"/>
            </a:avLst>
          </a:prstGeom>
          <a:solidFill>
            <a:srgbClr val="0079C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5" name="TextBox 31"/>
          <p:cNvSpPr txBox="1"/>
          <p:nvPr/>
        </p:nvSpPr>
        <p:spPr>
          <a:xfrm>
            <a:off x="767592" y="2261263"/>
            <a:ext cx="4309110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002060"/>
                </a:solidFill>
              </a:defRPr>
            </a:lvl1pPr>
          </a:lstStyle>
          <a:p>
            <a:r>
              <a:t>Цель работы: </a:t>
            </a:r>
          </a:p>
        </p:txBody>
      </p:sp>
      <p:sp>
        <p:nvSpPr>
          <p:cNvPr id="166" name="TextBox 32"/>
          <p:cNvSpPr txBox="1"/>
          <p:nvPr/>
        </p:nvSpPr>
        <p:spPr>
          <a:xfrm>
            <a:off x="778589" y="3035832"/>
            <a:ext cx="4309111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002060"/>
                </a:solidFill>
              </a:defRPr>
            </a:lvl1pPr>
          </a:lstStyle>
          <a:p>
            <a:r>
              <a:t>Задачи: </a:t>
            </a:r>
          </a:p>
        </p:txBody>
      </p:sp>
      <p:sp>
        <p:nvSpPr>
          <p:cNvPr id="16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424217" y="3652992"/>
            <a:ext cx="4392122" cy="45497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595959"/>
                </a:solidFill>
              </a:defRPr>
            </a:lvl1pPr>
            <a:lvl2pPr marL="0" indent="457200">
              <a:buSzTx/>
              <a:buFontTx/>
              <a:buNone/>
              <a:defRPr sz="1400">
                <a:solidFill>
                  <a:srgbClr val="595959"/>
                </a:solidFill>
              </a:defRPr>
            </a:lvl2pPr>
            <a:lvl3pPr marL="0" indent="914400">
              <a:buSzTx/>
              <a:buFontTx/>
              <a:buNone/>
              <a:defRPr sz="1400">
                <a:solidFill>
                  <a:srgbClr val="595959"/>
                </a:solidFill>
              </a:defRPr>
            </a:lvl3pPr>
            <a:lvl4pPr marL="0" indent="1371600">
              <a:buSzTx/>
              <a:buFontTx/>
              <a:buNone/>
              <a:defRPr sz="1400">
                <a:solidFill>
                  <a:srgbClr val="595959"/>
                </a:solidFill>
              </a:defRPr>
            </a:lvl4pPr>
            <a:lvl5pPr marL="0" indent="1828800">
              <a:buSzTx/>
              <a:buFontTx/>
              <a:buNone/>
              <a:defRPr sz="1400">
                <a:solidFill>
                  <a:srgbClr val="595959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grpSp>
        <p:nvGrpSpPr>
          <p:cNvPr id="170" name="Группа 41"/>
          <p:cNvGrpSpPr/>
          <p:nvPr/>
        </p:nvGrpSpPr>
        <p:grpSpPr>
          <a:xfrm>
            <a:off x="761681" y="3659170"/>
            <a:ext cx="369536" cy="369535"/>
            <a:chOff x="0" y="0"/>
            <a:chExt cx="369534" cy="369534"/>
          </a:xfrm>
        </p:grpSpPr>
        <p:sp>
          <p:nvSpPr>
            <p:cNvPr id="168" name="Овал 35"/>
            <p:cNvSpPr/>
            <p:nvPr/>
          </p:nvSpPr>
          <p:spPr>
            <a:xfrm>
              <a:off x="-1" y="-1"/>
              <a:ext cx="369536" cy="369536"/>
            </a:xfrm>
            <a:prstGeom prst="ellipse">
              <a:avLst/>
            </a:prstGeom>
            <a:solidFill>
              <a:srgbClr val="0079C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pic>
          <p:nvPicPr>
            <p:cNvPr id="169" name="Рисунок 40" descr="Рисунок 4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517" y="64416"/>
              <a:ext cx="247454" cy="247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3" name="Группа 42"/>
          <p:cNvGrpSpPr/>
          <p:nvPr/>
        </p:nvGrpSpPr>
        <p:grpSpPr>
          <a:xfrm>
            <a:off x="744400" y="4273484"/>
            <a:ext cx="369535" cy="369535"/>
            <a:chOff x="0" y="0"/>
            <a:chExt cx="369534" cy="369534"/>
          </a:xfrm>
        </p:grpSpPr>
        <p:sp>
          <p:nvSpPr>
            <p:cNvPr id="171" name="Овал 43"/>
            <p:cNvSpPr/>
            <p:nvPr/>
          </p:nvSpPr>
          <p:spPr>
            <a:xfrm>
              <a:off x="-1" y="-1"/>
              <a:ext cx="369536" cy="369536"/>
            </a:xfrm>
            <a:prstGeom prst="ellipse">
              <a:avLst/>
            </a:prstGeom>
            <a:solidFill>
              <a:srgbClr val="0079C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pic>
          <p:nvPicPr>
            <p:cNvPr id="172" name="Рисунок 44" descr="Рисунок 4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517" y="64416"/>
              <a:ext cx="247454" cy="247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4" name="Текст 29"/>
          <p:cNvSpPr>
            <a:spLocks noGrp="1"/>
          </p:cNvSpPr>
          <p:nvPr>
            <p:ph type="body" sz="quarter" idx="21"/>
          </p:nvPr>
        </p:nvSpPr>
        <p:spPr>
          <a:xfrm>
            <a:off x="1388080" y="4257878"/>
            <a:ext cx="4456540" cy="45497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>
                <a:solidFill>
                  <a:srgbClr val="595959"/>
                </a:solidFill>
              </a:defRPr>
            </a:pPr>
            <a:endParaRPr/>
          </a:p>
        </p:txBody>
      </p:sp>
      <p:grpSp>
        <p:nvGrpSpPr>
          <p:cNvPr id="177" name="Группа 46"/>
          <p:cNvGrpSpPr/>
          <p:nvPr/>
        </p:nvGrpSpPr>
        <p:grpSpPr>
          <a:xfrm>
            <a:off x="745970" y="4831236"/>
            <a:ext cx="369535" cy="369535"/>
            <a:chOff x="0" y="0"/>
            <a:chExt cx="369534" cy="369534"/>
          </a:xfrm>
        </p:grpSpPr>
        <p:sp>
          <p:nvSpPr>
            <p:cNvPr id="175" name="Овал 47"/>
            <p:cNvSpPr/>
            <p:nvPr/>
          </p:nvSpPr>
          <p:spPr>
            <a:xfrm>
              <a:off x="-1" y="-1"/>
              <a:ext cx="369536" cy="369536"/>
            </a:xfrm>
            <a:prstGeom prst="ellipse">
              <a:avLst/>
            </a:prstGeom>
            <a:solidFill>
              <a:srgbClr val="0079C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pic>
          <p:nvPicPr>
            <p:cNvPr id="176" name="Рисунок 48" descr="Рисунок 4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517" y="64416"/>
              <a:ext cx="247454" cy="247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8" name="Текст 29"/>
          <p:cNvSpPr>
            <a:spLocks noGrp="1"/>
          </p:cNvSpPr>
          <p:nvPr>
            <p:ph type="body" sz="quarter" idx="22"/>
          </p:nvPr>
        </p:nvSpPr>
        <p:spPr>
          <a:xfrm>
            <a:off x="1389651" y="4872192"/>
            <a:ext cx="4464395" cy="45497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>
                <a:solidFill>
                  <a:srgbClr val="595959"/>
                </a:solidFill>
              </a:defRPr>
            </a:pPr>
            <a:endParaRPr/>
          </a:p>
        </p:txBody>
      </p:sp>
      <p:grpSp>
        <p:nvGrpSpPr>
          <p:cNvPr id="181" name="Группа 50"/>
          <p:cNvGrpSpPr/>
          <p:nvPr/>
        </p:nvGrpSpPr>
        <p:grpSpPr>
          <a:xfrm>
            <a:off x="728688" y="5454975"/>
            <a:ext cx="369536" cy="369535"/>
            <a:chOff x="0" y="0"/>
            <a:chExt cx="369534" cy="369534"/>
          </a:xfrm>
        </p:grpSpPr>
        <p:sp>
          <p:nvSpPr>
            <p:cNvPr id="179" name="Овал 51"/>
            <p:cNvSpPr/>
            <p:nvPr/>
          </p:nvSpPr>
          <p:spPr>
            <a:xfrm>
              <a:off x="-1" y="-1"/>
              <a:ext cx="369536" cy="369536"/>
            </a:xfrm>
            <a:prstGeom prst="ellipse">
              <a:avLst/>
            </a:prstGeom>
            <a:solidFill>
              <a:srgbClr val="0079C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pic>
          <p:nvPicPr>
            <p:cNvPr id="180" name="Рисунок 52" descr="Рисунок 5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517" y="64416"/>
              <a:ext cx="247454" cy="247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2" name="Текст 29"/>
          <p:cNvSpPr>
            <a:spLocks noGrp="1"/>
          </p:cNvSpPr>
          <p:nvPr>
            <p:ph type="body" sz="quarter" idx="23"/>
          </p:nvPr>
        </p:nvSpPr>
        <p:spPr>
          <a:xfrm>
            <a:off x="1410077" y="5448798"/>
            <a:ext cx="4443969" cy="45497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>
                <a:solidFill>
                  <a:srgbClr val="595959"/>
                </a:solidFill>
              </a:defRPr>
            </a:pPr>
            <a:endParaRPr/>
          </a:p>
        </p:txBody>
      </p:sp>
      <p:pic>
        <p:nvPicPr>
          <p:cNvPr id="183" name="Рисунок 54" descr="Рисунок 5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173" y="0"/>
            <a:ext cx="1910199" cy="8026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0" name="Графический объект 39"/>
          <p:cNvGrpSpPr/>
          <p:nvPr/>
        </p:nvGrpSpPr>
        <p:grpSpPr>
          <a:xfrm>
            <a:off x="10706602" y="-1"/>
            <a:ext cx="1483237" cy="1320612"/>
            <a:chOff x="0" y="0"/>
            <a:chExt cx="1483235" cy="1320610"/>
          </a:xfrm>
        </p:grpSpPr>
        <p:sp>
          <p:nvSpPr>
            <p:cNvPr id="184" name="Полилиния: Фигура 41"/>
            <p:cNvSpPr/>
            <p:nvPr/>
          </p:nvSpPr>
          <p:spPr>
            <a:xfrm>
              <a:off x="486914" y="0"/>
              <a:ext cx="990555" cy="67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372" extrusionOk="0">
                  <a:moveTo>
                    <a:pt x="21384" y="15972"/>
                  </a:moveTo>
                  <a:lnTo>
                    <a:pt x="17774" y="18524"/>
                  </a:lnTo>
                  <a:cubicBezTo>
                    <a:pt x="13479" y="21600"/>
                    <a:pt x="9557" y="21213"/>
                    <a:pt x="6118" y="17453"/>
                  </a:cubicBezTo>
                  <a:cubicBezTo>
                    <a:pt x="3550" y="14605"/>
                    <a:pt x="2212" y="10823"/>
                    <a:pt x="2212" y="10777"/>
                  </a:cubicBezTo>
                  <a:lnTo>
                    <a:pt x="2009" y="10185"/>
                  </a:lnTo>
                  <a:cubicBezTo>
                    <a:pt x="780" y="6585"/>
                    <a:pt x="313" y="3167"/>
                    <a:pt x="655" y="0"/>
                  </a:cubicBezTo>
                  <a:lnTo>
                    <a:pt x="95" y="0"/>
                  </a:lnTo>
                  <a:cubicBezTo>
                    <a:pt x="-216" y="3327"/>
                    <a:pt x="235" y="6858"/>
                    <a:pt x="1511" y="10549"/>
                  </a:cubicBezTo>
                  <a:lnTo>
                    <a:pt x="1714" y="11142"/>
                  </a:lnTo>
                  <a:cubicBezTo>
                    <a:pt x="1776" y="11301"/>
                    <a:pt x="3099" y="15152"/>
                    <a:pt x="5775" y="18091"/>
                  </a:cubicBezTo>
                  <a:cubicBezTo>
                    <a:pt x="7332" y="19800"/>
                    <a:pt x="9495" y="21372"/>
                    <a:pt x="12265" y="21372"/>
                  </a:cubicBezTo>
                  <a:cubicBezTo>
                    <a:pt x="13961" y="21372"/>
                    <a:pt x="15875" y="20780"/>
                    <a:pt x="18023" y="19276"/>
                  </a:cubicBezTo>
                  <a:lnTo>
                    <a:pt x="21384" y="16884"/>
                  </a:lnTo>
                  <a:lnTo>
                    <a:pt x="21384" y="1597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5" name="Полилиния: Фигура 42"/>
            <p:cNvSpPr/>
            <p:nvPr/>
          </p:nvSpPr>
          <p:spPr>
            <a:xfrm>
              <a:off x="13259" y="224569"/>
              <a:ext cx="1469256" cy="1082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0173" extrusionOk="0">
                  <a:moveTo>
                    <a:pt x="2120" y="11974"/>
                  </a:moveTo>
                  <a:cubicBezTo>
                    <a:pt x="2120" y="11974"/>
                    <a:pt x="-1038" y="14027"/>
                    <a:pt x="354" y="17739"/>
                  </a:cubicBezTo>
                  <a:lnTo>
                    <a:pt x="405" y="17888"/>
                  </a:lnTo>
                  <a:cubicBezTo>
                    <a:pt x="405" y="17888"/>
                    <a:pt x="1797" y="21600"/>
                    <a:pt x="4955" y="19561"/>
                  </a:cubicBezTo>
                  <a:lnTo>
                    <a:pt x="20562" y="9423"/>
                  </a:lnTo>
                  <a:lnTo>
                    <a:pt x="20562" y="0"/>
                  </a:lnTo>
                  <a:lnTo>
                    <a:pt x="2120" y="11974"/>
                  </a:lnTo>
                  <a:close/>
                </a:path>
              </a:pathLst>
            </a:custGeom>
            <a:solidFill>
              <a:srgbClr val="2F55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6" name="Полилиния: Фигура 43"/>
            <p:cNvSpPr/>
            <p:nvPr/>
          </p:nvSpPr>
          <p:spPr>
            <a:xfrm>
              <a:off x="500262" y="0"/>
              <a:ext cx="982974" cy="563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extrusionOk="0">
                  <a:moveTo>
                    <a:pt x="1704" y="13410"/>
                  </a:moveTo>
                  <a:cubicBezTo>
                    <a:pt x="1704" y="13410"/>
                    <a:pt x="3023" y="18046"/>
                    <a:pt x="5645" y="21600"/>
                  </a:cubicBezTo>
                  <a:lnTo>
                    <a:pt x="21389" y="8079"/>
                  </a:lnTo>
                  <a:lnTo>
                    <a:pt x="21405" y="0"/>
                  </a:lnTo>
                  <a:lnTo>
                    <a:pt x="103" y="0"/>
                  </a:lnTo>
                  <a:cubicBezTo>
                    <a:pt x="-195" y="3581"/>
                    <a:pt x="119" y="7829"/>
                    <a:pt x="1500" y="12688"/>
                  </a:cubicBezTo>
                  <a:lnTo>
                    <a:pt x="1704" y="13410"/>
                  </a:lnTo>
                  <a:close/>
                </a:path>
              </a:pathLst>
            </a:custGeom>
            <a:solidFill>
              <a:srgbClr val="0079C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7" name="Полилиния: фигура 44"/>
            <p:cNvSpPr/>
            <p:nvPr/>
          </p:nvSpPr>
          <p:spPr>
            <a:xfrm>
              <a:off x="766639" y="787440"/>
              <a:ext cx="716597" cy="496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0379" extrusionOk="0">
                  <a:moveTo>
                    <a:pt x="20766" y="0"/>
                  </a:moveTo>
                  <a:lnTo>
                    <a:pt x="1652" y="13221"/>
                  </a:lnTo>
                  <a:cubicBezTo>
                    <a:pt x="1652" y="13221"/>
                    <a:pt x="-834" y="14974"/>
                    <a:pt x="294" y="18183"/>
                  </a:cubicBezTo>
                  <a:lnTo>
                    <a:pt x="336" y="18332"/>
                  </a:lnTo>
                  <a:cubicBezTo>
                    <a:pt x="336" y="18332"/>
                    <a:pt x="1464" y="21600"/>
                    <a:pt x="3971" y="19877"/>
                  </a:cubicBezTo>
                  <a:lnTo>
                    <a:pt x="20766" y="8230"/>
                  </a:lnTo>
                  <a:lnTo>
                    <a:pt x="20766" y="0"/>
                  </a:lnTo>
                  <a:close/>
                </a:path>
              </a:pathLst>
            </a:custGeom>
            <a:solidFill>
              <a:srgbClr val="40AD4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8" name="Полилиния: Фигура 45"/>
            <p:cNvSpPr/>
            <p:nvPr/>
          </p:nvSpPr>
          <p:spPr>
            <a:xfrm>
              <a:off x="753356" y="775125"/>
              <a:ext cx="729880" cy="523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extrusionOk="0">
                  <a:moveTo>
                    <a:pt x="4237" y="20044"/>
                  </a:moveTo>
                  <a:cubicBezTo>
                    <a:pt x="2092" y="21510"/>
                    <a:pt x="1157" y="19027"/>
                    <a:pt x="1051" y="18758"/>
                  </a:cubicBezTo>
                  <a:lnTo>
                    <a:pt x="1008" y="18608"/>
                  </a:lnTo>
                  <a:cubicBezTo>
                    <a:pt x="31" y="15856"/>
                    <a:pt x="2134" y="14390"/>
                    <a:pt x="2219" y="14300"/>
                  </a:cubicBezTo>
                  <a:lnTo>
                    <a:pt x="21504" y="1137"/>
                  </a:lnTo>
                  <a:lnTo>
                    <a:pt x="21504" y="0"/>
                  </a:lnTo>
                  <a:lnTo>
                    <a:pt x="1900" y="13373"/>
                  </a:lnTo>
                  <a:cubicBezTo>
                    <a:pt x="1858" y="13403"/>
                    <a:pt x="562" y="14330"/>
                    <a:pt x="138" y="16065"/>
                  </a:cubicBezTo>
                  <a:cubicBezTo>
                    <a:pt x="-96" y="17053"/>
                    <a:pt x="-32" y="18070"/>
                    <a:pt x="329" y="19117"/>
                  </a:cubicBezTo>
                  <a:lnTo>
                    <a:pt x="371" y="19266"/>
                  </a:lnTo>
                  <a:cubicBezTo>
                    <a:pt x="732" y="20224"/>
                    <a:pt x="1603" y="21600"/>
                    <a:pt x="2984" y="21600"/>
                  </a:cubicBezTo>
                  <a:cubicBezTo>
                    <a:pt x="3451" y="21600"/>
                    <a:pt x="3982" y="21421"/>
                    <a:pt x="4577" y="21032"/>
                  </a:cubicBezTo>
                  <a:lnTo>
                    <a:pt x="21504" y="9484"/>
                  </a:lnTo>
                  <a:lnTo>
                    <a:pt x="21504" y="8257"/>
                  </a:lnTo>
                  <a:lnTo>
                    <a:pt x="4237" y="2004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9" name="Полилиния: Фигура 46"/>
            <p:cNvSpPr/>
            <p:nvPr/>
          </p:nvSpPr>
          <p:spPr>
            <a:xfrm>
              <a:off x="-1" y="210805"/>
              <a:ext cx="1482515" cy="1109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0760" extrusionOk="0">
                  <a:moveTo>
                    <a:pt x="5220" y="19676"/>
                  </a:moveTo>
                  <a:cubicBezTo>
                    <a:pt x="2169" y="21600"/>
                    <a:pt x="811" y="18253"/>
                    <a:pt x="769" y="18117"/>
                  </a:cubicBezTo>
                  <a:lnTo>
                    <a:pt x="717" y="17968"/>
                  </a:lnTo>
                  <a:cubicBezTo>
                    <a:pt x="163" y="16518"/>
                    <a:pt x="267" y="15163"/>
                    <a:pt x="1061" y="13957"/>
                  </a:cubicBezTo>
                  <a:cubicBezTo>
                    <a:pt x="1657" y="13036"/>
                    <a:pt x="2441" y="12521"/>
                    <a:pt x="2451" y="12507"/>
                  </a:cubicBezTo>
                  <a:lnTo>
                    <a:pt x="21491" y="528"/>
                  </a:lnTo>
                  <a:lnTo>
                    <a:pt x="21491" y="0"/>
                  </a:lnTo>
                  <a:lnTo>
                    <a:pt x="2294" y="12074"/>
                  </a:lnTo>
                  <a:cubicBezTo>
                    <a:pt x="2232" y="12128"/>
                    <a:pt x="654" y="13131"/>
                    <a:pt x="152" y="15041"/>
                  </a:cubicBezTo>
                  <a:cubicBezTo>
                    <a:pt x="-109" y="16044"/>
                    <a:pt x="-36" y="17101"/>
                    <a:pt x="393" y="18185"/>
                  </a:cubicBezTo>
                  <a:lnTo>
                    <a:pt x="445" y="18334"/>
                  </a:lnTo>
                  <a:cubicBezTo>
                    <a:pt x="445" y="18361"/>
                    <a:pt x="1406" y="20760"/>
                    <a:pt x="3444" y="20760"/>
                  </a:cubicBezTo>
                  <a:cubicBezTo>
                    <a:pt x="4008" y="20760"/>
                    <a:pt x="4656" y="20584"/>
                    <a:pt x="5388" y="20123"/>
                  </a:cubicBezTo>
                  <a:lnTo>
                    <a:pt x="21491" y="9973"/>
                  </a:lnTo>
                  <a:lnTo>
                    <a:pt x="21491" y="9445"/>
                  </a:lnTo>
                  <a:lnTo>
                    <a:pt x="5220" y="1967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Мультимедиа 7"/>
          <p:cNvSpPr>
            <a:spLocks noGrp="1"/>
          </p:cNvSpPr>
          <p:nvPr>
            <p:ph type="media" sz="half" idx="21"/>
          </p:nvPr>
        </p:nvSpPr>
        <p:spPr>
          <a:xfrm flipH="1">
            <a:off x="6186790" y="1193335"/>
            <a:ext cx="6005210" cy="36623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9" name="Овал 34"/>
          <p:cNvSpPr/>
          <p:nvPr/>
        </p:nvSpPr>
        <p:spPr>
          <a:xfrm>
            <a:off x="10893420" y="5803029"/>
            <a:ext cx="385201" cy="385201"/>
          </a:xfrm>
          <a:prstGeom prst="ellipse">
            <a:avLst/>
          </a:prstGeom>
          <a:solidFill>
            <a:srgbClr val="0079C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0" name="Графический объект 12"/>
          <p:cNvSpPr/>
          <p:nvPr/>
        </p:nvSpPr>
        <p:spPr>
          <a:xfrm>
            <a:off x="11347094" y="5800612"/>
            <a:ext cx="847467" cy="387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62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4862" y="0"/>
                </a:lnTo>
                <a:cubicBezTo>
                  <a:pt x="4862" y="0"/>
                  <a:pt x="0" y="0"/>
                  <a:pt x="0" y="10622"/>
                </a:cubicBezTo>
                <a:lnTo>
                  <a:pt x="0" y="11049"/>
                </a:lnTo>
                <a:cubicBezTo>
                  <a:pt x="0" y="10978"/>
                  <a:pt x="0" y="21600"/>
                  <a:pt x="4862" y="21600"/>
                </a:cubicBezTo>
                <a:close/>
              </a:path>
            </a:pathLst>
          </a:custGeom>
          <a:gradFill>
            <a:gsLst>
              <a:gs pos="12000">
                <a:srgbClr val="0079C1"/>
              </a:gs>
              <a:gs pos="100000">
                <a:srgbClr val="40AD49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1" name="Характеристика региона"/>
          <p:cNvSpPr txBox="1">
            <a:spLocks noGrp="1"/>
          </p:cNvSpPr>
          <p:nvPr>
            <p:ph type="title" hasCustomPrompt="1"/>
          </p:nvPr>
        </p:nvSpPr>
        <p:spPr>
          <a:xfrm>
            <a:off x="2437025" y="291635"/>
            <a:ext cx="6932646" cy="6201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</a:lstStyle>
          <a:p>
            <a:r>
              <a:t>Характеристика региона</a:t>
            </a:r>
          </a:p>
        </p:txBody>
      </p:sp>
      <p:sp>
        <p:nvSpPr>
          <p:cNvPr id="202" name="Полилиния: Фигура 37"/>
          <p:cNvSpPr/>
          <p:nvPr/>
        </p:nvSpPr>
        <p:spPr>
          <a:xfrm>
            <a:off x="10413776" y="4433244"/>
            <a:ext cx="1782600" cy="30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30" y="21600"/>
                </a:lnTo>
                <a:lnTo>
                  <a:pt x="8" y="11492"/>
                </a:lnTo>
                <a:cubicBezTo>
                  <a:pt x="0" y="6103"/>
                  <a:pt x="0" y="2924"/>
                  <a:pt x="0" y="2699"/>
                </a:cubicBezTo>
                <a:lnTo>
                  <a:pt x="0" y="0"/>
                </a:lnTo>
                <a:close/>
              </a:path>
            </a:pathLst>
          </a:custGeom>
          <a:solidFill>
            <a:srgbClr val="E7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3" name="Полилиния: Форма 28"/>
          <p:cNvSpPr/>
          <p:nvPr/>
        </p:nvSpPr>
        <p:spPr>
          <a:xfrm>
            <a:off x="12188427" y="4156602"/>
            <a:ext cx="12701" cy="25265"/>
          </a:xfrm>
          <a:prstGeom prst="rect">
            <a:avLst/>
          </a:prstGeom>
          <a:solidFill>
            <a:srgbClr val="E7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4" name="Полилиния: фигура 25"/>
          <p:cNvSpPr/>
          <p:nvPr/>
        </p:nvSpPr>
        <p:spPr>
          <a:xfrm>
            <a:off x="12188427" y="4682092"/>
            <a:ext cx="12701" cy="25265"/>
          </a:xfrm>
          <a:prstGeom prst="rect">
            <a:avLst/>
          </a:prstGeom>
          <a:solidFill>
            <a:srgbClr val="E7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54154" y="1579095"/>
            <a:ext cx="3331030" cy="45497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595959"/>
                </a:solidFill>
              </a:defRPr>
            </a:lvl1pPr>
            <a:lvl2pPr marL="0" indent="457200">
              <a:buSzTx/>
              <a:buFontTx/>
              <a:buNone/>
              <a:defRPr sz="1400">
                <a:solidFill>
                  <a:srgbClr val="595959"/>
                </a:solidFill>
              </a:defRPr>
            </a:lvl2pPr>
            <a:lvl3pPr marL="0" indent="914400">
              <a:buSzTx/>
              <a:buFontTx/>
              <a:buNone/>
              <a:defRPr sz="1400">
                <a:solidFill>
                  <a:srgbClr val="595959"/>
                </a:solidFill>
              </a:defRPr>
            </a:lvl3pPr>
            <a:lvl4pPr marL="0" indent="1371600">
              <a:buSzTx/>
              <a:buFontTx/>
              <a:buNone/>
              <a:defRPr sz="1400">
                <a:solidFill>
                  <a:srgbClr val="595959"/>
                </a:solidFill>
              </a:defRPr>
            </a:lvl4pPr>
            <a:lvl5pPr marL="0" indent="1828800">
              <a:buSzTx/>
              <a:buFontTx/>
              <a:buNone/>
              <a:defRPr sz="1400">
                <a:solidFill>
                  <a:srgbClr val="595959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grpSp>
        <p:nvGrpSpPr>
          <p:cNvPr id="208" name="Овал 11"/>
          <p:cNvGrpSpPr/>
          <p:nvPr/>
        </p:nvGrpSpPr>
        <p:grpSpPr>
          <a:xfrm>
            <a:off x="933062" y="1511559"/>
            <a:ext cx="727789" cy="727788"/>
            <a:chOff x="0" y="0"/>
            <a:chExt cx="727787" cy="727787"/>
          </a:xfrm>
        </p:grpSpPr>
        <p:sp>
          <p:nvSpPr>
            <p:cNvPr id="206" name="Кружок"/>
            <p:cNvSpPr/>
            <p:nvPr/>
          </p:nvSpPr>
          <p:spPr>
            <a:xfrm>
              <a:off x="0" y="0"/>
              <a:ext cx="727788" cy="727788"/>
            </a:xfrm>
            <a:prstGeom prst="ellipse">
              <a:avLst/>
            </a:prstGeom>
            <a:solidFill>
              <a:srgbClr val="0079C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7" name="01"/>
            <p:cNvSpPr txBox="1"/>
            <p:nvPr/>
          </p:nvSpPr>
          <p:spPr>
            <a:xfrm>
              <a:off x="152301" y="193803"/>
              <a:ext cx="423185" cy="340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t>01</a:t>
              </a:r>
            </a:p>
          </p:txBody>
        </p:sp>
      </p:grpSp>
      <p:grpSp>
        <p:nvGrpSpPr>
          <p:cNvPr id="211" name="Овал 43"/>
          <p:cNvGrpSpPr/>
          <p:nvPr/>
        </p:nvGrpSpPr>
        <p:grpSpPr>
          <a:xfrm>
            <a:off x="945503" y="2522376"/>
            <a:ext cx="727789" cy="727789"/>
            <a:chOff x="0" y="0"/>
            <a:chExt cx="727787" cy="727787"/>
          </a:xfrm>
        </p:grpSpPr>
        <p:sp>
          <p:nvSpPr>
            <p:cNvPr id="209" name="Кружок"/>
            <p:cNvSpPr/>
            <p:nvPr/>
          </p:nvSpPr>
          <p:spPr>
            <a:xfrm>
              <a:off x="0" y="0"/>
              <a:ext cx="727788" cy="727788"/>
            </a:xfrm>
            <a:prstGeom prst="ellipse">
              <a:avLst/>
            </a:prstGeom>
            <a:solidFill>
              <a:srgbClr val="0079C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10" name="02"/>
            <p:cNvSpPr txBox="1"/>
            <p:nvPr/>
          </p:nvSpPr>
          <p:spPr>
            <a:xfrm>
              <a:off x="152301" y="193803"/>
              <a:ext cx="423185" cy="340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t>02</a:t>
              </a:r>
            </a:p>
          </p:txBody>
        </p:sp>
      </p:grpSp>
      <p:sp>
        <p:nvSpPr>
          <p:cNvPr id="212" name="Текст 29"/>
          <p:cNvSpPr>
            <a:spLocks noGrp="1"/>
          </p:cNvSpPr>
          <p:nvPr>
            <p:ph type="body" sz="quarter" idx="22"/>
          </p:nvPr>
        </p:nvSpPr>
        <p:spPr>
          <a:xfrm>
            <a:off x="1766595" y="2692549"/>
            <a:ext cx="3331029" cy="45497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>
                <a:solidFill>
                  <a:srgbClr val="595959"/>
                </a:solidFill>
              </a:defRPr>
            </a:pPr>
            <a:endParaRPr/>
          </a:p>
        </p:txBody>
      </p:sp>
      <p:grpSp>
        <p:nvGrpSpPr>
          <p:cNvPr id="215" name="Овал 45"/>
          <p:cNvGrpSpPr/>
          <p:nvPr/>
        </p:nvGrpSpPr>
        <p:grpSpPr>
          <a:xfrm>
            <a:off x="929951" y="3533192"/>
            <a:ext cx="727789" cy="727789"/>
            <a:chOff x="0" y="0"/>
            <a:chExt cx="727787" cy="727787"/>
          </a:xfrm>
        </p:grpSpPr>
        <p:sp>
          <p:nvSpPr>
            <p:cNvPr id="213" name="Кружок"/>
            <p:cNvSpPr/>
            <p:nvPr/>
          </p:nvSpPr>
          <p:spPr>
            <a:xfrm>
              <a:off x="0" y="0"/>
              <a:ext cx="727788" cy="727788"/>
            </a:xfrm>
            <a:prstGeom prst="ellipse">
              <a:avLst/>
            </a:prstGeom>
            <a:solidFill>
              <a:srgbClr val="0079C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14" name="03"/>
            <p:cNvSpPr txBox="1"/>
            <p:nvPr/>
          </p:nvSpPr>
          <p:spPr>
            <a:xfrm>
              <a:off x="152301" y="193803"/>
              <a:ext cx="423185" cy="340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t>03</a:t>
              </a:r>
            </a:p>
          </p:txBody>
        </p:sp>
      </p:grpSp>
      <p:sp>
        <p:nvSpPr>
          <p:cNvPr id="216" name="Текст 29"/>
          <p:cNvSpPr>
            <a:spLocks noGrp="1"/>
          </p:cNvSpPr>
          <p:nvPr>
            <p:ph type="body" sz="quarter" idx="23"/>
          </p:nvPr>
        </p:nvSpPr>
        <p:spPr>
          <a:xfrm>
            <a:off x="1741714" y="3722025"/>
            <a:ext cx="3331029" cy="45497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>
                <a:solidFill>
                  <a:srgbClr val="595959"/>
                </a:solidFill>
              </a:defRPr>
            </a:pPr>
            <a:endParaRPr/>
          </a:p>
        </p:txBody>
      </p:sp>
      <p:grpSp>
        <p:nvGrpSpPr>
          <p:cNvPr id="219" name="Овал 48"/>
          <p:cNvGrpSpPr/>
          <p:nvPr/>
        </p:nvGrpSpPr>
        <p:grpSpPr>
          <a:xfrm>
            <a:off x="951723" y="4488026"/>
            <a:ext cx="727789" cy="727789"/>
            <a:chOff x="0" y="0"/>
            <a:chExt cx="727787" cy="727787"/>
          </a:xfrm>
        </p:grpSpPr>
        <p:sp>
          <p:nvSpPr>
            <p:cNvPr id="217" name="Кружок"/>
            <p:cNvSpPr/>
            <p:nvPr/>
          </p:nvSpPr>
          <p:spPr>
            <a:xfrm>
              <a:off x="0" y="0"/>
              <a:ext cx="727788" cy="727788"/>
            </a:xfrm>
            <a:prstGeom prst="ellipse">
              <a:avLst/>
            </a:prstGeom>
            <a:solidFill>
              <a:srgbClr val="0079C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18" name="04"/>
            <p:cNvSpPr txBox="1"/>
            <p:nvPr/>
          </p:nvSpPr>
          <p:spPr>
            <a:xfrm>
              <a:off x="152301" y="193803"/>
              <a:ext cx="423185" cy="340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t>04</a:t>
              </a:r>
            </a:p>
          </p:txBody>
        </p:sp>
      </p:grpSp>
      <p:sp>
        <p:nvSpPr>
          <p:cNvPr id="220" name="Текст 29"/>
          <p:cNvSpPr>
            <a:spLocks noGrp="1"/>
          </p:cNvSpPr>
          <p:nvPr>
            <p:ph type="body" sz="quarter" idx="24"/>
          </p:nvPr>
        </p:nvSpPr>
        <p:spPr>
          <a:xfrm>
            <a:off x="1726163" y="4704850"/>
            <a:ext cx="3331029" cy="45497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21" name="Полилиния: Фигура 32"/>
          <p:cNvSpPr/>
          <p:nvPr/>
        </p:nvSpPr>
        <p:spPr>
          <a:xfrm>
            <a:off x="10416364" y="4790607"/>
            <a:ext cx="1769939" cy="525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214" y="0"/>
                </a:lnTo>
                <a:cubicBezTo>
                  <a:pt x="3214" y="0"/>
                  <a:pt x="0" y="0"/>
                  <a:pt x="0" y="10592"/>
                </a:cubicBezTo>
                <a:lnTo>
                  <a:pt x="0" y="11008"/>
                </a:lnTo>
                <a:cubicBezTo>
                  <a:pt x="0" y="11008"/>
                  <a:pt x="0" y="21600"/>
                  <a:pt x="3214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79C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2" name="Полилиния: Фигура 40"/>
          <p:cNvSpPr/>
          <p:nvPr/>
        </p:nvSpPr>
        <p:spPr>
          <a:xfrm>
            <a:off x="8605911" y="4152848"/>
            <a:ext cx="3576596" cy="9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714" y="0"/>
                </a:lnTo>
                <a:cubicBezTo>
                  <a:pt x="2714" y="0"/>
                  <a:pt x="0" y="0"/>
                  <a:pt x="0" y="10605"/>
                </a:cubicBezTo>
                <a:lnTo>
                  <a:pt x="0" y="10995"/>
                </a:lnTo>
                <a:cubicBezTo>
                  <a:pt x="0" y="10995"/>
                  <a:pt x="0" y="21600"/>
                  <a:pt x="2714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40AD49"/>
          </a:solidFill>
          <a:ln>
            <a:solidFill>
              <a:srgbClr val="DEE6F5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225" name="Группа 2"/>
          <p:cNvGrpSpPr/>
          <p:nvPr/>
        </p:nvGrpSpPr>
        <p:grpSpPr>
          <a:xfrm>
            <a:off x="5543" y="-1"/>
            <a:ext cx="2088301" cy="862226"/>
            <a:chOff x="0" y="0"/>
            <a:chExt cx="2088300" cy="862224"/>
          </a:xfrm>
        </p:grpSpPr>
        <p:sp>
          <p:nvSpPr>
            <p:cNvPr id="223" name="Полилиния: Фигура 40"/>
            <p:cNvSpPr/>
            <p:nvPr/>
          </p:nvSpPr>
          <p:spPr>
            <a:xfrm flipH="1">
              <a:off x="-1" y="8877"/>
              <a:ext cx="2088302" cy="85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714" y="0"/>
                  </a:lnTo>
                  <a:cubicBezTo>
                    <a:pt x="2714" y="0"/>
                    <a:pt x="0" y="0"/>
                    <a:pt x="0" y="10605"/>
                  </a:cubicBezTo>
                  <a:lnTo>
                    <a:pt x="0" y="10995"/>
                  </a:lnTo>
                  <a:cubicBezTo>
                    <a:pt x="0" y="10995"/>
                    <a:pt x="0" y="21600"/>
                    <a:pt x="2714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0AD49"/>
            </a:solidFill>
            <a:ln w="9525" cap="flat">
              <a:solidFill>
                <a:srgbClr val="40AD4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n w="9525" cap="flat">
                    <a:solidFill>
                      <a:srgbClr val="40AD49"/>
                    </a:solidFill>
                    <a:prstDash val="solid"/>
                    <a:round/>
                  </a:ln>
                </a:defRPr>
              </a:pPr>
              <a:endParaRPr/>
            </a:p>
          </p:txBody>
        </p:sp>
        <p:pic>
          <p:nvPicPr>
            <p:cNvPr id="224" name="Рисунок 50" descr="Рисунок 5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630" y="0"/>
              <a:ext cx="1910199" cy="8026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2" name="Графический объект 39"/>
          <p:cNvGrpSpPr/>
          <p:nvPr/>
        </p:nvGrpSpPr>
        <p:grpSpPr>
          <a:xfrm>
            <a:off x="10886286" y="0"/>
            <a:ext cx="1303814" cy="1160860"/>
            <a:chOff x="0" y="0"/>
            <a:chExt cx="1303813" cy="1160859"/>
          </a:xfrm>
        </p:grpSpPr>
        <p:sp>
          <p:nvSpPr>
            <p:cNvPr id="226" name="Полилиния: Фигура 41"/>
            <p:cNvSpPr/>
            <p:nvPr/>
          </p:nvSpPr>
          <p:spPr>
            <a:xfrm>
              <a:off x="428013" y="0"/>
              <a:ext cx="870731" cy="597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372" extrusionOk="0">
                  <a:moveTo>
                    <a:pt x="21384" y="15972"/>
                  </a:moveTo>
                  <a:lnTo>
                    <a:pt x="17774" y="18524"/>
                  </a:lnTo>
                  <a:cubicBezTo>
                    <a:pt x="13479" y="21600"/>
                    <a:pt x="9557" y="21213"/>
                    <a:pt x="6118" y="17453"/>
                  </a:cubicBezTo>
                  <a:cubicBezTo>
                    <a:pt x="3550" y="14605"/>
                    <a:pt x="2212" y="10823"/>
                    <a:pt x="2212" y="10777"/>
                  </a:cubicBezTo>
                  <a:lnTo>
                    <a:pt x="2009" y="10185"/>
                  </a:lnTo>
                  <a:cubicBezTo>
                    <a:pt x="780" y="6585"/>
                    <a:pt x="313" y="3167"/>
                    <a:pt x="655" y="0"/>
                  </a:cubicBezTo>
                  <a:lnTo>
                    <a:pt x="95" y="0"/>
                  </a:lnTo>
                  <a:cubicBezTo>
                    <a:pt x="-216" y="3327"/>
                    <a:pt x="235" y="6858"/>
                    <a:pt x="1511" y="10549"/>
                  </a:cubicBezTo>
                  <a:lnTo>
                    <a:pt x="1714" y="11142"/>
                  </a:lnTo>
                  <a:cubicBezTo>
                    <a:pt x="1776" y="11301"/>
                    <a:pt x="3099" y="15152"/>
                    <a:pt x="5775" y="18091"/>
                  </a:cubicBezTo>
                  <a:cubicBezTo>
                    <a:pt x="7332" y="19800"/>
                    <a:pt x="9495" y="21372"/>
                    <a:pt x="12265" y="21372"/>
                  </a:cubicBezTo>
                  <a:cubicBezTo>
                    <a:pt x="13961" y="21372"/>
                    <a:pt x="15875" y="20780"/>
                    <a:pt x="18023" y="19276"/>
                  </a:cubicBezTo>
                  <a:lnTo>
                    <a:pt x="21384" y="16884"/>
                  </a:lnTo>
                  <a:lnTo>
                    <a:pt x="21384" y="1597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27" name="Полилиния: Фигура 42"/>
            <p:cNvSpPr/>
            <p:nvPr/>
          </p:nvSpPr>
          <p:spPr>
            <a:xfrm>
              <a:off x="11655" y="197403"/>
              <a:ext cx="1291525" cy="951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0173" extrusionOk="0">
                  <a:moveTo>
                    <a:pt x="2120" y="11974"/>
                  </a:moveTo>
                  <a:cubicBezTo>
                    <a:pt x="2120" y="11974"/>
                    <a:pt x="-1038" y="14027"/>
                    <a:pt x="354" y="17739"/>
                  </a:cubicBezTo>
                  <a:lnTo>
                    <a:pt x="405" y="17888"/>
                  </a:lnTo>
                  <a:cubicBezTo>
                    <a:pt x="405" y="17888"/>
                    <a:pt x="1797" y="21600"/>
                    <a:pt x="4955" y="19561"/>
                  </a:cubicBezTo>
                  <a:lnTo>
                    <a:pt x="20562" y="9423"/>
                  </a:lnTo>
                  <a:lnTo>
                    <a:pt x="20562" y="0"/>
                  </a:lnTo>
                  <a:lnTo>
                    <a:pt x="2120" y="11974"/>
                  </a:lnTo>
                  <a:close/>
                </a:path>
              </a:pathLst>
            </a:custGeom>
            <a:solidFill>
              <a:srgbClr val="2F55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28" name="Полилиния: Фигура 43"/>
            <p:cNvSpPr/>
            <p:nvPr/>
          </p:nvSpPr>
          <p:spPr>
            <a:xfrm>
              <a:off x="439747" y="0"/>
              <a:ext cx="864066" cy="495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extrusionOk="0">
                  <a:moveTo>
                    <a:pt x="1704" y="13410"/>
                  </a:moveTo>
                  <a:cubicBezTo>
                    <a:pt x="1704" y="13410"/>
                    <a:pt x="3023" y="18046"/>
                    <a:pt x="5645" y="21600"/>
                  </a:cubicBezTo>
                  <a:lnTo>
                    <a:pt x="21389" y="8079"/>
                  </a:lnTo>
                  <a:lnTo>
                    <a:pt x="21405" y="0"/>
                  </a:lnTo>
                  <a:lnTo>
                    <a:pt x="103" y="0"/>
                  </a:lnTo>
                  <a:cubicBezTo>
                    <a:pt x="-195" y="3581"/>
                    <a:pt x="119" y="7829"/>
                    <a:pt x="1500" y="12688"/>
                  </a:cubicBezTo>
                  <a:lnTo>
                    <a:pt x="1704" y="13410"/>
                  </a:lnTo>
                  <a:close/>
                </a:path>
              </a:pathLst>
            </a:custGeom>
            <a:solidFill>
              <a:srgbClr val="0079C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29" name="Полилиния: фигура 44"/>
            <p:cNvSpPr/>
            <p:nvPr/>
          </p:nvSpPr>
          <p:spPr>
            <a:xfrm>
              <a:off x="673901" y="692185"/>
              <a:ext cx="629912" cy="43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0379" extrusionOk="0">
                  <a:moveTo>
                    <a:pt x="20766" y="0"/>
                  </a:moveTo>
                  <a:lnTo>
                    <a:pt x="1652" y="13221"/>
                  </a:lnTo>
                  <a:cubicBezTo>
                    <a:pt x="1652" y="13221"/>
                    <a:pt x="-834" y="14974"/>
                    <a:pt x="294" y="18183"/>
                  </a:cubicBezTo>
                  <a:lnTo>
                    <a:pt x="336" y="18332"/>
                  </a:lnTo>
                  <a:cubicBezTo>
                    <a:pt x="336" y="18332"/>
                    <a:pt x="1464" y="21600"/>
                    <a:pt x="3971" y="19877"/>
                  </a:cubicBezTo>
                  <a:lnTo>
                    <a:pt x="20766" y="8230"/>
                  </a:lnTo>
                  <a:lnTo>
                    <a:pt x="20766" y="0"/>
                  </a:lnTo>
                  <a:close/>
                </a:path>
              </a:pathLst>
            </a:custGeom>
            <a:solidFill>
              <a:srgbClr val="40AD4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0" name="Полилиния: Фигура 45"/>
            <p:cNvSpPr/>
            <p:nvPr/>
          </p:nvSpPr>
          <p:spPr>
            <a:xfrm>
              <a:off x="662224" y="681360"/>
              <a:ext cx="641590" cy="459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extrusionOk="0">
                  <a:moveTo>
                    <a:pt x="4237" y="20044"/>
                  </a:moveTo>
                  <a:cubicBezTo>
                    <a:pt x="2092" y="21510"/>
                    <a:pt x="1157" y="19027"/>
                    <a:pt x="1051" y="18758"/>
                  </a:cubicBezTo>
                  <a:lnTo>
                    <a:pt x="1008" y="18608"/>
                  </a:lnTo>
                  <a:cubicBezTo>
                    <a:pt x="31" y="15856"/>
                    <a:pt x="2134" y="14390"/>
                    <a:pt x="2219" y="14300"/>
                  </a:cubicBezTo>
                  <a:lnTo>
                    <a:pt x="21504" y="1137"/>
                  </a:lnTo>
                  <a:lnTo>
                    <a:pt x="21504" y="0"/>
                  </a:lnTo>
                  <a:lnTo>
                    <a:pt x="1900" y="13373"/>
                  </a:lnTo>
                  <a:cubicBezTo>
                    <a:pt x="1858" y="13403"/>
                    <a:pt x="562" y="14330"/>
                    <a:pt x="138" y="16065"/>
                  </a:cubicBezTo>
                  <a:cubicBezTo>
                    <a:pt x="-96" y="17053"/>
                    <a:pt x="-32" y="18070"/>
                    <a:pt x="329" y="19117"/>
                  </a:cubicBezTo>
                  <a:lnTo>
                    <a:pt x="371" y="19266"/>
                  </a:lnTo>
                  <a:cubicBezTo>
                    <a:pt x="732" y="20224"/>
                    <a:pt x="1603" y="21600"/>
                    <a:pt x="2984" y="21600"/>
                  </a:cubicBezTo>
                  <a:cubicBezTo>
                    <a:pt x="3451" y="21600"/>
                    <a:pt x="3982" y="21421"/>
                    <a:pt x="4577" y="21032"/>
                  </a:cubicBezTo>
                  <a:lnTo>
                    <a:pt x="21504" y="9484"/>
                  </a:lnTo>
                  <a:lnTo>
                    <a:pt x="21504" y="8257"/>
                  </a:lnTo>
                  <a:lnTo>
                    <a:pt x="4237" y="2004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1" name="Полилиния: Фигура 46"/>
            <p:cNvSpPr/>
            <p:nvPr/>
          </p:nvSpPr>
          <p:spPr>
            <a:xfrm>
              <a:off x="-1" y="185304"/>
              <a:ext cx="1303180" cy="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0760" extrusionOk="0">
                  <a:moveTo>
                    <a:pt x="5220" y="19676"/>
                  </a:moveTo>
                  <a:cubicBezTo>
                    <a:pt x="2169" y="21600"/>
                    <a:pt x="811" y="18253"/>
                    <a:pt x="769" y="18117"/>
                  </a:cubicBezTo>
                  <a:lnTo>
                    <a:pt x="717" y="17968"/>
                  </a:lnTo>
                  <a:cubicBezTo>
                    <a:pt x="163" y="16518"/>
                    <a:pt x="267" y="15163"/>
                    <a:pt x="1061" y="13957"/>
                  </a:cubicBezTo>
                  <a:cubicBezTo>
                    <a:pt x="1657" y="13036"/>
                    <a:pt x="2441" y="12521"/>
                    <a:pt x="2451" y="12507"/>
                  </a:cubicBezTo>
                  <a:lnTo>
                    <a:pt x="21491" y="528"/>
                  </a:lnTo>
                  <a:lnTo>
                    <a:pt x="21491" y="0"/>
                  </a:lnTo>
                  <a:lnTo>
                    <a:pt x="2294" y="12074"/>
                  </a:lnTo>
                  <a:cubicBezTo>
                    <a:pt x="2232" y="12128"/>
                    <a:pt x="654" y="13131"/>
                    <a:pt x="152" y="15041"/>
                  </a:cubicBezTo>
                  <a:cubicBezTo>
                    <a:pt x="-109" y="16044"/>
                    <a:pt x="-36" y="17101"/>
                    <a:pt x="393" y="18185"/>
                  </a:cubicBezTo>
                  <a:lnTo>
                    <a:pt x="445" y="18334"/>
                  </a:lnTo>
                  <a:cubicBezTo>
                    <a:pt x="445" y="18361"/>
                    <a:pt x="1406" y="20760"/>
                    <a:pt x="3444" y="20760"/>
                  </a:cubicBezTo>
                  <a:cubicBezTo>
                    <a:pt x="4008" y="20760"/>
                    <a:pt x="4656" y="20584"/>
                    <a:pt x="5388" y="20123"/>
                  </a:cubicBezTo>
                  <a:lnTo>
                    <a:pt x="21491" y="9973"/>
                  </a:lnTo>
                  <a:lnTo>
                    <a:pt x="21491" y="9445"/>
                  </a:lnTo>
                  <a:lnTo>
                    <a:pt x="5220" y="1967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Овал 24"/>
          <p:cNvSpPr/>
          <p:nvPr/>
        </p:nvSpPr>
        <p:spPr>
          <a:xfrm>
            <a:off x="10893420" y="5803029"/>
            <a:ext cx="385201" cy="385201"/>
          </a:xfrm>
          <a:prstGeom prst="ellipse">
            <a:avLst/>
          </a:prstGeom>
          <a:solidFill>
            <a:srgbClr val="0079C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55" name="Группа 19"/>
          <p:cNvGrpSpPr/>
          <p:nvPr/>
        </p:nvGrpSpPr>
        <p:grpSpPr>
          <a:xfrm>
            <a:off x="2084055" y="1885911"/>
            <a:ext cx="2352567" cy="2441450"/>
            <a:chOff x="0" y="0"/>
            <a:chExt cx="2352566" cy="2441449"/>
          </a:xfrm>
        </p:grpSpPr>
        <p:grpSp>
          <p:nvGrpSpPr>
            <p:cNvPr id="248" name="Group 18"/>
            <p:cNvGrpSpPr/>
            <p:nvPr/>
          </p:nvGrpSpPr>
          <p:grpSpPr>
            <a:xfrm>
              <a:off x="-1" y="0"/>
              <a:ext cx="2352568" cy="2441450"/>
              <a:chOff x="0" y="0"/>
              <a:chExt cx="2352566" cy="2441449"/>
            </a:xfrm>
          </p:grpSpPr>
          <p:sp>
            <p:nvSpPr>
              <p:cNvPr id="241" name="Block Arc 14"/>
              <p:cNvSpPr/>
              <p:nvPr/>
            </p:nvSpPr>
            <p:spPr>
              <a:xfrm>
                <a:off x="54611" y="164653"/>
                <a:ext cx="2244676" cy="2276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5" h="20630" extrusionOk="0">
                    <a:moveTo>
                      <a:pt x="9878" y="20630"/>
                    </a:moveTo>
                    <a:cubicBezTo>
                      <a:pt x="4423" y="20630"/>
                      <a:pt x="0" y="16012"/>
                      <a:pt x="0" y="10315"/>
                    </a:cubicBezTo>
                    <a:cubicBezTo>
                      <a:pt x="0" y="4619"/>
                      <a:pt x="4423" y="0"/>
                      <a:pt x="9878" y="0"/>
                    </a:cubicBezTo>
                    <a:cubicBezTo>
                      <a:pt x="15333" y="0"/>
                      <a:pt x="19755" y="4619"/>
                      <a:pt x="19755" y="10315"/>
                    </a:cubicBezTo>
                    <a:cubicBezTo>
                      <a:pt x="19755" y="12025"/>
                      <a:pt x="19349" y="13707"/>
                      <a:pt x="18572" y="15212"/>
                    </a:cubicBezTo>
                    <a:lnTo>
                      <a:pt x="18181" y="15003"/>
                    </a:lnTo>
                    <a:lnTo>
                      <a:pt x="18181" y="15003"/>
                    </a:lnTo>
                    <a:cubicBezTo>
                      <a:pt x="20658" y="10200"/>
                      <a:pt x="18940" y="4207"/>
                      <a:pt x="14344" y="1619"/>
                    </a:cubicBezTo>
                    <a:cubicBezTo>
                      <a:pt x="9747" y="-970"/>
                      <a:pt x="4013" y="825"/>
                      <a:pt x="1535" y="5628"/>
                    </a:cubicBezTo>
                    <a:cubicBezTo>
                      <a:pt x="-942" y="10431"/>
                      <a:pt x="776" y="16423"/>
                      <a:pt x="5372" y="19012"/>
                    </a:cubicBezTo>
                    <a:cubicBezTo>
                      <a:pt x="6751" y="19788"/>
                      <a:pt x="8292" y="20195"/>
                      <a:pt x="9858" y="20195"/>
                    </a:cubicBezTo>
                    <a:close/>
                  </a:path>
                </a:pathLst>
              </a:custGeom>
              <a:solidFill>
                <a:srgbClr val="4040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42" name="Rectangle 15"/>
              <p:cNvSpPr/>
              <p:nvPr/>
            </p:nvSpPr>
            <p:spPr>
              <a:xfrm>
                <a:off x="1145265" y="2018187"/>
                <a:ext cx="54423" cy="423263"/>
              </a:xfrm>
              <a:prstGeom prst="rect">
                <a:avLst/>
              </a:prstGeom>
              <a:solidFill>
                <a:srgbClr val="4040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3" name="Oval 16"/>
              <p:cNvSpPr/>
              <p:nvPr/>
            </p:nvSpPr>
            <p:spPr>
              <a:xfrm>
                <a:off x="1924472" y="1692638"/>
                <a:ext cx="428095" cy="434221"/>
              </a:xfrm>
              <a:prstGeom prst="ellipse">
                <a:avLst/>
              </a:prstGeom>
              <a:solidFill>
                <a:schemeClr val="accent5"/>
              </a:solidFill>
              <a:ln w="53975" cap="flat">
                <a:solidFill>
                  <a:srgbClr val="40404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4" name="Oval 50"/>
              <p:cNvSpPr/>
              <p:nvPr/>
            </p:nvSpPr>
            <p:spPr>
              <a:xfrm>
                <a:off x="983331" y="-1"/>
                <a:ext cx="428095" cy="434221"/>
              </a:xfrm>
              <a:prstGeom prst="ellipse">
                <a:avLst/>
              </a:prstGeom>
              <a:solidFill>
                <a:schemeClr val="accent3"/>
              </a:solidFill>
              <a:ln w="53975" cap="flat">
                <a:solidFill>
                  <a:srgbClr val="40404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5" name="Oval 51"/>
              <p:cNvSpPr/>
              <p:nvPr/>
            </p:nvSpPr>
            <p:spPr>
              <a:xfrm>
                <a:off x="-1" y="602603"/>
                <a:ext cx="428095" cy="434221"/>
              </a:xfrm>
              <a:prstGeom prst="ellipse">
                <a:avLst/>
              </a:prstGeom>
              <a:solidFill>
                <a:schemeClr val="accent2"/>
              </a:solidFill>
              <a:ln w="53975" cap="flat">
                <a:solidFill>
                  <a:srgbClr val="40404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6" name="Oval 52"/>
              <p:cNvSpPr/>
              <p:nvPr/>
            </p:nvSpPr>
            <p:spPr>
              <a:xfrm>
                <a:off x="54909" y="1692638"/>
                <a:ext cx="428095" cy="434221"/>
              </a:xfrm>
              <a:prstGeom prst="ellipse">
                <a:avLst/>
              </a:prstGeom>
              <a:solidFill>
                <a:schemeClr val="accent1"/>
              </a:solidFill>
              <a:ln w="53975" cap="flat">
                <a:solidFill>
                  <a:srgbClr val="40404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7" name="Oval 53"/>
              <p:cNvSpPr/>
              <p:nvPr/>
            </p:nvSpPr>
            <p:spPr>
              <a:xfrm>
                <a:off x="1916064" y="540452"/>
                <a:ext cx="428095" cy="434221"/>
              </a:xfrm>
              <a:prstGeom prst="ellipse">
                <a:avLst/>
              </a:prstGeom>
              <a:solidFill>
                <a:schemeClr val="accent4"/>
              </a:solidFill>
              <a:ln w="53975" cap="flat">
                <a:solidFill>
                  <a:srgbClr val="40404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249" name="Parallelogram 15"/>
            <p:cNvSpPr/>
            <p:nvPr/>
          </p:nvSpPr>
          <p:spPr>
            <a:xfrm flipH="1">
              <a:off x="158593" y="1801803"/>
              <a:ext cx="218891" cy="22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2" h="21600" extrusionOk="0">
                  <a:moveTo>
                    <a:pt x="10396" y="6984"/>
                  </a:moveTo>
                  <a:cubicBezTo>
                    <a:pt x="9984" y="6984"/>
                    <a:pt x="9651" y="7332"/>
                    <a:pt x="9651" y="7762"/>
                  </a:cubicBezTo>
                  <a:lnTo>
                    <a:pt x="9651" y="10877"/>
                  </a:lnTo>
                  <a:lnTo>
                    <a:pt x="6627" y="10877"/>
                  </a:lnTo>
                  <a:cubicBezTo>
                    <a:pt x="6216" y="10877"/>
                    <a:pt x="5882" y="11226"/>
                    <a:pt x="5882" y="11655"/>
                  </a:cubicBezTo>
                  <a:cubicBezTo>
                    <a:pt x="5882" y="12085"/>
                    <a:pt x="6216" y="12433"/>
                    <a:pt x="6627" y="12433"/>
                  </a:cubicBezTo>
                  <a:lnTo>
                    <a:pt x="10353" y="12433"/>
                  </a:lnTo>
                  <a:lnTo>
                    <a:pt x="10386" y="12426"/>
                  </a:lnTo>
                  <a:cubicBezTo>
                    <a:pt x="10389" y="12428"/>
                    <a:pt x="10393" y="12428"/>
                    <a:pt x="10396" y="12428"/>
                  </a:cubicBezTo>
                  <a:cubicBezTo>
                    <a:pt x="10808" y="12428"/>
                    <a:pt x="11141" y="12080"/>
                    <a:pt x="11141" y="11650"/>
                  </a:cubicBezTo>
                  <a:lnTo>
                    <a:pt x="11141" y="7762"/>
                  </a:lnTo>
                  <a:cubicBezTo>
                    <a:pt x="11141" y="7332"/>
                    <a:pt x="10808" y="6984"/>
                    <a:pt x="10396" y="6984"/>
                  </a:cubicBezTo>
                  <a:close/>
                  <a:moveTo>
                    <a:pt x="10396" y="4208"/>
                  </a:moveTo>
                  <a:cubicBezTo>
                    <a:pt x="14150" y="4208"/>
                    <a:pt x="17194" y="7384"/>
                    <a:pt x="17194" y="11302"/>
                  </a:cubicBezTo>
                  <a:cubicBezTo>
                    <a:pt x="17194" y="15220"/>
                    <a:pt x="14150" y="18397"/>
                    <a:pt x="10396" y="18397"/>
                  </a:cubicBezTo>
                  <a:cubicBezTo>
                    <a:pt x="6642" y="18397"/>
                    <a:pt x="3598" y="15220"/>
                    <a:pt x="3598" y="11302"/>
                  </a:cubicBezTo>
                  <a:cubicBezTo>
                    <a:pt x="3598" y="7384"/>
                    <a:pt x="6642" y="4208"/>
                    <a:pt x="10396" y="4208"/>
                  </a:cubicBezTo>
                  <a:close/>
                  <a:moveTo>
                    <a:pt x="10396" y="2841"/>
                  </a:moveTo>
                  <a:cubicBezTo>
                    <a:pt x="5919" y="2841"/>
                    <a:pt x="2289" y="6629"/>
                    <a:pt x="2289" y="11302"/>
                  </a:cubicBezTo>
                  <a:cubicBezTo>
                    <a:pt x="2289" y="14245"/>
                    <a:pt x="3728" y="16836"/>
                    <a:pt x="5913" y="18350"/>
                  </a:cubicBezTo>
                  <a:lnTo>
                    <a:pt x="4187" y="21600"/>
                  </a:lnTo>
                  <a:lnTo>
                    <a:pt x="5848" y="21600"/>
                  </a:lnTo>
                  <a:lnTo>
                    <a:pt x="7190" y="19073"/>
                  </a:lnTo>
                  <a:cubicBezTo>
                    <a:pt x="8172" y="19518"/>
                    <a:pt x="9257" y="19763"/>
                    <a:pt x="10396" y="19763"/>
                  </a:cubicBezTo>
                  <a:cubicBezTo>
                    <a:pt x="11535" y="19763"/>
                    <a:pt x="12620" y="19518"/>
                    <a:pt x="13602" y="19073"/>
                  </a:cubicBezTo>
                  <a:lnTo>
                    <a:pt x="14944" y="21600"/>
                  </a:lnTo>
                  <a:lnTo>
                    <a:pt x="16605" y="21600"/>
                  </a:lnTo>
                  <a:lnTo>
                    <a:pt x="14879" y="18350"/>
                  </a:lnTo>
                  <a:cubicBezTo>
                    <a:pt x="17064" y="16836"/>
                    <a:pt x="18503" y="14245"/>
                    <a:pt x="18503" y="11302"/>
                  </a:cubicBezTo>
                  <a:cubicBezTo>
                    <a:pt x="18503" y="6629"/>
                    <a:pt x="14873" y="2841"/>
                    <a:pt x="10396" y="2841"/>
                  </a:cubicBezTo>
                  <a:close/>
                  <a:moveTo>
                    <a:pt x="16670" y="825"/>
                  </a:moveTo>
                  <a:cubicBezTo>
                    <a:pt x="15610" y="808"/>
                    <a:pt x="14545" y="1208"/>
                    <a:pt x="13719" y="2029"/>
                  </a:cubicBezTo>
                  <a:lnTo>
                    <a:pt x="19603" y="8245"/>
                  </a:lnTo>
                  <a:cubicBezTo>
                    <a:pt x="21196" y="6540"/>
                    <a:pt x="21188" y="3817"/>
                    <a:pt x="19584" y="2123"/>
                  </a:cubicBezTo>
                  <a:cubicBezTo>
                    <a:pt x="18782" y="1276"/>
                    <a:pt x="17729" y="842"/>
                    <a:pt x="16670" y="825"/>
                  </a:cubicBezTo>
                  <a:close/>
                  <a:moveTo>
                    <a:pt x="4122" y="825"/>
                  </a:moveTo>
                  <a:cubicBezTo>
                    <a:pt x="3063" y="842"/>
                    <a:pt x="2010" y="1276"/>
                    <a:pt x="1208" y="2123"/>
                  </a:cubicBezTo>
                  <a:cubicBezTo>
                    <a:pt x="-396" y="3817"/>
                    <a:pt x="-404" y="6540"/>
                    <a:pt x="1189" y="8245"/>
                  </a:cubicBezTo>
                  <a:lnTo>
                    <a:pt x="7073" y="2029"/>
                  </a:lnTo>
                  <a:cubicBezTo>
                    <a:pt x="6247" y="1208"/>
                    <a:pt x="5182" y="808"/>
                    <a:pt x="4122" y="825"/>
                  </a:cubicBezTo>
                  <a:close/>
                  <a:moveTo>
                    <a:pt x="11046" y="0"/>
                  </a:moveTo>
                  <a:lnTo>
                    <a:pt x="9746" y="0"/>
                  </a:lnTo>
                  <a:cubicBezTo>
                    <a:pt x="9234" y="0"/>
                    <a:pt x="8819" y="433"/>
                    <a:pt x="8819" y="968"/>
                  </a:cubicBezTo>
                  <a:lnTo>
                    <a:pt x="8819" y="1936"/>
                  </a:lnTo>
                  <a:lnTo>
                    <a:pt x="11973" y="1936"/>
                  </a:lnTo>
                  <a:lnTo>
                    <a:pt x="11973" y="968"/>
                  </a:lnTo>
                  <a:cubicBezTo>
                    <a:pt x="11973" y="433"/>
                    <a:pt x="11558" y="0"/>
                    <a:pt x="1104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0" name="Rounded Rectangle 32"/>
            <p:cNvSpPr/>
            <p:nvPr/>
          </p:nvSpPr>
          <p:spPr>
            <a:xfrm>
              <a:off x="113096" y="726733"/>
              <a:ext cx="197450" cy="200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65" y="16740"/>
                  </a:moveTo>
                  <a:lnTo>
                    <a:pt x="13465" y="18649"/>
                  </a:lnTo>
                  <a:lnTo>
                    <a:pt x="19431" y="18649"/>
                  </a:lnTo>
                  <a:lnTo>
                    <a:pt x="19431" y="16740"/>
                  </a:lnTo>
                  <a:close/>
                  <a:moveTo>
                    <a:pt x="13465" y="13876"/>
                  </a:moveTo>
                  <a:lnTo>
                    <a:pt x="13465" y="15785"/>
                  </a:lnTo>
                  <a:lnTo>
                    <a:pt x="19431" y="15785"/>
                  </a:lnTo>
                  <a:lnTo>
                    <a:pt x="19431" y="13876"/>
                  </a:lnTo>
                  <a:close/>
                  <a:moveTo>
                    <a:pt x="3871" y="13478"/>
                  </a:moveTo>
                  <a:lnTo>
                    <a:pt x="2521" y="14828"/>
                  </a:lnTo>
                  <a:lnTo>
                    <a:pt x="3955" y="16262"/>
                  </a:lnTo>
                  <a:lnTo>
                    <a:pt x="2521" y="17697"/>
                  </a:lnTo>
                  <a:lnTo>
                    <a:pt x="3871" y="19047"/>
                  </a:lnTo>
                  <a:lnTo>
                    <a:pt x="5306" y="17612"/>
                  </a:lnTo>
                  <a:lnTo>
                    <a:pt x="6740" y="19047"/>
                  </a:lnTo>
                  <a:lnTo>
                    <a:pt x="8090" y="17697"/>
                  </a:lnTo>
                  <a:lnTo>
                    <a:pt x="6656" y="16262"/>
                  </a:lnTo>
                  <a:lnTo>
                    <a:pt x="8090" y="14828"/>
                  </a:lnTo>
                  <a:lnTo>
                    <a:pt x="6740" y="13478"/>
                  </a:lnTo>
                  <a:lnTo>
                    <a:pt x="5306" y="14912"/>
                  </a:lnTo>
                  <a:close/>
                  <a:moveTo>
                    <a:pt x="11040" y="11040"/>
                  </a:moveTo>
                  <a:lnTo>
                    <a:pt x="21600" y="11040"/>
                  </a:lnTo>
                  <a:lnTo>
                    <a:pt x="21600" y="18000"/>
                  </a:lnTo>
                  <a:cubicBezTo>
                    <a:pt x="21600" y="19988"/>
                    <a:pt x="19988" y="21600"/>
                    <a:pt x="18000" y="21600"/>
                  </a:cubicBezTo>
                  <a:lnTo>
                    <a:pt x="11040" y="21600"/>
                  </a:lnTo>
                  <a:close/>
                  <a:moveTo>
                    <a:pt x="0" y="11040"/>
                  </a:moveTo>
                  <a:lnTo>
                    <a:pt x="10560" y="11040"/>
                  </a:lnTo>
                  <a:lnTo>
                    <a:pt x="10560" y="21600"/>
                  </a:lnTo>
                  <a:lnTo>
                    <a:pt x="3600" y="21600"/>
                  </a:lnTo>
                  <a:cubicBezTo>
                    <a:pt x="1612" y="21600"/>
                    <a:pt x="0" y="19988"/>
                    <a:pt x="0" y="18000"/>
                  </a:cubicBezTo>
                  <a:close/>
                  <a:moveTo>
                    <a:pt x="16448" y="6386"/>
                  </a:moveTo>
                  <a:cubicBezTo>
                    <a:pt x="15920" y="6386"/>
                    <a:pt x="15493" y="6813"/>
                    <a:pt x="15493" y="7340"/>
                  </a:cubicBezTo>
                  <a:cubicBezTo>
                    <a:pt x="15493" y="7868"/>
                    <a:pt x="15920" y="8295"/>
                    <a:pt x="16448" y="8295"/>
                  </a:cubicBezTo>
                  <a:cubicBezTo>
                    <a:pt x="16975" y="8295"/>
                    <a:pt x="17402" y="7868"/>
                    <a:pt x="17402" y="7340"/>
                  </a:cubicBezTo>
                  <a:cubicBezTo>
                    <a:pt x="17402" y="6813"/>
                    <a:pt x="16975" y="6386"/>
                    <a:pt x="16448" y="6386"/>
                  </a:cubicBezTo>
                  <a:close/>
                  <a:moveTo>
                    <a:pt x="13465" y="4238"/>
                  </a:moveTo>
                  <a:lnTo>
                    <a:pt x="13465" y="6148"/>
                  </a:lnTo>
                  <a:lnTo>
                    <a:pt x="19431" y="6148"/>
                  </a:lnTo>
                  <a:lnTo>
                    <a:pt x="19431" y="4238"/>
                  </a:lnTo>
                  <a:close/>
                  <a:moveTo>
                    <a:pt x="4351" y="2210"/>
                  </a:moveTo>
                  <a:lnTo>
                    <a:pt x="4351" y="4238"/>
                  </a:lnTo>
                  <a:lnTo>
                    <a:pt x="2323" y="4238"/>
                  </a:lnTo>
                  <a:lnTo>
                    <a:pt x="2323" y="6148"/>
                  </a:lnTo>
                  <a:lnTo>
                    <a:pt x="4351" y="6148"/>
                  </a:lnTo>
                  <a:lnTo>
                    <a:pt x="4351" y="8176"/>
                  </a:lnTo>
                  <a:lnTo>
                    <a:pt x="6260" y="8176"/>
                  </a:lnTo>
                  <a:lnTo>
                    <a:pt x="6260" y="6148"/>
                  </a:lnTo>
                  <a:lnTo>
                    <a:pt x="8289" y="6148"/>
                  </a:lnTo>
                  <a:lnTo>
                    <a:pt x="8289" y="4238"/>
                  </a:lnTo>
                  <a:lnTo>
                    <a:pt x="6260" y="4238"/>
                  </a:lnTo>
                  <a:lnTo>
                    <a:pt x="6260" y="2210"/>
                  </a:lnTo>
                  <a:close/>
                  <a:moveTo>
                    <a:pt x="16448" y="2091"/>
                  </a:moveTo>
                  <a:cubicBezTo>
                    <a:pt x="15920" y="2091"/>
                    <a:pt x="15493" y="2519"/>
                    <a:pt x="15493" y="3046"/>
                  </a:cubicBezTo>
                  <a:cubicBezTo>
                    <a:pt x="15493" y="3573"/>
                    <a:pt x="15920" y="4001"/>
                    <a:pt x="16448" y="4001"/>
                  </a:cubicBezTo>
                  <a:cubicBezTo>
                    <a:pt x="16975" y="4001"/>
                    <a:pt x="17402" y="3573"/>
                    <a:pt x="17402" y="3046"/>
                  </a:cubicBezTo>
                  <a:cubicBezTo>
                    <a:pt x="17402" y="2519"/>
                    <a:pt x="16975" y="2091"/>
                    <a:pt x="16448" y="2091"/>
                  </a:cubicBezTo>
                  <a:close/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612"/>
                    <a:pt x="21600" y="3600"/>
                  </a:cubicBezTo>
                  <a:lnTo>
                    <a:pt x="21600" y="10560"/>
                  </a:lnTo>
                  <a:lnTo>
                    <a:pt x="11040" y="10560"/>
                  </a:lnTo>
                  <a:lnTo>
                    <a:pt x="11040" y="0"/>
                  </a:lnTo>
                  <a:lnTo>
                    <a:pt x="10560" y="0"/>
                  </a:lnTo>
                  <a:lnTo>
                    <a:pt x="10560" y="10560"/>
                  </a:lnTo>
                  <a:lnTo>
                    <a:pt x="0" y="10560"/>
                  </a:lnTo>
                  <a:lnTo>
                    <a:pt x="0" y="3600"/>
                  </a:lnTo>
                  <a:cubicBezTo>
                    <a:pt x="0" y="16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1" name="Rectangle 9"/>
            <p:cNvSpPr/>
            <p:nvPr/>
          </p:nvSpPr>
          <p:spPr>
            <a:xfrm>
              <a:off x="2035929" y="1786764"/>
              <a:ext cx="227526" cy="230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39" y="4306"/>
                  </a:moveTo>
                  <a:lnTo>
                    <a:pt x="17826" y="11303"/>
                  </a:lnTo>
                  <a:lnTo>
                    <a:pt x="17826" y="11303"/>
                  </a:lnTo>
                  <a:lnTo>
                    <a:pt x="17826" y="21600"/>
                  </a:lnTo>
                  <a:lnTo>
                    <a:pt x="13482" y="21600"/>
                  </a:lnTo>
                  <a:lnTo>
                    <a:pt x="13482" y="16832"/>
                  </a:lnTo>
                  <a:cubicBezTo>
                    <a:pt x="13482" y="16081"/>
                    <a:pt x="12875" y="15472"/>
                    <a:pt x="12125" y="15472"/>
                  </a:cubicBezTo>
                  <a:lnTo>
                    <a:pt x="9554" y="15472"/>
                  </a:lnTo>
                  <a:cubicBezTo>
                    <a:pt x="8804" y="15472"/>
                    <a:pt x="8196" y="16081"/>
                    <a:pt x="8196" y="16832"/>
                  </a:cubicBezTo>
                  <a:lnTo>
                    <a:pt x="8196" y="21600"/>
                  </a:lnTo>
                  <a:lnTo>
                    <a:pt x="3853" y="21600"/>
                  </a:lnTo>
                  <a:lnTo>
                    <a:pt x="3853" y="11303"/>
                  </a:lnTo>
                  <a:lnTo>
                    <a:pt x="3853" y="11303"/>
                  </a:lnTo>
                  <a:close/>
                  <a:moveTo>
                    <a:pt x="3412" y="822"/>
                  </a:moveTo>
                  <a:lnTo>
                    <a:pt x="6303" y="822"/>
                  </a:lnTo>
                  <a:lnTo>
                    <a:pt x="6303" y="3636"/>
                  </a:lnTo>
                  <a:lnTo>
                    <a:pt x="3412" y="6532"/>
                  </a:lnTo>
                  <a:close/>
                  <a:moveTo>
                    <a:pt x="10839" y="48"/>
                  </a:moveTo>
                  <a:lnTo>
                    <a:pt x="21600" y="11303"/>
                  </a:lnTo>
                  <a:lnTo>
                    <a:pt x="19407" y="11303"/>
                  </a:lnTo>
                  <a:lnTo>
                    <a:pt x="10839" y="2342"/>
                  </a:lnTo>
                  <a:close/>
                  <a:moveTo>
                    <a:pt x="10839" y="0"/>
                  </a:moveTo>
                  <a:lnTo>
                    <a:pt x="10839" y="2294"/>
                  </a:lnTo>
                  <a:lnTo>
                    <a:pt x="2209" y="11256"/>
                  </a:lnTo>
                  <a:lnTo>
                    <a:pt x="0" y="1125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2" name="Chord 15"/>
            <p:cNvSpPr/>
            <p:nvPr/>
          </p:nvSpPr>
          <p:spPr>
            <a:xfrm>
              <a:off x="1136882" y="79304"/>
              <a:ext cx="121862" cy="269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416"/>
                  </a:moveTo>
                  <a:cubicBezTo>
                    <a:pt x="21600" y="12987"/>
                    <a:pt x="17328" y="15115"/>
                    <a:pt x="11810" y="15335"/>
                  </a:cubicBezTo>
                  <a:lnTo>
                    <a:pt x="11810" y="18494"/>
                  </a:lnTo>
                  <a:cubicBezTo>
                    <a:pt x="12645" y="18509"/>
                    <a:pt x="13470" y="18567"/>
                    <a:pt x="14266" y="18658"/>
                  </a:cubicBezTo>
                  <a:cubicBezTo>
                    <a:pt x="18127" y="19097"/>
                    <a:pt x="20701" y="20215"/>
                    <a:pt x="20741" y="21471"/>
                  </a:cubicBezTo>
                  <a:lnTo>
                    <a:pt x="832" y="21600"/>
                  </a:lnTo>
                  <a:cubicBezTo>
                    <a:pt x="693" y="20322"/>
                    <a:pt x="3199" y="19155"/>
                    <a:pt x="7098" y="18682"/>
                  </a:cubicBezTo>
                  <a:cubicBezTo>
                    <a:pt x="7956" y="18577"/>
                    <a:pt x="8851" y="18511"/>
                    <a:pt x="9758" y="18495"/>
                  </a:cubicBezTo>
                  <a:lnTo>
                    <a:pt x="9758" y="15334"/>
                  </a:lnTo>
                  <a:cubicBezTo>
                    <a:pt x="4593" y="15131"/>
                    <a:pt x="411" y="13233"/>
                    <a:pt x="0" y="10799"/>
                  </a:cubicBezTo>
                  <a:lnTo>
                    <a:pt x="2057" y="10726"/>
                  </a:lnTo>
                  <a:cubicBezTo>
                    <a:pt x="2421" y="12876"/>
                    <a:pt x="6423" y="14511"/>
                    <a:pt x="11122" y="14428"/>
                  </a:cubicBezTo>
                  <a:cubicBezTo>
                    <a:pt x="15821" y="14344"/>
                    <a:pt x="19536" y="12573"/>
                    <a:pt x="19536" y="10416"/>
                  </a:cubicBezTo>
                  <a:close/>
                  <a:moveTo>
                    <a:pt x="10784" y="0"/>
                  </a:moveTo>
                  <a:cubicBezTo>
                    <a:pt x="14311" y="0"/>
                    <a:pt x="17170" y="1311"/>
                    <a:pt x="17170" y="2929"/>
                  </a:cubicBezTo>
                  <a:lnTo>
                    <a:pt x="17170" y="10454"/>
                  </a:lnTo>
                  <a:cubicBezTo>
                    <a:pt x="17170" y="12071"/>
                    <a:pt x="14311" y="13383"/>
                    <a:pt x="10784" y="13383"/>
                  </a:cubicBezTo>
                  <a:cubicBezTo>
                    <a:pt x="7257" y="13383"/>
                    <a:pt x="4398" y="12071"/>
                    <a:pt x="4398" y="10454"/>
                  </a:cubicBezTo>
                  <a:lnTo>
                    <a:pt x="4398" y="2929"/>
                  </a:lnTo>
                  <a:cubicBezTo>
                    <a:pt x="4398" y="1311"/>
                    <a:pt x="7257" y="0"/>
                    <a:pt x="1078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3" name="Rectangle 16"/>
            <p:cNvSpPr/>
            <p:nvPr/>
          </p:nvSpPr>
          <p:spPr>
            <a:xfrm>
              <a:off x="2005157" y="679332"/>
              <a:ext cx="241196" cy="160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79" y="4611"/>
                  </a:moveTo>
                  <a:cubicBezTo>
                    <a:pt x="13456" y="4611"/>
                    <a:pt x="14005" y="5446"/>
                    <a:pt x="14005" y="6477"/>
                  </a:cubicBezTo>
                  <a:cubicBezTo>
                    <a:pt x="14005" y="7507"/>
                    <a:pt x="13456" y="8342"/>
                    <a:pt x="12779" y="8342"/>
                  </a:cubicBezTo>
                  <a:cubicBezTo>
                    <a:pt x="12102" y="8342"/>
                    <a:pt x="11553" y="7507"/>
                    <a:pt x="11553" y="6477"/>
                  </a:cubicBezTo>
                  <a:cubicBezTo>
                    <a:pt x="11553" y="5446"/>
                    <a:pt x="12102" y="4611"/>
                    <a:pt x="12779" y="4611"/>
                  </a:cubicBezTo>
                  <a:close/>
                  <a:moveTo>
                    <a:pt x="7984" y="2767"/>
                  </a:moveTo>
                  <a:lnTo>
                    <a:pt x="12413" y="14795"/>
                  </a:lnTo>
                  <a:lnTo>
                    <a:pt x="15087" y="8610"/>
                  </a:lnTo>
                  <a:lnTo>
                    <a:pt x="19464" y="18732"/>
                  </a:lnTo>
                  <a:lnTo>
                    <a:pt x="2104" y="18732"/>
                  </a:lnTo>
                  <a:close/>
                  <a:moveTo>
                    <a:pt x="1200" y="1671"/>
                  </a:moveTo>
                  <a:lnTo>
                    <a:pt x="1200" y="19929"/>
                  </a:lnTo>
                  <a:lnTo>
                    <a:pt x="20400" y="19929"/>
                  </a:lnTo>
                  <a:lnTo>
                    <a:pt x="20400" y="1671"/>
                  </a:lnTo>
                  <a:close/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54" name="Picture 21" descr="Picture 2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3486" y="808901"/>
              <a:ext cx="1013513" cy="10280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6" name="Заголовок 1"/>
          <p:cNvSpPr txBox="1"/>
          <p:nvPr/>
        </p:nvSpPr>
        <p:spPr>
          <a:xfrm>
            <a:off x="3078167" y="195942"/>
            <a:ext cx="6841206" cy="62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81000"/>
              </a:lnSpc>
              <a:defRPr sz="4000">
                <a:solidFill>
                  <a:srgbClr val="0079C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Программа  тура</a:t>
            </a:r>
          </a:p>
        </p:txBody>
      </p:sp>
      <p:grpSp>
        <p:nvGrpSpPr>
          <p:cNvPr id="259" name="Группа 21"/>
          <p:cNvGrpSpPr/>
          <p:nvPr/>
        </p:nvGrpSpPr>
        <p:grpSpPr>
          <a:xfrm>
            <a:off x="5543" y="-1"/>
            <a:ext cx="2088301" cy="862226"/>
            <a:chOff x="0" y="0"/>
            <a:chExt cx="2088300" cy="862224"/>
          </a:xfrm>
        </p:grpSpPr>
        <p:sp>
          <p:nvSpPr>
            <p:cNvPr id="257" name="Полилиния: Фигура 40"/>
            <p:cNvSpPr/>
            <p:nvPr/>
          </p:nvSpPr>
          <p:spPr>
            <a:xfrm flipH="1">
              <a:off x="-1" y="8877"/>
              <a:ext cx="2088302" cy="85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714" y="0"/>
                  </a:lnTo>
                  <a:cubicBezTo>
                    <a:pt x="2714" y="0"/>
                    <a:pt x="0" y="0"/>
                    <a:pt x="0" y="10605"/>
                  </a:cubicBezTo>
                  <a:lnTo>
                    <a:pt x="0" y="10995"/>
                  </a:lnTo>
                  <a:cubicBezTo>
                    <a:pt x="0" y="10995"/>
                    <a:pt x="0" y="21600"/>
                    <a:pt x="2714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0AD49"/>
            </a:solidFill>
            <a:ln w="9525" cap="flat">
              <a:solidFill>
                <a:srgbClr val="40AD4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n w="9525" cap="flat">
                    <a:solidFill>
                      <a:srgbClr val="40AD49"/>
                    </a:solidFill>
                    <a:prstDash val="solid"/>
                    <a:round/>
                  </a:ln>
                </a:defRPr>
              </a:pPr>
              <a:endParaRPr/>
            </a:p>
          </p:txBody>
        </p:sp>
        <p:pic>
          <p:nvPicPr>
            <p:cNvPr id="258" name="Рисунок 23" descr="Рисунок 2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630" y="0"/>
              <a:ext cx="1910199" cy="8026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0" name="Графический объект 12"/>
          <p:cNvSpPr/>
          <p:nvPr/>
        </p:nvSpPr>
        <p:spPr>
          <a:xfrm>
            <a:off x="11347094" y="5800612"/>
            <a:ext cx="847467" cy="387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62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4862" y="0"/>
                </a:lnTo>
                <a:cubicBezTo>
                  <a:pt x="4862" y="0"/>
                  <a:pt x="0" y="0"/>
                  <a:pt x="0" y="10622"/>
                </a:cubicBezTo>
                <a:lnTo>
                  <a:pt x="0" y="11049"/>
                </a:lnTo>
                <a:cubicBezTo>
                  <a:pt x="0" y="10978"/>
                  <a:pt x="0" y="21600"/>
                  <a:pt x="4862" y="21600"/>
                </a:cubicBezTo>
                <a:close/>
              </a:path>
            </a:pathLst>
          </a:custGeom>
          <a:gradFill>
            <a:gsLst>
              <a:gs pos="12000">
                <a:srgbClr val="0079C1"/>
              </a:gs>
              <a:gs pos="100000">
                <a:srgbClr val="40AD49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1" name="Мультимедиа 7"/>
          <p:cNvSpPr>
            <a:spLocks noGrp="1"/>
          </p:cNvSpPr>
          <p:nvPr>
            <p:ph type="media" sz="half" idx="21"/>
          </p:nvPr>
        </p:nvSpPr>
        <p:spPr>
          <a:xfrm flipH="1">
            <a:off x="6186790" y="1172070"/>
            <a:ext cx="6005210" cy="36623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2" name="Полилиния: Фигура 32"/>
          <p:cNvSpPr/>
          <p:nvPr/>
        </p:nvSpPr>
        <p:spPr>
          <a:xfrm>
            <a:off x="10416364" y="4790607"/>
            <a:ext cx="1769939" cy="525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214" y="0"/>
                </a:lnTo>
                <a:cubicBezTo>
                  <a:pt x="3214" y="0"/>
                  <a:pt x="0" y="0"/>
                  <a:pt x="0" y="10592"/>
                </a:cubicBezTo>
                <a:lnTo>
                  <a:pt x="0" y="11008"/>
                </a:lnTo>
                <a:cubicBezTo>
                  <a:pt x="0" y="11008"/>
                  <a:pt x="0" y="21600"/>
                  <a:pt x="3214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79C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3" name="Полилиния: Фигура 40"/>
          <p:cNvSpPr/>
          <p:nvPr/>
        </p:nvSpPr>
        <p:spPr>
          <a:xfrm>
            <a:off x="8605911" y="4152848"/>
            <a:ext cx="3576596" cy="9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714" y="0"/>
                </a:lnTo>
                <a:cubicBezTo>
                  <a:pt x="2714" y="0"/>
                  <a:pt x="0" y="0"/>
                  <a:pt x="0" y="10605"/>
                </a:cubicBezTo>
                <a:lnTo>
                  <a:pt x="0" y="10995"/>
                </a:lnTo>
                <a:cubicBezTo>
                  <a:pt x="0" y="10995"/>
                  <a:pt x="0" y="21600"/>
                  <a:pt x="2714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40AD49"/>
          </a:solidFill>
          <a:ln>
            <a:solidFill>
              <a:srgbClr val="DEE6F5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865760" y="1206631"/>
            <a:ext cx="2770711" cy="57291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595959"/>
                </a:solidFill>
              </a:defRPr>
            </a:lvl1pPr>
            <a:lvl2pPr marL="0" indent="457200">
              <a:buSzTx/>
              <a:buFontTx/>
              <a:buNone/>
              <a:defRPr sz="1400">
                <a:solidFill>
                  <a:srgbClr val="595959"/>
                </a:solidFill>
              </a:defRPr>
            </a:lvl2pPr>
            <a:lvl3pPr marL="0" indent="914400">
              <a:buSzTx/>
              <a:buFontTx/>
              <a:buNone/>
              <a:defRPr sz="1400">
                <a:solidFill>
                  <a:srgbClr val="595959"/>
                </a:solidFill>
              </a:defRPr>
            </a:lvl3pPr>
            <a:lvl4pPr marL="0" indent="1371600">
              <a:buSzTx/>
              <a:buFontTx/>
              <a:buNone/>
              <a:defRPr sz="1400">
                <a:solidFill>
                  <a:srgbClr val="595959"/>
                </a:solidFill>
              </a:defRPr>
            </a:lvl4pPr>
            <a:lvl5pPr marL="0" indent="1828800">
              <a:buSzTx/>
              <a:buFontTx/>
              <a:buNone/>
              <a:defRPr sz="1400">
                <a:solidFill>
                  <a:srgbClr val="595959"/>
                </a:solidFill>
              </a:defRPr>
            </a:lvl5pPr>
          </a:lstStyle>
          <a:p>
            <a:r>
              <a:t>Текст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5" name="Текст 29"/>
          <p:cNvSpPr>
            <a:spLocks noGrp="1"/>
          </p:cNvSpPr>
          <p:nvPr>
            <p:ph type="body" sz="quarter" idx="22" hasCustomPrompt="1"/>
          </p:nvPr>
        </p:nvSpPr>
        <p:spPr>
          <a:xfrm>
            <a:off x="3857902" y="4389854"/>
            <a:ext cx="3331029" cy="45497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595959"/>
                </a:solidFill>
              </a:defRPr>
            </a:lvl1pPr>
          </a:lstStyle>
          <a:p>
            <a:r>
              <a:t>Текст</a:t>
            </a:r>
          </a:p>
        </p:txBody>
      </p:sp>
      <p:sp>
        <p:nvSpPr>
          <p:cNvPr id="266" name="Текст 29"/>
          <p:cNvSpPr>
            <a:spLocks noGrp="1"/>
          </p:cNvSpPr>
          <p:nvPr>
            <p:ph type="body" sz="quarter" idx="23" hasCustomPrompt="1"/>
          </p:nvPr>
        </p:nvSpPr>
        <p:spPr>
          <a:xfrm>
            <a:off x="490194" y="1967165"/>
            <a:ext cx="2224728" cy="47437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595959"/>
                </a:solidFill>
              </a:defRPr>
            </a:lvl1pPr>
          </a:lstStyle>
          <a:p>
            <a:r>
              <a:t>Текст</a:t>
            </a:r>
          </a:p>
        </p:txBody>
      </p:sp>
      <p:sp>
        <p:nvSpPr>
          <p:cNvPr id="267" name="Текст 29"/>
          <p:cNvSpPr>
            <a:spLocks noGrp="1"/>
          </p:cNvSpPr>
          <p:nvPr>
            <p:ph type="body" sz="quarter" idx="24" hasCustomPrompt="1"/>
          </p:nvPr>
        </p:nvSpPr>
        <p:spPr>
          <a:xfrm>
            <a:off x="435204" y="3571294"/>
            <a:ext cx="2224728" cy="47437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595959"/>
                </a:solidFill>
              </a:defRPr>
            </a:lvl1pPr>
          </a:lstStyle>
          <a:p>
            <a:r>
              <a:t>Текст</a:t>
            </a:r>
          </a:p>
        </p:txBody>
      </p:sp>
      <p:grpSp>
        <p:nvGrpSpPr>
          <p:cNvPr id="274" name="Графический объект 39"/>
          <p:cNvGrpSpPr/>
          <p:nvPr/>
        </p:nvGrpSpPr>
        <p:grpSpPr>
          <a:xfrm>
            <a:off x="10886286" y="0"/>
            <a:ext cx="1303814" cy="1160860"/>
            <a:chOff x="0" y="0"/>
            <a:chExt cx="1303813" cy="1160859"/>
          </a:xfrm>
        </p:grpSpPr>
        <p:sp>
          <p:nvSpPr>
            <p:cNvPr id="268" name="Полилиния: Фигура 41"/>
            <p:cNvSpPr/>
            <p:nvPr/>
          </p:nvSpPr>
          <p:spPr>
            <a:xfrm>
              <a:off x="428013" y="0"/>
              <a:ext cx="870731" cy="597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372" extrusionOk="0">
                  <a:moveTo>
                    <a:pt x="21384" y="15972"/>
                  </a:moveTo>
                  <a:lnTo>
                    <a:pt x="17774" y="18524"/>
                  </a:lnTo>
                  <a:cubicBezTo>
                    <a:pt x="13479" y="21600"/>
                    <a:pt x="9557" y="21213"/>
                    <a:pt x="6118" y="17453"/>
                  </a:cubicBezTo>
                  <a:cubicBezTo>
                    <a:pt x="3550" y="14605"/>
                    <a:pt x="2212" y="10823"/>
                    <a:pt x="2212" y="10777"/>
                  </a:cubicBezTo>
                  <a:lnTo>
                    <a:pt x="2009" y="10185"/>
                  </a:lnTo>
                  <a:cubicBezTo>
                    <a:pt x="780" y="6585"/>
                    <a:pt x="313" y="3167"/>
                    <a:pt x="655" y="0"/>
                  </a:cubicBezTo>
                  <a:lnTo>
                    <a:pt x="95" y="0"/>
                  </a:lnTo>
                  <a:cubicBezTo>
                    <a:pt x="-216" y="3327"/>
                    <a:pt x="235" y="6858"/>
                    <a:pt x="1511" y="10549"/>
                  </a:cubicBezTo>
                  <a:lnTo>
                    <a:pt x="1714" y="11142"/>
                  </a:lnTo>
                  <a:cubicBezTo>
                    <a:pt x="1776" y="11301"/>
                    <a:pt x="3099" y="15152"/>
                    <a:pt x="5775" y="18091"/>
                  </a:cubicBezTo>
                  <a:cubicBezTo>
                    <a:pt x="7332" y="19800"/>
                    <a:pt x="9495" y="21372"/>
                    <a:pt x="12265" y="21372"/>
                  </a:cubicBezTo>
                  <a:cubicBezTo>
                    <a:pt x="13961" y="21372"/>
                    <a:pt x="15875" y="20780"/>
                    <a:pt x="18023" y="19276"/>
                  </a:cubicBezTo>
                  <a:lnTo>
                    <a:pt x="21384" y="16884"/>
                  </a:lnTo>
                  <a:lnTo>
                    <a:pt x="21384" y="1597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9" name="Полилиния: Фигура 42"/>
            <p:cNvSpPr/>
            <p:nvPr/>
          </p:nvSpPr>
          <p:spPr>
            <a:xfrm>
              <a:off x="11655" y="197403"/>
              <a:ext cx="1291525" cy="951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0173" extrusionOk="0">
                  <a:moveTo>
                    <a:pt x="2120" y="11974"/>
                  </a:moveTo>
                  <a:cubicBezTo>
                    <a:pt x="2120" y="11974"/>
                    <a:pt x="-1038" y="14027"/>
                    <a:pt x="354" y="17739"/>
                  </a:cubicBezTo>
                  <a:lnTo>
                    <a:pt x="405" y="17888"/>
                  </a:lnTo>
                  <a:cubicBezTo>
                    <a:pt x="405" y="17888"/>
                    <a:pt x="1797" y="21600"/>
                    <a:pt x="4955" y="19561"/>
                  </a:cubicBezTo>
                  <a:lnTo>
                    <a:pt x="20562" y="9423"/>
                  </a:lnTo>
                  <a:lnTo>
                    <a:pt x="20562" y="0"/>
                  </a:lnTo>
                  <a:lnTo>
                    <a:pt x="2120" y="11974"/>
                  </a:lnTo>
                  <a:close/>
                </a:path>
              </a:pathLst>
            </a:custGeom>
            <a:solidFill>
              <a:srgbClr val="2F55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70" name="Полилиния: Фигура 43"/>
            <p:cNvSpPr/>
            <p:nvPr/>
          </p:nvSpPr>
          <p:spPr>
            <a:xfrm>
              <a:off x="439747" y="0"/>
              <a:ext cx="864066" cy="495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extrusionOk="0">
                  <a:moveTo>
                    <a:pt x="1704" y="13410"/>
                  </a:moveTo>
                  <a:cubicBezTo>
                    <a:pt x="1704" y="13410"/>
                    <a:pt x="3023" y="18046"/>
                    <a:pt x="5645" y="21600"/>
                  </a:cubicBezTo>
                  <a:lnTo>
                    <a:pt x="21389" y="8079"/>
                  </a:lnTo>
                  <a:lnTo>
                    <a:pt x="21405" y="0"/>
                  </a:lnTo>
                  <a:lnTo>
                    <a:pt x="103" y="0"/>
                  </a:lnTo>
                  <a:cubicBezTo>
                    <a:pt x="-195" y="3581"/>
                    <a:pt x="119" y="7829"/>
                    <a:pt x="1500" y="12688"/>
                  </a:cubicBezTo>
                  <a:lnTo>
                    <a:pt x="1704" y="13410"/>
                  </a:lnTo>
                  <a:close/>
                </a:path>
              </a:pathLst>
            </a:custGeom>
            <a:solidFill>
              <a:srgbClr val="0079C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71" name="Полилиния: фигура 44"/>
            <p:cNvSpPr/>
            <p:nvPr/>
          </p:nvSpPr>
          <p:spPr>
            <a:xfrm>
              <a:off x="673901" y="692185"/>
              <a:ext cx="629912" cy="43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0379" extrusionOk="0">
                  <a:moveTo>
                    <a:pt x="20766" y="0"/>
                  </a:moveTo>
                  <a:lnTo>
                    <a:pt x="1652" y="13221"/>
                  </a:lnTo>
                  <a:cubicBezTo>
                    <a:pt x="1652" y="13221"/>
                    <a:pt x="-834" y="14974"/>
                    <a:pt x="294" y="18183"/>
                  </a:cubicBezTo>
                  <a:lnTo>
                    <a:pt x="336" y="18332"/>
                  </a:lnTo>
                  <a:cubicBezTo>
                    <a:pt x="336" y="18332"/>
                    <a:pt x="1464" y="21600"/>
                    <a:pt x="3971" y="19877"/>
                  </a:cubicBezTo>
                  <a:lnTo>
                    <a:pt x="20766" y="8230"/>
                  </a:lnTo>
                  <a:lnTo>
                    <a:pt x="20766" y="0"/>
                  </a:lnTo>
                  <a:close/>
                </a:path>
              </a:pathLst>
            </a:custGeom>
            <a:solidFill>
              <a:srgbClr val="40AD4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72" name="Полилиния: Фигура 45"/>
            <p:cNvSpPr/>
            <p:nvPr/>
          </p:nvSpPr>
          <p:spPr>
            <a:xfrm>
              <a:off x="662224" y="681360"/>
              <a:ext cx="641590" cy="459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extrusionOk="0">
                  <a:moveTo>
                    <a:pt x="4237" y="20044"/>
                  </a:moveTo>
                  <a:cubicBezTo>
                    <a:pt x="2092" y="21510"/>
                    <a:pt x="1157" y="19027"/>
                    <a:pt x="1051" y="18758"/>
                  </a:cubicBezTo>
                  <a:lnTo>
                    <a:pt x="1008" y="18608"/>
                  </a:lnTo>
                  <a:cubicBezTo>
                    <a:pt x="31" y="15856"/>
                    <a:pt x="2134" y="14390"/>
                    <a:pt x="2219" y="14300"/>
                  </a:cubicBezTo>
                  <a:lnTo>
                    <a:pt x="21504" y="1137"/>
                  </a:lnTo>
                  <a:lnTo>
                    <a:pt x="21504" y="0"/>
                  </a:lnTo>
                  <a:lnTo>
                    <a:pt x="1900" y="13373"/>
                  </a:lnTo>
                  <a:cubicBezTo>
                    <a:pt x="1858" y="13403"/>
                    <a:pt x="562" y="14330"/>
                    <a:pt x="138" y="16065"/>
                  </a:cubicBezTo>
                  <a:cubicBezTo>
                    <a:pt x="-96" y="17053"/>
                    <a:pt x="-32" y="18070"/>
                    <a:pt x="329" y="19117"/>
                  </a:cubicBezTo>
                  <a:lnTo>
                    <a:pt x="371" y="19266"/>
                  </a:lnTo>
                  <a:cubicBezTo>
                    <a:pt x="732" y="20224"/>
                    <a:pt x="1603" y="21600"/>
                    <a:pt x="2984" y="21600"/>
                  </a:cubicBezTo>
                  <a:cubicBezTo>
                    <a:pt x="3451" y="21600"/>
                    <a:pt x="3982" y="21421"/>
                    <a:pt x="4577" y="21032"/>
                  </a:cubicBezTo>
                  <a:lnTo>
                    <a:pt x="21504" y="9484"/>
                  </a:lnTo>
                  <a:lnTo>
                    <a:pt x="21504" y="8257"/>
                  </a:lnTo>
                  <a:lnTo>
                    <a:pt x="4237" y="2004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73" name="Полилиния: Фигура 46"/>
            <p:cNvSpPr/>
            <p:nvPr/>
          </p:nvSpPr>
          <p:spPr>
            <a:xfrm>
              <a:off x="-1" y="185304"/>
              <a:ext cx="1303180" cy="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0760" extrusionOk="0">
                  <a:moveTo>
                    <a:pt x="5220" y="19676"/>
                  </a:moveTo>
                  <a:cubicBezTo>
                    <a:pt x="2169" y="21600"/>
                    <a:pt x="811" y="18253"/>
                    <a:pt x="769" y="18117"/>
                  </a:cubicBezTo>
                  <a:lnTo>
                    <a:pt x="717" y="17968"/>
                  </a:lnTo>
                  <a:cubicBezTo>
                    <a:pt x="163" y="16518"/>
                    <a:pt x="267" y="15163"/>
                    <a:pt x="1061" y="13957"/>
                  </a:cubicBezTo>
                  <a:cubicBezTo>
                    <a:pt x="1657" y="13036"/>
                    <a:pt x="2441" y="12521"/>
                    <a:pt x="2451" y="12507"/>
                  </a:cubicBezTo>
                  <a:lnTo>
                    <a:pt x="21491" y="528"/>
                  </a:lnTo>
                  <a:lnTo>
                    <a:pt x="21491" y="0"/>
                  </a:lnTo>
                  <a:lnTo>
                    <a:pt x="2294" y="12074"/>
                  </a:lnTo>
                  <a:cubicBezTo>
                    <a:pt x="2232" y="12128"/>
                    <a:pt x="654" y="13131"/>
                    <a:pt x="152" y="15041"/>
                  </a:cubicBezTo>
                  <a:cubicBezTo>
                    <a:pt x="-109" y="16044"/>
                    <a:pt x="-36" y="17101"/>
                    <a:pt x="393" y="18185"/>
                  </a:cubicBezTo>
                  <a:lnTo>
                    <a:pt x="445" y="18334"/>
                  </a:lnTo>
                  <a:cubicBezTo>
                    <a:pt x="445" y="18361"/>
                    <a:pt x="1406" y="20760"/>
                    <a:pt x="3444" y="20760"/>
                  </a:cubicBezTo>
                  <a:cubicBezTo>
                    <a:pt x="4008" y="20760"/>
                    <a:pt x="4656" y="20584"/>
                    <a:pt x="5388" y="20123"/>
                  </a:cubicBezTo>
                  <a:lnTo>
                    <a:pt x="21491" y="9973"/>
                  </a:lnTo>
                  <a:lnTo>
                    <a:pt x="21491" y="9445"/>
                  </a:lnTo>
                  <a:lnTo>
                    <a:pt x="5220" y="1967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Овал 18"/>
          <p:cNvSpPr/>
          <p:nvPr/>
        </p:nvSpPr>
        <p:spPr>
          <a:xfrm>
            <a:off x="10893420" y="5803029"/>
            <a:ext cx="385201" cy="385201"/>
          </a:xfrm>
          <a:prstGeom prst="ellipse">
            <a:avLst/>
          </a:prstGeom>
          <a:solidFill>
            <a:srgbClr val="0079C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" name="Анализ целевой аудитории"/>
          <p:cNvSpPr txBox="1">
            <a:spLocks noGrp="1"/>
          </p:cNvSpPr>
          <p:nvPr>
            <p:ph type="title" hasCustomPrompt="1"/>
          </p:nvPr>
        </p:nvSpPr>
        <p:spPr>
          <a:xfrm>
            <a:off x="2437025" y="291635"/>
            <a:ext cx="8078576" cy="6201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</a:lstStyle>
          <a:p>
            <a:r>
              <a:t>Анализ целевой аудитории</a:t>
            </a:r>
          </a:p>
        </p:txBody>
      </p:sp>
      <p:grpSp>
        <p:nvGrpSpPr>
          <p:cNvPr id="286" name="Группа 7"/>
          <p:cNvGrpSpPr/>
          <p:nvPr/>
        </p:nvGrpSpPr>
        <p:grpSpPr>
          <a:xfrm>
            <a:off x="5543" y="-1"/>
            <a:ext cx="2088301" cy="862226"/>
            <a:chOff x="0" y="0"/>
            <a:chExt cx="2088300" cy="862224"/>
          </a:xfrm>
        </p:grpSpPr>
        <p:sp>
          <p:nvSpPr>
            <p:cNvPr id="284" name="Полилиния: Фигура 40"/>
            <p:cNvSpPr/>
            <p:nvPr/>
          </p:nvSpPr>
          <p:spPr>
            <a:xfrm flipH="1">
              <a:off x="-1" y="8877"/>
              <a:ext cx="2088302" cy="85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714" y="0"/>
                  </a:lnTo>
                  <a:cubicBezTo>
                    <a:pt x="2714" y="0"/>
                    <a:pt x="0" y="0"/>
                    <a:pt x="0" y="10605"/>
                  </a:cubicBezTo>
                  <a:lnTo>
                    <a:pt x="0" y="10995"/>
                  </a:lnTo>
                  <a:cubicBezTo>
                    <a:pt x="0" y="10995"/>
                    <a:pt x="0" y="21600"/>
                    <a:pt x="2714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0AD49"/>
            </a:solidFill>
            <a:ln w="9525" cap="flat">
              <a:solidFill>
                <a:srgbClr val="40AD4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n w="9525" cap="flat">
                    <a:solidFill>
                      <a:srgbClr val="40AD49"/>
                    </a:solidFill>
                    <a:prstDash val="solid"/>
                    <a:round/>
                  </a:ln>
                </a:defRPr>
              </a:pPr>
              <a:endParaRPr/>
            </a:p>
          </p:txBody>
        </p:sp>
        <p:pic>
          <p:nvPicPr>
            <p:cNvPr id="285" name="Рисунок 9" descr="Рисунок 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630" y="0"/>
              <a:ext cx="1910199" cy="8026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9" name="그룹 5"/>
          <p:cNvGrpSpPr/>
          <p:nvPr/>
        </p:nvGrpSpPr>
        <p:grpSpPr>
          <a:xfrm>
            <a:off x="5099989" y="1530224"/>
            <a:ext cx="1440163" cy="3239412"/>
            <a:chOff x="0" y="0"/>
            <a:chExt cx="1440161" cy="3239411"/>
          </a:xfrm>
        </p:grpSpPr>
        <p:sp>
          <p:nvSpPr>
            <p:cNvPr id="287" name="Round Same Side Corner Rectangle 8"/>
            <p:cNvSpPr/>
            <p:nvPr/>
          </p:nvSpPr>
          <p:spPr>
            <a:xfrm>
              <a:off x="-1" y="29635"/>
              <a:ext cx="609974" cy="320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17" y="4133"/>
                  </a:moveTo>
                  <a:lnTo>
                    <a:pt x="21600" y="4133"/>
                  </a:lnTo>
                  <a:lnTo>
                    <a:pt x="21600" y="12689"/>
                  </a:lnTo>
                  <a:lnTo>
                    <a:pt x="19810" y="12689"/>
                  </a:lnTo>
                  <a:lnTo>
                    <a:pt x="19810" y="20609"/>
                  </a:lnTo>
                  <a:cubicBezTo>
                    <a:pt x="19810" y="21156"/>
                    <a:pt x="17476" y="21600"/>
                    <a:pt x="14596" y="21600"/>
                  </a:cubicBezTo>
                  <a:cubicBezTo>
                    <a:pt x="11716" y="21600"/>
                    <a:pt x="9381" y="21156"/>
                    <a:pt x="9381" y="20609"/>
                  </a:cubicBezTo>
                  <a:cubicBezTo>
                    <a:pt x="9449" y="16291"/>
                    <a:pt x="9517" y="11974"/>
                    <a:pt x="9585" y="7656"/>
                  </a:cubicBezTo>
                  <a:lnTo>
                    <a:pt x="8344" y="7656"/>
                  </a:lnTo>
                  <a:lnTo>
                    <a:pt x="8344" y="11362"/>
                  </a:lnTo>
                  <a:cubicBezTo>
                    <a:pt x="8344" y="11800"/>
                    <a:pt x="6476" y="12155"/>
                    <a:pt x="4172" y="12155"/>
                  </a:cubicBezTo>
                  <a:cubicBezTo>
                    <a:pt x="1868" y="12155"/>
                    <a:pt x="0" y="11800"/>
                    <a:pt x="0" y="11362"/>
                  </a:cubicBezTo>
                  <a:lnTo>
                    <a:pt x="0" y="7656"/>
                  </a:lnTo>
                  <a:lnTo>
                    <a:pt x="0" y="7656"/>
                  </a:lnTo>
                  <a:lnTo>
                    <a:pt x="0" y="5675"/>
                  </a:lnTo>
                  <a:cubicBezTo>
                    <a:pt x="0" y="4824"/>
                    <a:pt x="3634" y="4133"/>
                    <a:pt x="8117" y="4133"/>
                  </a:cubicBezTo>
                  <a:close/>
                  <a:moveTo>
                    <a:pt x="21578" y="0"/>
                  </a:moveTo>
                  <a:lnTo>
                    <a:pt x="21600" y="0"/>
                  </a:lnTo>
                  <a:lnTo>
                    <a:pt x="21600" y="3713"/>
                  </a:lnTo>
                  <a:cubicBezTo>
                    <a:pt x="21593" y="3714"/>
                    <a:pt x="21585" y="3714"/>
                    <a:pt x="21578" y="3714"/>
                  </a:cubicBezTo>
                  <a:cubicBezTo>
                    <a:pt x="16182" y="3714"/>
                    <a:pt x="11807" y="2882"/>
                    <a:pt x="11807" y="1857"/>
                  </a:cubicBezTo>
                  <a:cubicBezTo>
                    <a:pt x="11807" y="831"/>
                    <a:pt x="16182" y="0"/>
                    <a:pt x="21578" y="0"/>
                  </a:cubicBezTo>
                  <a:close/>
                </a:path>
              </a:pathLst>
            </a:custGeom>
            <a:solidFill>
              <a:srgbClr val="0079C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8" name="Round Same Side Corner Rectangle 20"/>
            <p:cNvSpPr/>
            <p:nvPr/>
          </p:nvSpPr>
          <p:spPr>
            <a:xfrm rot="10800000">
              <a:off x="677700" y="-1"/>
              <a:ext cx="762462" cy="323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600" extrusionOk="0">
                  <a:moveTo>
                    <a:pt x="18155" y="17300"/>
                  </a:moveTo>
                  <a:cubicBezTo>
                    <a:pt x="14782" y="17313"/>
                    <a:pt x="10912" y="17308"/>
                    <a:pt x="10274" y="16875"/>
                  </a:cubicBezTo>
                  <a:lnTo>
                    <a:pt x="189" y="10593"/>
                  </a:lnTo>
                  <a:cubicBezTo>
                    <a:pt x="-376" y="10239"/>
                    <a:pt x="367" y="9841"/>
                    <a:pt x="1847" y="9706"/>
                  </a:cubicBezTo>
                  <a:cubicBezTo>
                    <a:pt x="3328" y="9571"/>
                    <a:pt x="4986" y="9749"/>
                    <a:pt x="5550" y="10104"/>
                  </a:cubicBezTo>
                  <a:lnTo>
                    <a:pt x="11494" y="13837"/>
                  </a:lnTo>
                  <a:lnTo>
                    <a:pt x="12652" y="13837"/>
                  </a:lnTo>
                  <a:lnTo>
                    <a:pt x="5153" y="6602"/>
                  </a:lnTo>
                  <a:lnTo>
                    <a:pt x="12565" y="6602"/>
                  </a:lnTo>
                  <a:lnTo>
                    <a:pt x="12565" y="918"/>
                  </a:lnTo>
                  <a:cubicBezTo>
                    <a:pt x="12565" y="411"/>
                    <a:pt x="14281" y="0"/>
                    <a:pt x="16398" y="0"/>
                  </a:cubicBezTo>
                  <a:cubicBezTo>
                    <a:pt x="18515" y="0"/>
                    <a:pt x="20231" y="411"/>
                    <a:pt x="20231" y="918"/>
                  </a:cubicBezTo>
                  <a:lnTo>
                    <a:pt x="20231" y="6602"/>
                  </a:lnTo>
                  <a:lnTo>
                    <a:pt x="21136" y="6602"/>
                  </a:lnTo>
                  <a:cubicBezTo>
                    <a:pt x="21165" y="10167"/>
                    <a:pt x="21195" y="13731"/>
                    <a:pt x="21224" y="17296"/>
                  </a:cubicBezTo>
                  <a:cubicBezTo>
                    <a:pt x="20348" y="17289"/>
                    <a:pt x="19279" y="17295"/>
                    <a:pt x="18155" y="17300"/>
                  </a:cubicBezTo>
                  <a:close/>
                  <a:moveTo>
                    <a:pt x="21118" y="21402"/>
                  </a:moveTo>
                  <a:cubicBezTo>
                    <a:pt x="16876" y="21402"/>
                    <a:pt x="13437" y="20579"/>
                    <a:pt x="13437" y="19562"/>
                  </a:cubicBezTo>
                  <a:cubicBezTo>
                    <a:pt x="13437" y="18546"/>
                    <a:pt x="16876" y="17723"/>
                    <a:pt x="21118" y="17723"/>
                  </a:cubicBezTo>
                  <a:cubicBezTo>
                    <a:pt x="21124" y="17723"/>
                    <a:pt x="21130" y="17723"/>
                    <a:pt x="21136" y="17723"/>
                  </a:cubicBezTo>
                  <a:lnTo>
                    <a:pt x="21136" y="21402"/>
                  </a:lnTo>
                  <a:close/>
                  <a:moveTo>
                    <a:pt x="21078" y="21600"/>
                  </a:moveTo>
                  <a:lnTo>
                    <a:pt x="20785" y="21593"/>
                  </a:lnTo>
                  <a:lnTo>
                    <a:pt x="21136" y="21593"/>
                  </a:lnTo>
                  <a:lnTo>
                    <a:pt x="21136" y="21599"/>
                  </a:lnTo>
                  <a:cubicBezTo>
                    <a:pt x="21116" y="21600"/>
                    <a:pt x="21097" y="21600"/>
                    <a:pt x="21078" y="21600"/>
                  </a:cubicBezTo>
                  <a:close/>
                </a:path>
              </a:pathLst>
            </a:custGeom>
            <a:solidFill>
              <a:srgbClr val="40AD4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90" name="Графический объект 12"/>
          <p:cNvSpPr/>
          <p:nvPr/>
        </p:nvSpPr>
        <p:spPr>
          <a:xfrm>
            <a:off x="11347094" y="5800612"/>
            <a:ext cx="847467" cy="387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62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4862" y="0"/>
                </a:lnTo>
                <a:cubicBezTo>
                  <a:pt x="4862" y="0"/>
                  <a:pt x="0" y="0"/>
                  <a:pt x="0" y="10622"/>
                </a:cubicBezTo>
                <a:lnTo>
                  <a:pt x="0" y="11049"/>
                </a:lnTo>
                <a:cubicBezTo>
                  <a:pt x="0" y="10978"/>
                  <a:pt x="0" y="21600"/>
                  <a:pt x="4862" y="21600"/>
                </a:cubicBezTo>
                <a:close/>
              </a:path>
            </a:pathLst>
          </a:custGeom>
          <a:gradFill>
            <a:gsLst>
              <a:gs pos="12000">
                <a:srgbClr val="0079C1"/>
              </a:gs>
              <a:gs pos="100000">
                <a:srgbClr val="40AD49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297" name="Графический объект 39"/>
          <p:cNvGrpSpPr/>
          <p:nvPr/>
        </p:nvGrpSpPr>
        <p:grpSpPr>
          <a:xfrm>
            <a:off x="10886286" y="0"/>
            <a:ext cx="1303814" cy="1160860"/>
            <a:chOff x="0" y="0"/>
            <a:chExt cx="1303813" cy="1160859"/>
          </a:xfrm>
        </p:grpSpPr>
        <p:sp>
          <p:nvSpPr>
            <p:cNvPr id="291" name="Полилиния: Фигура 41"/>
            <p:cNvSpPr/>
            <p:nvPr/>
          </p:nvSpPr>
          <p:spPr>
            <a:xfrm>
              <a:off x="428013" y="0"/>
              <a:ext cx="870731" cy="597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372" extrusionOk="0">
                  <a:moveTo>
                    <a:pt x="21384" y="15972"/>
                  </a:moveTo>
                  <a:lnTo>
                    <a:pt x="17774" y="18524"/>
                  </a:lnTo>
                  <a:cubicBezTo>
                    <a:pt x="13479" y="21600"/>
                    <a:pt x="9557" y="21213"/>
                    <a:pt x="6118" y="17453"/>
                  </a:cubicBezTo>
                  <a:cubicBezTo>
                    <a:pt x="3550" y="14605"/>
                    <a:pt x="2212" y="10823"/>
                    <a:pt x="2212" y="10777"/>
                  </a:cubicBezTo>
                  <a:lnTo>
                    <a:pt x="2009" y="10185"/>
                  </a:lnTo>
                  <a:cubicBezTo>
                    <a:pt x="780" y="6585"/>
                    <a:pt x="313" y="3167"/>
                    <a:pt x="655" y="0"/>
                  </a:cubicBezTo>
                  <a:lnTo>
                    <a:pt x="95" y="0"/>
                  </a:lnTo>
                  <a:cubicBezTo>
                    <a:pt x="-216" y="3327"/>
                    <a:pt x="235" y="6858"/>
                    <a:pt x="1511" y="10549"/>
                  </a:cubicBezTo>
                  <a:lnTo>
                    <a:pt x="1714" y="11142"/>
                  </a:lnTo>
                  <a:cubicBezTo>
                    <a:pt x="1776" y="11301"/>
                    <a:pt x="3099" y="15152"/>
                    <a:pt x="5775" y="18091"/>
                  </a:cubicBezTo>
                  <a:cubicBezTo>
                    <a:pt x="7332" y="19800"/>
                    <a:pt x="9495" y="21372"/>
                    <a:pt x="12265" y="21372"/>
                  </a:cubicBezTo>
                  <a:cubicBezTo>
                    <a:pt x="13961" y="21372"/>
                    <a:pt x="15875" y="20780"/>
                    <a:pt x="18023" y="19276"/>
                  </a:cubicBezTo>
                  <a:lnTo>
                    <a:pt x="21384" y="16884"/>
                  </a:lnTo>
                  <a:lnTo>
                    <a:pt x="21384" y="1597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92" name="Полилиния: Фигура 42"/>
            <p:cNvSpPr/>
            <p:nvPr/>
          </p:nvSpPr>
          <p:spPr>
            <a:xfrm>
              <a:off x="11655" y="197403"/>
              <a:ext cx="1291525" cy="951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0173" extrusionOk="0">
                  <a:moveTo>
                    <a:pt x="2120" y="11974"/>
                  </a:moveTo>
                  <a:cubicBezTo>
                    <a:pt x="2120" y="11974"/>
                    <a:pt x="-1038" y="14027"/>
                    <a:pt x="354" y="17739"/>
                  </a:cubicBezTo>
                  <a:lnTo>
                    <a:pt x="405" y="17888"/>
                  </a:lnTo>
                  <a:cubicBezTo>
                    <a:pt x="405" y="17888"/>
                    <a:pt x="1797" y="21600"/>
                    <a:pt x="4955" y="19561"/>
                  </a:cubicBezTo>
                  <a:lnTo>
                    <a:pt x="20562" y="9423"/>
                  </a:lnTo>
                  <a:lnTo>
                    <a:pt x="20562" y="0"/>
                  </a:lnTo>
                  <a:lnTo>
                    <a:pt x="2120" y="11974"/>
                  </a:lnTo>
                  <a:close/>
                </a:path>
              </a:pathLst>
            </a:custGeom>
            <a:solidFill>
              <a:srgbClr val="2F55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93" name="Полилиния: Фигура 43"/>
            <p:cNvSpPr/>
            <p:nvPr/>
          </p:nvSpPr>
          <p:spPr>
            <a:xfrm>
              <a:off x="439747" y="0"/>
              <a:ext cx="864066" cy="495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extrusionOk="0">
                  <a:moveTo>
                    <a:pt x="1704" y="13410"/>
                  </a:moveTo>
                  <a:cubicBezTo>
                    <a:pt x="1704" y="13410"/>
                    <a:pt x="3023" y="18046"/>
                    <a:pt x="5645" y="21600"/>
                  </a:cubicBezTo>
                  <a:lnTo>
                    <a:pt x="21389" y="8079"/>
                  </a:lnTo>
                  <a:lnTo>
                    <a:pt x="21405" y="0"/>
                  </a:lnTo>
                  <a:lnTo>
                    <a:pt x="103" y="0"/>
                  </a:lnTo>
                  <a:cubicBezTo>
                    <a:pt x="-195" y="3581"/>
                    <a:pt x="119" y="7829"/>
                    <a:pt x="1500" y="12688"/>
                  </a:cubicBezTo>
                  <a:lnTo>
                    <a:pt x="1704" y="13410"/>
                  </a:lnTo>
                  <a:close/>
                </a:path>
              </a:pathLst>
            </a:custGeom>
            <a:solidFill>
              <a:srgbClr val="0079C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94" name="Полилиния: фигура 44"/>
            <p:cNvSpPr/>
            <p:nvPr/>
          </p:nvSpPr>
          <p:spPr>
            <a:xfrm>
              <a:off x="673901" y="692185"/>
              <a:ext cx="629912" cy="43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0379" extrusionOk="0">
                  <a:moveTo>
                    <a:pt x="20766" y="0"/>
                  </a:moveTo>
                  <a:lnTo>
                    <a:pt x="1652" y="13221"/>
                  </a:lnTo>
                  <a:cubicBezTo>
                    <a:pt x="1652" y="13221"/>
                    <a:pt x="-834" y="14974"/>
                    <a:pt x="294" y="18183"/>
                  </a:cubicBezTo>
                  <a:lnTo>
                    <a:pt x="336" y="18332"/>
                  </a:lnTo>
                  <a:cubicBezTo>
                    <a:pt x="336" y="18332"/>
                    <a:pt x="1464" y="21600"/>
                    <a:pt x="3971" y="19877"/>
                  </a:cubicBezTo>
                  <a:lnTo>
                    <a:pt x="20766" y="8230"/>
                  </a:lnTo>
                  <a:lnTo>
                    <a:pt x="20766" y="0"/>
                  </a:lnTo>
                  <a:close/>
                </a:path>
              </a:pathLst>
            </a:custGeom>
            <a:solidFill>
              <a:srgbClr val="40AD4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95" name="Полилиния: Фигура 45"/>
            <p:cNvSpPr/>
            <p:nvPr/>
          </p:nvSpPr>
          <p:spPr>
            <a:xfrm>
              <a:off x="662224" y="681360"/>
              <a:ext cx="641590" cy="459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extrusionOk="0">
                  <a:moveTo>
                    <a:pt x="4237" y="20044"/>
                  </a:moveTo>
                  <a:cubicBezTo>
                    <a:pt x="2092" y="21510"/>
                    <a:pt x="1157" y="19027"/>
                    <a:pt x="1051" y="18758"/>
                  </a:cubicBezTo>
                  <a:lnTo>
                    <a:pt x="1008" y="18608"/>
                  </a:lnTo>
                  <a:cubicBezTo>
                    <a:pt x="31" y="15856"/>
                    <a:pt x="2134" y="14390"/>
                    <a:pt x="2219" y="14300"/>
                  </a:cubicBezTo>
                  <a:lnTo>
                    <a:pt x="21504" y="1137"/>
                  </a:lnTo>
                  <a:lnTo>
                    <a:pt x="21504" y="0"/>
                  </a:lnTo>
                  <a:lnTo>
                    <a:pt x="1900" y="13373"/>
                  </a:lnTo>
                  <a:cubicBezTo>
                    <a:pt x="1858" y="13403"/>
                    <a:pt x="562" y="14330"/>
                    <a:pt x="138" y="16065"/>
                  </a:cubicBezTo>
                  <a:cubicBezTo>
                    <a:pt x="-96" y="17053"/>
                    <a:pt x="-32" y="18070"/>
                    <a:pt x="329" y="19117"/>
                  </a:cubicBezTo>
                  <a:lnTo>
                    <a:pt x="371" y="19266"/>
                  </a:lnTo>
                  <a:cubicBezTo>
                    <a:pt x="732" y="20224"/>
                    <a:pt x="1603" y="21600"/>
                    <a:pt x="2984" y="21600"/>
                  </a:cubicBezTo>
                  <a:cubicBezTo>
                    <a:pt x="3451" y="21600"/>
                    <a:pt x="3982" y="21421"/>
                    <a:pt x="4577" y="21032"/>
                  </a:cubicBezTo>
                  <a:lnTo>
                    <a:pt x="21504" y="9484"/>
                  </a:lnTo>
                  <a:lnTo>
                    <a:pt x="21504" y="8257"/>
                  </a:lnTo>
                  <a:lnTo>
                    <a:pt x="4237" y="2004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96" name="Полилиния: Фигура 46"/>
            <p:cNvSpPr/>
            <p:nvPr/>
          </p:nvSpPr>
          <p:spPr>
            <a:xfrm>
              <a:off x="-1" y="185304"/>
              <a:ext cx="1303180" cy="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0760" extrusionOk="0">
                  <a:moveTo>
                    <a:pt x="5220" y="19676"/>
                  </a:moveTo>
                  <a:cubicBezTo>
                    <a:pt x="2169" y="21600"/>
                    <a:pt x="811" y="18253"/>
                    <a:pt x="769" y="18117"/>
                  </a:cubicBezTo>
                  <a:lnTo>
                    <a:pt x="717" y="17968"/>
                  </a:lnTo>
                  <a:cubicBezTo>
                    <a:pt x="163" y="16518"/>
                    <a:pt x="267" y="15163"/>
                    <a:pt x="1061" y="13957"/>
                  </a:cubicBezTo>
                  <a:cubicBezTo>
                    <a:pt x="1657" y="13036"/>
                    <a:pt x="2441" y="12521"/>
                    <a:pt x="2451" y="12507"/>
                  </a:cubicBezTo>
                  <a:lnTo>
                    <a:pt x="21491" y="528"/>
                  </a:lnTo>
                  <a:lnTo>
                    <a:pt x="21491" y="0"/>
                  </a:lnTo>
                  <a:lnTo>
                    <a:pt x="2294" y="12074"/>
                  </a:lnTo>
                  <a:cubicBezTo>
                    <a:pt x="2232" y="12128"/>
                    <a:pt x="654" y="13131"/>
                    <a:pt x="152" y="15041"/>
                  </a:cubicBezTo>
                  <a:cubicBezTo>
                    <a:pt x="-109" y="16044"/>
                    <a:pt x="-36" y="17101"/>
                    <a:pt x="393" y="18185"/>
                  </a:cubicBezTo>
                  <a:lnTo>
                    <a:pt x="445" y="18334"/>
                  </a:lnTo>
                  <a:cubicBezTo>
                    <a:pt x="445" y="18361"/>
                    <a:pt x="1406" y="20760"/>
                    <a:pt x="3444" y="20760"/>
                  </a:cubicBezTo>
                  <a:cubicBezTo>
                    <a:pt x="4008" y="20760"/>
                    <a:pt x="4656" y="20584"/>
                    <a:pt x="5388" y="20123"/>
                  </a:cubicBezTo>
                  <a:lnTo>
                    <a:pt x="21491" y="9973"/>
                  </a:lnTo>
                  <a:lnTo>
                    <a:pt x="21491" y="9445"/>
                  </a:lnTo>
                  <a:lnTo>
                    <a:pt x="5220" y="1967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98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81957" y="4120825"/>
            <a:ext cx="3349803" cy="70635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595959"/>
                </a:solidFill>
              </a:defRPr>
            </a:lvl1pPr>
            <a:lvl2pPr marL="0" indent="457200">
              <a:buSzTx/>
              <a:buFontTx/>
              <a:buNone/>
              <a:defRPr sz="1400">
                <a:solidFill>
                  <a:srgbClr val="595959"/>
                </a:solidFill>
              </a:defRPr>
            </a:lvl2pPr>
            <a:lvl3pPr marL="0" indent="914400">
              <a:buSzTx/>
              <a:buFontTx/>
              <a:buNone/>
              <a:defRPr sz="1400">
                <a:solidFill>
                  <a:srgbClr val="595959"/>
                </a:solidFill>
              </a:defRPr>
            </a:lvl3pPr>
            <a:lvl4pPr marL="0" indent="1371600">
              <a:buSzTx/>
              <a:buFontTx/>
              <a:buNone/>
              <a:defRPr sz="1400">
                <a:solidFill>
                  <a:srgbClr val="595959"/>
                </a:solidFill>
              </a:defRPr>
            </a:lvl4pPr>
            <a:lvl5pPr marL="0" indent="1828800">
              <a:buSzTx/>
              <a:buFontTx/>
              <a:buNone/>
              <a:defRPr sz="1400">
                <a:solidFill>
                  <a:srgbClr val="595959"/>
                </a:solidFill>
              </a:defRPr>
            </a:lvl5pPr>
          </a:lstStyle>
          <a:p>
            <a:r>
              <a:t>текст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99" name="Текст 29"/>
          <p:cNvSpPr>
            <a:spLocks noGrp="1"/>
          </p:cNvSpPr>
          <p:nvPr>
            <p:ph type="body" sz="quarter" idx="21" hasCustomPrompt="1"/>
          </p:nvPr>
        </p:nvSpPr>
        <p:spPr>
          <a:xfrm>
            <a:off x="7541482" y="4358287"/>
            <a:ext cx="3349803" cy="70635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595959"/>
                </a:solidFill>
              </a:defRPr>
            </a:lvl1pPr>
          </a:lstStyle>
          <a:p>
            <a:r>
              <a:t>Текст</a:t>
            </a:r>
          </a:p>
        </p:txBody>
      </p:sp>
      <p:sp>
        <p:nvSpPr>
          <p:cNvPr id="30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лайд с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Овал 56"/>
          <p:cNvSpPr/>
          <p:nvPr/>
        </p:nvSpPr>
        <p:spPr>
          <a:xfrm>
            <a:off x="10893420" y="5803029"/>
            <a:ext cx="385201" cy="385201"/>
          </a:xfrm>
          <a:prstGeom prst="ellipse">
            <a:avLst/>
          </a:prstGeom>
          <a:solidFill>
            <a:srgbClr val="0079C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8" name="Графический объект 12"/>
          <p:cNvSpPr/>
          <p:nvPr/>
        </p:nvSpPr>
        <p:spPr>
          <a:xfrm>
            <a:off x="11347094" y="5800612"/>
            <a:ext cx="847467" cy="387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62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4862" y="0"/>
                </a:lnTo>
                <a:cubicBezTo>
                  <a:pt x="4862" y="0"/>
                  <a:pt x="0" y="0"/>
                  <a:pt x="0" y="10622"/>
                </a:cubicBezTo>
                <a:lnTo>
                  <a:pt x="0" y="11049"/>
                </a:lnTo>
                <a:cubicBezTo>
                  <a:pt x="0" y="10978"/>
                  <a:pt x="0" y="21600"/>
                  <a:pt x="4862" y="21600"/>
                </a:cubicBezTo>
                <a:close/>
              </a:path>
            </a:pathLst>
          </a:custGeom>
          <a:gradFill>
            <a:gsLst>
              <a:gs pos="12000">
                <a:srgbClr val="0079C1"/>
              </a:gs>
              <a:gs pos="100000">
                <a:srgbClr val="40AD49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09" name="Анализ рынка"/>
          <p:cNvSpPr txBox="1">
            <a:spLocks noGrp="1"/>
          </p:cNvSpPr>
          <p:nvPr>
            <p:ph type="title" hasCustomPrompt="1"/>
          </p:nvPr>
        </p:nvSpPr>
        <p:spPr>
          <a:xfrm>
            <a:off x="5642752" y="1474968"/>
            <a:ext cx="4395259" cy="676276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79C1"/>
                </a:solidFill>
              </a:defRPr>
            </a:lvl1pPr>
          </a:lstStyle>
          <a:p>
            <a:r>
              <a:t>Анализ рынка</a:t>
            </a:r>
          </a:p>
        </p:txBody>
      </p:sp>
      <p:sp>
        <p:nvSpPr>
          <p:cNvPr id="31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649888" y="2592569"/>
            <a:ext cx="5630886" cy="7016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 b="1"/>
            </a:lvl1pPr>
            <a:lvl2pPr marL="0" indent="457200">
              <a:buSzTx/>
              <a:buFontTx/>
              <a:buNone/>
              <a:defRPr sz="1800" b="1"/>
            </a:lvl2pPr>
            <a:lvl3pPr marL="0" indent="914400">
              <a:buSzTx/>
              <a:buFontTx/>
              <a:buNone/>
              <a:defRPr sz="1800" b="1"/>
            </a:lvl3pPr>
            <a:lvl4pPr marL="0" indent="1371600">
              <a:buSzTx/>
              <a:buFontTx/>
              <a:buNone/>
              <a:defRPr sz="1800" b="1"/>
            </a:lvl4pPr>
            <a:lvl5pPr marL="0" indent="1828800">
              <a:buSzTx/>
              <a:buFontTx/>
              <a:buNone/>
              <a:defRPr sz="18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1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6126384" y="3719426"/>
            <a:ext cx="1597890" cy="36512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>
                <a:solidFill>
                  <a:schemeClr val="accent3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30 %</a:t>
            </a:r>
          </a:p>
        </p:txBody>
      </p:sp>
      <p:sp>
        <p:nvSpPr>
          <p:cNvPr id="312" name="Текст 26"/>
          <p:cNvSpPr>
            <a:spLocks noGrp="1"/>
          </p:cNvSpPr>
          <p:nvPr>
            <p:ph type="body" sz="quarter" idx="22" hasCustomPrompt="1"/>
          </p:nvPr>
        </p:nvSpPr>
        <p:spPr>
          <a:xfrm>
            <a:off x="6126386" y="3990707"/>
            <a:ext cx="1597890" cy="365126"/>
          </a:xfrm>
          <a:prstGeom prst="rect">
            <a:avLst/>
          </a:prstGeom>
        </p:spPr>
        <p:txBody>
          <a:bodyPr/>
          <a:lstStyle>
            <a:lvl1pPr marL="0" indent="0" defTabSz="877823">
              <a:spcBef>
                <a:spcPts val="500"/>
              </a:spcBef>
              <a:buSzTx/>
              <a:buFontTx/>
              <a:buNone/>
              <a:defRPr sz="1344" b="1">
                <a:solidFill>
                  <a:srgbClr val="595959"/>
                </a:solidFill>
              </a:defRPr>
            </a:lvl1pPr>
          </a:lstStyle>
          <a:p>
            <a:r>
              <a:t>Название категории</a:t>
            </a:r>
          </a:p>
        </p:txBody>
      </p:sp>
      <p:sp>
        <p:nvSpPr>
          <p:cNvPr id="313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6126410" y="4451491"/>
            <a:ext cx="1597890" cy="36512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>
                <a:solidFill>
                  <a:schemeClr val="accent3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10 %</a:t>
            </a:r>
          </a:p>
        </p:txBody>
      </p:sp>
      <p:sp>
        <p:nvSpPr>
          <p:cNvPr id="314" name="Текст 26"/>
          <p:cNvSpPr>
            <a:spLocks noGrp="1"/>
          </p:cNvSpPr>
          <p:nvPr>
            <p:ph type="body" sz="quarter" idx="24" hasCustomPrompt="1"/>
          </p:nvPr>
        </p:nvSpPr>
        <p:spPr>
          <a:xfrm>
            <a:off x="6126410" y="4722772"/>
            <a:ext cx="1597890" cy="365126"/>
          </a:xfrm>
          <a:prstGeom prst="rect">
            <a:avLst/>
          </a:prstGeom>
        </p:spPr>
        <p:txBody>
          <a:bodyPr/>
          <a:lstStyle>
            <a:lvl1pPr marL="0" indent="0" defTabSz="877823">
              <a:spcBef>
                <a:spcPts val="500"/>
              </a:spcBef>
              <a:buSzTx/>
              <a:buFontTx/>
              <a:buNone/>
              <a:defRPr sz="1344" b="1">
                <a:solidFill>
                  <a:srgbClr val="595959"/>
                </a:solidFill>
              </a:defRPr>
            </a:lvl1pPr>
          </a:lstStyle>
          <a:p>
            <a:r>
              <a:t>Название категории</a:t>
            </a:r>
          </a:p>
        </p:txBody>
      </p:sp>
      <p:sp>
        <p:nvSpPr>
          <p:cNvPr id="315" name="Текст 2"/>
          <p:cNvSpPr>
            <a:spLocks noGrp="1"/>
          </p:cNvSpPr>
          <p:nvPr>
            <p:ph type="body" sz="quarter" idx="25" hasCustomPrompt="1"/>
          </p:nvPr>
        </p:nvSpPr>
        <p:spPr>
          <a:xfrm>
            <a:off x="8065899" y="3719426"/>
            <a:ext cx="1597890" cy="36512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>
                <a:solidFill>
                  <a:schemeClr val="accent3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25 %</a:t>
            </a:r>
          </a:p>
        </p:txBody>
      </p:sp>
      <p:sp>
        <p:nvSpPr>
          <p:cNvPr id="316" name="Текст 26"/>
          <p:cNvSpPr>
            <a:spLocks noGrp="1"/>
          </p:cNvSpPr>
          <p:nvPr>
            <p:ph type="body" sz="quarter" idx="26" hasCustomPrompt="1"/>
          </p:nvPr>
        </p:nvSpPr>
        <p:spPr>
          <a:xfrm>
            <a:off x="8065899" y="3990707"/>
            <a:ext cx="1597890" cy="365126"/>
          </a:xfrm>
          <a:prstGeom prst="rect">
            <a:avLst/>
          </a:prstGeom>
        </p:spPr>
        <p:txBody>
          <a:bodyPr/>
          <a:lstStyle>
            <a:lvl1pPr marL="0" indent="0" defTabSz="877823">
              <a:spcBef>
                <a:spcPts val="500"/>
              </a:spcBef>
              <a:buSzTx/>
              <a:buFontTx/>
              <a:buNone/>
              <a:defRPr sz="1344" b="1">
                <a:solidFill>
                  <a:srgbClr val="595959"/>
                </a:solidFill>
              </a:defRPr>
            </a:lvl1pPr>
          </a:lstStyle>
          <a:p>
            <a:r>
              <a:t>Название категории</a:t>
            </a:r>
          </a:p>
        </p:txBody>
      </p:sp>
      <p:sp>
        <p:nvSpPr>
          <p:cNvPr id="317" name="Текст 2"/>
          <p:cNvSpPr>
            <a:spLocks noGrp="1"/>
          </p:cNvSpPr>
          <p:nvPr>
            <p:ph type="body" sz="quarter" idx="27" hasCustomPrompt="1"/>
          </p:nvPr>
        </p:nvSpPr>
        <p:spPr>
          <a:xfrm>
            <a:off x="8065923" y="4451491"/>
            <a:ext cx="1597890" cy="36512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>
                <a:solidFill>
                  <a:schemeClr val="accent3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10 %</a:t>
            </a:r>
          </a:p>
        </p:txBody>
      </p:sp>
      <p:sp>
        <p:nvSpPr>
          <p:cNvPr id="318" name="Текст 26"/>
          <p:cNvSpPr>
            <a:spLocks noGrp="1"/>
          </p:cNvSpPr>
          <p:nvPr>
            <p:ph type="body" sz="quarter" idx="28" hasCustomPrompt="1"/>
          </p:nvPr>
        </p:nvSpPr>
        <p:spPr>
          <a:xfrm>
            <a:off x="8065924" y="4722772"/>
            <a:ext cx="1597890" cy="365126"/>
          </a:xfrm>
          <a:prstGeom prst="rect">
            <a:avLst/>
          </a:prstGeom>
        </p:spPr>
        <p:txBody>
          <a:bodyPr/>
          <a:lstStyle>
            <a:lvl1pPr marL="0" indent="0" defTabSz="877823">
              <a:spcBef>
                <a:spcPts val="500"/>
              </a:spcBef>
              <a:buSzTx/>
              <a:buFontTx/>
              <a:buNone/>
              <a:defRPr sz="1344" b="1">
                <a:solidFill>
                  <a:srgbClr val="595959"/>
                </a:solidFill>
              </a:defRPr>
            </a:lvl1pPr>
          </a:lstStyle>
          <a:p>
            <a:r>
              <a:t>Название категории</a:t>
            </a:r>
          </a:p>
        </p:txBody>
      </p:sp>
      <p:sp>
        <p:nvSpPr>
          <p:cNvPr id="319" name="Текст 2"/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3" y="3719426"/>
            <a:ext cx="1597890" cy="36512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>
                <a:solidFill>
                  <a:schemeClr val="accent3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20 %</a:t>
            </a:r>
          </a:p>
        </p:txBody>
      </p:sp>
      <p:sp>
        <p:nvSpPr>
          <p:cNvPr id="320" name="Текст 26"/>
          <p:cNvSpPr>
            <a:spLocks noGrp="1"/>
          </p:cNvSpPr>
          <p:nvPr>
            <p:ph type="body" sz="quarter" idx="30" hasCustomPrompt="1"/>
          </p:nvPr>
        </p:nvSpPr>
        <p:spPr>
          <a:xfrm>
            <a:off x="10005414" y="3990707"/>
            <a:ext cx="1597890" cy="365126"/>
          </a:xfrm>
          <a:prstGeom prst="rect">
            <a:avLst/>
          </a:prstGeom>
        </p:spPr>
        <p:txBody>
          <a:bodyPr/>
          <a:lstStyle>
            <a:lvl1pPr marL="0" indent="0" defTabSz="877823">
              <a:spcBef>
                <a:spcPts val="500"/>
              </a:spcBef>
              <a:buSzTx/>
              <a:buFontTx/>
              <a:buNone/>
              <a:defRPr sz="1344" b="1">
                <a:solidFill>
                  <a:srgbClr val="595959"/>
                </a:solidFill>
              </a:defRPr>
            </a:lvl1pPr>
          </a:lstStyle>
          <a:p>
            <a:r>
              <a:t>Название категории</a:t>
            </a:r>
          </a:p>
        </p:txBody>
      </p:sp>
      <p:sp>
        <p:nvSpPr>
          <p:cNvPr id="321" name="Текст 2"/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8" y="4451491"/>
            <a:ext cx="1597890" cy="36512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>
                <a:solidFill>
                  <a:schemeClr val="accent3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5 %</a:t>
            </a:r>
          </a:p>
        </p:txBody>
      </p:sp>
      <p:sp>
        <p:nvSpPr>
          <p:cNvPr id="322" name="Текст 26"/>
          <p:cNvSpPr>
            <a:spLocks noGrp="1"/>
          </p:cNvSpPr>
          <p:nvPr>
            <p:ph type="body" sz="quarter" idx="32" hasCustomPrompt="1"/>
          </p:nvPr>
        </p:nvSpPr>
        <p:spPr>
          <a:xfrm>
            <a:off x="10005438" y="4722772"/>
            <a:ext cx="1597890" cy="365126"/>
          </a:xfrm>
          <a:prstGeom prst="rect">
            <a:avLst/>
          </a:prstGeom>
        </p:spPr>
        <p:txBody>
          <a:bodyPr/>
          <a:lstStyle>
            <a:lvl1pPr marL="0" indent="0" defTabSz="877823">
              <a:spcBef>
                <a:spcPts val="500"/>
              </a:spcBef>
              <a:buSzTx/>
              <a:buFontTx/>
              <a:buNone/>
              <a:defRPr sz="1344" b="1">
                <a:solidFill>
                  <a:srgbClr val="595959"/>
                </a:solidFill>
              </a:defRPr>
            </a:lvl1pPr>
          </a:lstStyle>
          <a:p>
            <a:r>
              <a:t>Название категории</a:t>
            </a:r>
          </a:p>
        </p:txBody>
      </p:sp>
      <p:sp>
        <p:nvSpPr>
          <p:cNvPr id="323" name="Графический объект 50"/>
          <p:cNvSpPr/>
          <p:nvPr/>
        </p:nvSpPr>
        <p:spPr>
          <a:xfrm>
            <a:off x="5742728" y="2278048"/>
            <a:ext cx="3624841" cy="14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600" extrusionOk="0">
                <a:moveTo>
                  <a:pt x="21153" y="21600"/>
                </a:moveTo>
                <a:lnTo>
                  <a:pt x="447" y="21600"/>
                </a:lnTo>
                <a:cubicBezTo>
                  <a:pt x="200" y="21600"/>
                  <a:pt x="0" y="16615"/>
                  <a:pt x="0" y="10708"/>
                </a:cubicBezTo>
                <a:cubicBezTo>
                  <a:pt x="0" y="4800"/>
                  <a:pt x="200" y="0"/>
                  <a:pt x="447" y="0"/>
                </a:cubicBezTo>
                <a:lnTo>
                  <a:pt x="21146" y="0"/>
                </a:lnTo>
                <a:cubicBezTo>
                  <a:pt x="21392" y="0"/>
                  <a:pt x="21592" y="4800"/>
                  <a:pt x="21592" y="10708"/>
                </a:cubicBezTo>
                <a:cubicBezTo>
                  <a:pt x="21600" y="16615"/>
                  <a:pt x="21400" y="21600"/>
                  <a:pt x="21153" y="21600"/>
                </a:cubicBezTo>
                <a:close/>
              </a:path>
            </a:pathLst>
          </a:custGeom>
          <a:gradFill>
            <a:gsLst>
              <a:gs pos="0">
                <a:srgbClr val="197DCE"/>
              </a:gs>
              <a:gs pos="100000">
                <a:srgbClr val="40AD49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326" name="Группа 33"/>
          <p:cNvGrpSpPr/>
          <p:nvPr/>
        </p:nvGrpSpPr>
        <p:grpSpPr>
          <a:xfrm>
            <a:off x="5543" y="-1"/>
            <a:ext cx="2088301" cy="862226"/>
            <a:chOff x="0" y="0"/>
            <a:chExt cx="2088300" cy="862224"/>
          </a:xfrm>
        </p:grpSpPr>
        <p:sp>
          <p:nvSpPr>
            <p:cNvPr id="324" name="Полилиния: Фигура 40"/>
            <p:cNvSpPr/>
            <p:nvPr/>
          </p:nvSpPr>
          <p:spPr>
            <a:xfrm flipH="1">
              <a:off x="-1" y="8877"/>
              <a:ext cx="2088302" cy="85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714" y="0"/>
                  </a:lnTo>
                  <a:cubicBezTo>
                    <a:pt x="2714" y="0"/>
                    <a:pt x="0" y="0"/>
                    <a:pt x="0" y="10605"/>
                  </a:cubicBezTo>
                  <a:lnTo>
                    <a:pt x="0" y="10995"/>
                  </a:lnTo>
                  <a:cubicBezTo>
                    <a:pt x="0" y="10995"/>
                    <a:pt x="0" y="21600"/>
                    <a:pt x="2714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0AD49"/>
            </a:solidFill>
            <a:ln w="9525" cap="flat">
              <a:solidFill>
                <a:srgbClr val="40AD4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n w="9525" cap="flat">
                    <a:solidFill>
                      <a:srgbClr val="40AD49"/>
                    </a:solidFill>
                    <a:prstDash val="solid"/>
                    <a:round/>
                  </a:ln>
                </a:defRPr>
              </a:pPr>
              <a:endParaRPr/>
            </a:p>
          </p:txBody>
        </p:sp>
        <p:pic>
          <p:nvPicPr>
            <p:cNvPr id="325" name="Рисунок 39" descr="Рисунок 3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630" y="0"/>
              <a:ext cx="1910199" cy="8026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33" name="Графический объект 39"/>
          <p:cNvGrpSpPr/>
          <p:nvPr/>
        </p:nvGrpSpPr>
        <p:grpSpPr>
          <a:xfrm>
            <a:off x="10886286" y="0"/>
            <a:ext cx="1303814" cy="1160860"/>
            <a:chOff x="0" y="0"/>
            <a:chExt cx="1303813" cy="1160859"/>
          </a:xfrm>
        </p:grpSpPr>
        <p:sp>
          <p:nvSpPr>
            <p:cNvPr id="327" name="Полилиния: Фигура 41"/>
            <p:cNvSpPr/>
            <p:nvPr/>
          </p:nvSpPr>
          <p:spPr>
            <a:xfrm>
              <a:off x="428013" y="0"/>
              <a:ext cx="870731" cy="597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372" extrusionOk="0">
                  <a:moveTo>
                    <a:pt x="21384" y="15972"/>
                  </a:moveTo>
                  <a:lnTo>
                    <a:pt x="17774" y="18524"/>
                  </a:lnTo>
                  <a:cubicBezTo>
                    <a:pt x="13479" y="21600"/>
                    <a:pt x="9557" y="21213"/>
                    <a:pt x="6118" y="17453"/>
                  </a:cubicBezTo>
                  <a:cubicBezTo>
                    <a:pt x="3550" y="14605"/>
                    <a:pt x="2212" y="10823"/>
                    <a:pt x="2212" y="10777"/>
                  </a:cubicBezTo>
                  <a:lnTo>
                    <a:pt x="2009" y="10185"/>
                  </a:lnTo>
                  <a:cubicBezTo>
                    <a:pt x="780" y="6585"/>
                    <a:pt x="313" y="3167"/>
                    <a:pt x="655" y="0"/>
                  </a:cubicBezTo>
                  <a:lnTo>
                    <a:pt x="95" y="0"/>
                  </a:lnTo>
                  <a:cubicBezTo>
                    <a:pt x="-216" y="3327"/>
                    <a:pt x="235" y="6858"/>
                    <a:pt x="1511" y="10549"/>
                  </a:cubicBezTo>
                  <a:lnTo>
                    <a:pt x="1714" y="11142"/>
                  </a:lnTo>
                  <a:cubicBezTo>
                    <a:pt x="1776" y="11301"/>
                    <a:pt x="3099" y="15152"/>
                    <a:pt x="5775" y="18091"/>
                  </a:cubicBezTo>
                  <a:cubicBezTo>
                    <a:pt x="7332" y="19800"/>
                    <a:pt x="9495" y="21372"/>
                    <a:pt x="12265" y="21372"/>
                  </a:cubicBezTo>
                  <a:cubicBezTo>
                    <a:pt x="13961" y="21372"/>
                    <a:pt x="15875" y="20780"/>
                    <a:pt x="18023" y="19276"/>
                  </a:cubicBezTo>
                  <a:lnTo>
                    <a:pt x="21384" y="16884"/>
                  </a:lnTo>
                  <a:lnTo>
                    <a:pt x="21384" y="1597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28" name="Полилиния: Фигура 42"/>
            <p:cNvSpPr/>
            <p:nvPr/>
          </p:nvSpPr>
          <p:spPr>
            <a:xfrm>
              <a:off x="11655" y="197403"/>
              <a:ext cx="1291525" cy="951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0173" extrusionOk="0">
                  <a:moveTo>
                    <a:pt x="2120" y="11974"/>
                  </a:moveTo>
                  <a:cubicBezTo>
                    <a:pt x="2120" y="11974"/>
                    <a:pt x="-1038" y="14027"/>
                    <a:pt x="354" y="17739"/>
                  </a:cubicBezTo>
                  <a:lnTo>
                    <a:pt x="405" y="17888"/>
                  </a:lnTo>
                  <a:cubicBezTo>
                    <a:pt x="405" y="17888"/>
                    <a:pt x="1797" y="21600"/>
                    <a:pt x="4955" y="19561"/>
                  </a:cubicBezTo>
                  <a:lnTo>
                    <a:pt x="20562" y="9423"/>
                  </a:lnTo>
                  <a:lnTo>
                    <a:pt x="20562" y="0"/>
                  </a:lnTo>
                  <a:lnTo>
                    <a:pt x="2120" y="11974"/>
                  </a:lnTo>
                  <a:close/>
                </a:path>
              </a:pathLst>
            </a:custGeom>
            <a:solidFill>
              <a:srgbClr val="2F55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29" name="Полилиния: Фигура 43"/>
            <p:cNvSpPr/>
            <p:nvPr/>
          </p:nvSpPr>
          <p:spPr>
            <a:xfrm>
              <a:off x="439747" y="0"/>
              <a:ext cx="864066" cy="495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extrusionOk="0">
                  <a:moveTo>
                    <a:pt x="1704" y="13410"/>
                  </a:moveTo>
                  <a:cubicBezTo>
                    <a:pt x="1704" y="13410"/>
                    <a:pt x="3023" y="18046"/>
                    <a:pt x="5645" y="21600"/>
                  </a:cubicBezTo>
                  <a:lnTo>
                    <a:pt x="21389" y="8079"/>
                  </a:lnTo>
                  <a:lnTo>
                    <a:pt x="21405" y="0"/>
                  </a:lnTo>
                  <a:lnTo>
                    <a:pt x="103" y="0"/>
                  </a:lnTo>
                  <a:cubicBezTo>
                    <a:pt x="-195" y="3581"/>
                    <a:pt x="119" y="7829"/>
                    <a:pt x="1500" y="12688"/>
                  </a:cubicBezTo>
                  <a:lnTo>
                    <a:pt x="1704" y="13410"/>
                  </a:lnTo>
                  <a:close/>
                </a:path>
              </a:pathLst>
            </a:custGeom>
            <a:solidFill>
              <a:srgbClr val="0079C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30" name="Полилиния: фигура 44"/>
            <p:cNvSpPr/>
            <p:nvPr/>
          </p:nvSpPr>
          <p:spPr>
            <a:xfrm>
              <a:off x="673901" y="692185"/>
              <a:ext cx="629912" cy="43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0379" extrusionOk="0">
                  <a:moveTo>
                    <a:pt x="20766" y="0"/>
                  </a:moveTo>
                  <a:lnTo>
                    <a:pt x="1652" y="13221"/>
                  </a:lnTo>
                  <a:cubicBezTo>
                    <a:pt x="1652" y="13221"/>
                    <a:pt x="-834" y="14974"/>
                    <a:pt x="294" y="18183"/>
                  </a:cubicBezTo>
                  <a:lnTo>
                    <a:pt x="336" y="18332"/>
                  </a:lnTo>
                  <a:cubicBezTo>
                    <a:pt x="336" y="18332"/>
                    <a:pt x="1464" y="21600"/>
                    <a:pt x="3971" y="19877"/>
                  </a:cubicBezTo>
                  <a:lnTo>
                    <a:pt x="20766" y="8230"/>
                  </a:lnTo>
                  <a:lnTo>
                    <a:pt x="20766" y="0"/>
                  </a:lnTo>
                  <a:close/>
                </a:path>
              </a:pathLst>
            </a:custGeom>
            <a:solidFill>
              <a:srgbClr val="40AD4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31" name="Полилиния: Фигура 45"/>
            <p:cNvSpPr/>
            <p:nvPr/>
          </p:nvSpPr>
          <p:spPr>
            <a:xfrm>
              <a:off x="662224" y="681360"/>
              <a:ext cx="641590" cy="459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extrusionOk="0">
                  <a:moveTo>
                    <a:pt x="4237" y="20044"/>
                  </a:moveTo>
                  <a:cubicBezTo>
                    <a:pt x="2092" y="21510"/>
                    <a:pt x="1157" y="19027"/>
                    <a:pt x="1051" y="18758"/>
                  </a:cubicBezTo>
                  <a:lnTo>
                    <a:pt x="1008" y="18608"/>
                  </a:lnTo>
                  <a:cubicBezTo>
                    <a:pt x="31" y="15856"/>
                    <a:pt x="2134" y="14390"/>
                    <a:pt x="2219" y="14300"/>
                  </a:cubicBezTo>
                  <a:lnTo>
                    <a:pt x="21504" y="1137"/>
                  </a:lnTo>
                  <a:lnTo>
                    <a:pt x="21504" y="0"/>
                  </a:lnTo>
                  <a:lnTo>
                    <a:pt x="1900" y="13373"/>
                  </a:lnTo>
                  <a:cubicBezTo>
                    <a:pt x="1858" y="13403"/>
                    <a:pt x="562" y="14330"/>
                    <a:pt x="138" y="16065"/>
                  </a:cubicBezTo>
                  <a:cubicBezTo>
                    <a:pt x="-96" y="17053"/>
                    <a:pt x="-32" y="18070"/>
                    <a:pt x="329" y="19117"/>
                  </a:cubicBezTo>
                  <a:lnTo>
                    <a:pt x="371" y="19266"/>
                  </a:lnTo>
                  <a:cubicBezTo>
                    <a:pt x="732" y="20224"/>
                    <a:pt x="1603" y="21600"/>
                    <a:pt x="2984" y="21600"/>
                  </a:cubicBezTo>
                  <a:cubicBezTo>
                    <a:pt x="3451" y="21600"/>
                    <a:pt x="3982" y="21421"/>
                    <a:pt x="4577" y="21032"/>
                  </a:cubicBezTo>
                  <a:lnTo>
                    <a:pt x="21504" y="9484"/>
                  </a:lnTo>
                  <a:lnTo>
                    <a:pt x="21504" y="8257"/>
                  </a:lnTo>
                  <a:lnTo>
                    <a:pt x="4237" y="2004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32" name="Полилиния: Фигура 46"/>
            <p:cNvSpPr/>
            <p:nvPr/>
          </p:nvSpPr>
          <p:spPr>
            <a:xfrm>
              <a:off x="-1" y="185304"/>
              <a:ext cx="1303180" cy="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0760" extrusionOk="0">
                  <a:moveTo>
                    <a:pt x="5220" y="19676"/>
                  </a:moveTo>
                  <a:cubicBezTo>
                    <a:pt x="2169" y="21600"/>
                    <a:pt x="811" y="18253"/>
                    <a:pt x="769" y="18117"/>
                  </a:cubicBezTo>
                  <a:lnTo>
                    <a:pt x="717" y="17968"/>
                  </a:lnTo>
                  <a:cubicBezTo>
                    <a:pt x="163" y="16518"/>
                    <a:pt x="267" y="15163"/>
                    <a:pt x="1061" y="13957"/>
                  </a:cubicBezTo>
                  <a:cubicBezTo>
                    <a:pt x="1657" y="13036"/>
                    <a:pt x="2441" y="12521"/>
                    <a:pt x="2451" y="12507"/>
                  </a:cubicBezTo>
                  <a:lnTo>
                    <a:pt x="21491" y="528"/>
                  </a:lnTo>
                  <a:lnTo>
                    <a:pt x="21491" y="0"/>
                  </a:lnTo>
                  <a:lnTo>
                    <a:pt x="2294" y="12074"/>
                  </a:lnTo>
                  <a:cubicBezTo>
                    <a:pt x="2232" y="12128"/>
                    <a:pt x="654" y="13131"/>
                    <a:pt x="152" y="15041"/>
                  </a:cubicBezTo>
                  <a:cubicBezTo>
                    <a:pt x="-109" y="16044"/>
                    <a:pt x="-36" y="17101"/>
                    <a:pt x="393" y="18185"/>
                  </a:cubicBezTo>
                  <a:lnTo>
                    <a:pt x="445" y="18334"/>
                  </a:lnTo>
                  <a:cubicBezTo>
                    <a:pt x="445" y="18361"/>
                    <a:pt x="1406" y="20760"/>
                    <a:pt x="3444" y="20760"/>
                  </a:cubicBezTo>
                  <a:cubicBezTo>
                    <a:pt x="4008" y="20760"/>
                    <a:pt x="4656" y="20584"/>
                    <a:pt x="5388" y="20123"/>
                  </a:cubicBezTo>
                  <a:lnTo>
                    <a:pt x="21491" y="9973"/>
                  </a:lnTo>
                  <a:lnTo>
                    <a:pt x="21491" y="9445"/>
                  </a:lnTo>
                  <a:lnTo>
                    <a:pt x="5220" y="1967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Графический объект 12"/>
          <p:cNvSpPr/>
          <p:nvPr/>
        </p:nvSpPr>
        <p:spPr>
          <a:xfrm>
            <a:off x="11347094" y="5800612"/>
            <a:ext cx="847467" cy="387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62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4862" y="0"/>
                </a:lnTo>
                <a:cubicBezTo>
                  <a:pt x="4862" y="0"/>
                  <a:pt x="0" y="0"/>
                  <a:pt x="0" y="10622"/>
                </a:cubicBezTo>
                <a:lnTo>
                  <a:pt x="0" y="11049"/>
                </a:lnTo>
                <a:cubicBezTo>
                  <a:pt x="0" y="10978"/>
                  <a:pt x="0" y="21600"/>
                  <a:pt x="4862" y="21600"/>
                </a:cubicBezTo>
                <a:close/>
              </a:path>
            </a:pathLst>
          </a:custGeom>
          <a:gradFill>
            <a:gsLst>
              <a:gs pos="12000">
                <a:srgbClr val="0079C1"/>
              </a:gs>
              <a:gs pos="100000">
                <a:srgbClr val="40AD49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4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64855" y="3071522"/>
            <a:ext cx="3396172" cy="184673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 b="1"/>
            </a:lvl1pPr>
            <a:lvl2pPr marL="0" indent="457200">
              <a:buSzTx/>
              <a:buFontTx/>
              <a:buNone/>
              <a:defRPr sz="1800" b="1"/>
            </a:lvl2pPr>
            <a:lvl3pPr marL="0" indent="914400">
              <a:buSzTx/>
              <a:buFontTx/>
              <a:buNone/>
              <a:defRPr sz="1800" b="1"/>
            </a:lvl3pPr>
            <a:lvl4pPr marL="0" indent="1371600">
              <a:buSzTx/>
              <a:buFontTx/>
              <a:buNone/>
              <a:defRPr sz="1800" b="1"/>
            </a:lvl4pPr>
            <a:lvl5pPr marL="0" indent="1828800">
              <a:buSzTx/>
              <a:buFontTx/>
              <a:buNone/>
              <a:defRPr sz="18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grpSp>
        <p:nvGrpSpPr>
          <p:cNvPr id="345" name="Группа 23"/>
          <p:cNvGrpSpPr/>
          <p:nvPr/>
        </p:nvGrpSpPr>
        <p:grpSpPr>
          <a:xfrm>
            <a:off x="5543" y="-1"/>
            <a:ext cx="2088301" cy="862226"/>
            <a:chOff x="0" y="0"/>
            <a:chExt cx="2088300" cy="862224"/>
          </a:xfrm>
        </p:grpSpPr>
        <p:sp>
          <p:nvSpPr>
            <p:cNvPr id="343" name="Полилиния: Фигура 40"/>
            <p:cNvSpPr/>
            <p:nvPr/>
          </p:nvSpPr>
          <p:spPr>
            <a:xfrm flipH="1">
              <a:off x="-1" y="8877"/>
              <a:ext cx="2088302" cy="85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714" y="0"/>
                  </a:lnTo>
                  <a:cubicBezTo>
                    <a:pt x="2714" y="0"/>
                    <a:pt x="0" y="0"/>
                    <a:pt x="0" y="10605"/>
                  </a:cubicBezTo>
                  <a:lnTo>
                    <a:pt x="0" y="10995"/>
                  </a:lnTo>
                  <a:cubicBezTo>
                    <a:pt x="0" y="10995"/>
                    <a:pt x="0" y="21600"/>
                    <a:pt x="2714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0AD49"/>
            </a:solidFill>
            <a:ln w="9525" cap="flat">
              <a:solidFill>
                <a:srgbClr val="40AD4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n w="9525" cap="flat">
                    <a:solidFill>
                      <a:srgbClr val="40AD49"/>
                    </a:solidFill>
                    <a:prstDash val="solid"/>
                    <a:round/>
                  </a:ln>
                </a:defRPr>
              </a:pPr>
              <a:endParaRPr/>
            </a:p>
          </p:txBody>
        </p:sp>
        <p:pic>
          <p:nvPicPr>
            <p:cNvPr id="344" name="Рисунок 25" descr="Рисунок 2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630" y="0"/>
              <a:ext cx="1910199" cy="8026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52" name="Графический объект 39"/>
          <p:cNvGrpSpPr/>
          <p:nvPr/>
        </p:nvGrpSpPr>
        <p:grpSpPr>
          <a:xfrm>
            <a:off x="10886286" y="0"/>
            <a:ext cx="1303814" cy="1160860"/>
            <a:chOff x="0" y="0"/>
            <a:chExt cx="1303813" cy="1160859"/>
          </a:xfrm>
        </p:grpSpPr>
        <p:sp>
          <p:nvSpPr>
            <p:cNvPr id="346" name="Полилиния: Фигура 41"/>
            <p:cNvSpPr/>
            <p:nvPr/>
          </p:nvSpPr>
          <p:spPr>
            <a:xfrm>
              <a:off x="428013" y="0"/>
              <a:ext cx="870731" cy="597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372" extrusionOk="0">
                  <a:moveTo>
                    <a:pt x="21384" y="15972"/>
                  </a:moveTo>
                  <a:lnTo>
                    <a:pt x="17774" y="18524"/>
                  </a:lnTo>
                  <a:cubicBezTo>
                    <a:pt x="13479" y="21600"/>
                    <a:pt x="9557" y="21213"/>
                    <a:pt x="6118" y="17453"/>
                  </a:cubicBezTo>
                  <a:cubicBezTo>
                    <a:pt x="3550" y="14605"/>
                    <a:pt x="2212" y="10823"/>
                    <a:pt x="2212" y="10777"/>
                  </a:cubicBezTo>
                  <a:lnTo>
                    <a:pt x="2009" y="10185"/>
                  </a:lnTo>
                  <a:cubicBezTo>
                    <a:pt x="780" y="6585"/>
                    <a:pt x="313" y="3167"/>
                    <a:pt x="655" y="0"/>
                  </a:cubicBezTo>
                  <a:lnTo>
                    <a:pt x="95" y="0"/>
                  </a:lnTo>
                  <a:cubicBezTo>
                    <a:pt x="-216" y="3327"/>
                    <a:pt x="235" y="6858"/>
                    <a:pt x="1511" y="10549"/>
                  </a:cubicBezTo>
                  <a:lnTo>
                    <a:pt x="1714" y="11142"/>
                  </a:lnTo>
                  <a:cubicBezTo>
                    <a:pt x="1776" y="11301"/>
                    <a:pt x="3099" y="15152"/>
                    <a:pt x="5775" y="18091"/>
                  </a:cubicBezTo>
                  <a:cubicBezTo>
                    <a:pt x="7332" y="19800"/>
                    <a:pt x="9495" y="21372"/>
                    <a:pt x="12265" y="21372"/>
                  </a:cubicBezTo>
                  <a:cubicBezTo>
                    <a:pt x="13961" y="21372"/>
                    <a:pt x="15875" y="20780"/>
                    <a:pt x="18023" y="19276"/>
                  </a:cubicBezTo>
                  <a:lnTo>
                    <a:pt x="21384" y="16884"/>
                  </a:lnTo>
                  <a:lnTo>
                    <a:pt x="21384" y="1597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47" name="Полилиния: Фигура 42"/>
            <p:cNvSpPr/>
            <p:nvPr/>
          </p:nvSpPr>
          <p:spPr>
            <a:xfrm>
              <a:off x="11655" y="197403"/>
              <a:ext cx="1291525" cy="951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0173" extrusionOk="0">
                  <a:moveTo>
                    <a:pt x="2120" y="11974"/>
                  </a:moveTo>
                  <a:cubicBezTo>
                    <a:pt x="2120" y="11974"/>
                    <a:pt x="-1038" y="14027"/>
                    <a:pt x="354" y="17739"/>
                  </a:cubicBezTo>
                  <a:lnTo>
                    <a:pt x="405" y="17888"/>
                  </a:lnTo>
                  <a:cubicBezTo>
                    <a:pt x="405" y="17888"/>
                    <a:pt x="1797" y="21600"/>
                    <a:pt x="4955" y="19561"/>
                  </a:cubicBezTo>
                  <a:lnTo>
                    <a:pt x="20562" y="9423"/>
                  </a:lnTo>
                  <a:lnTo>
                    <a:pt x="20562" y="0"/>
                  </a:lnTo>
                  <a:lnTo>
                    <a:pt x="2120" y="11974"/>
                  </a:lnTo>
                  <a:close/>
                </a:path>
              </a:pathLst>
            </a:custGeom>
            <a:solidFill>
              <a:srgbClr val="2F55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48" name="Полилиния: Фигура 43"/>
            <p:cNvSpPr/>
            <p:nvPr/>
          </p:nvSpPr>
          <p:spPr>
            <a:xfrm>
              <a:off x="439747" y="0"/>
              <a:ext cx="864066" cy="495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extrusionOk="0">
                  <a:moveTo>
                    <a:pt x="1704" y="13410"/>
                  </a:moveTo>
                  <a:cubicBezTo>
                    <a:pt x="1704" y="13410"/>
                    <a:pt x="3023" y="18046"/>
                    <a:pt x="5645" y="21600"/>
                  </a:cubicBezTo>
                  <a:lnTo>
                    <a:pt x="21389" y="8079"/>
                  </a:lnTo>
                  <a:lnTo>
                    <a:pt x="21405" y="0"/>
                  </a:lnTo>
                  <a:lnTo>
                    <a:pt x="103" y="0"/>
                  </a:lnTo>
                  <a:cubicBezTo>
                    <a:pt x="-195" y="3581"/>
                    <a:pt x="119" y="7829"/>
                    <a:pt x="1500" y="12688"/>
                  </a:cubicBezTo>
                  <a:lnTo>
                    <a:pt x="1704" y="13410"/>
                  </a:lnTo>
                  <a:close/>
                </a:path>
              </a:pathLst>
            </a:custGeom>
            <a:solidFill>
              <a:srgbClr val="0079C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49" name="Полилиния: фигура 44"/>
            <p:cNvSpPr/>
            <p:nvPr/>
          </p:nvSpPr>
          <p:spPr>
            <a:xfrm>
              <a:off x="673901" y="692185"/>
              <a:ext cx="629912" cy="43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0379" extrusionOk="0">
                  <a:moveTo>
                    <a:pt x="20766" y="0"/>
                  </a:moveTo>
                  <a:lnTo>
                    <a:pt x="1652" y="13221"/>
                  </a:lnTo>
                  <a:cubicBezTo>
                    <a:pt x="1652" y="13221"/>
                    <a:pt x="-834" y="14974"/>
                    <a:pt x="294" y="18183"/>
                  </a:cubicBezTo>
                  <a:lnTo>
                    <a:pt x="336" y="18332"/>
                  </a:lnTo>
                  <a:cubicBezTo>
                    <a:pt x="336" y="18332"/>
                    <a:pt x="1464" y="21600"/>
                    <a:pt x="3971" y="19877"/>
                  </a:cubicBezTo>
                  <a:lnTo>
                    <a:pt x="20766" y="8230"/>
                  </a:lnTo>
                  <a:lnTo>
                    <a:pt x="20766" y="0"/>
                  </a:lnTo>
                  <a:close/>
                </a:path>
              </a:pathLst>
            </a:custGeom>
            <a:solidFill>
              <a:srgbClr val="40AD4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50" name="Полилиния: Фигура 45"/>
            <p:cNvSpPr/>
            <p:nvPr/>
          </p:nvSpPr>
          <p:spPr>
            <a:xfrm>
              <a:off x="662224" y="681360"/>
              <a:ext cx="641590" cy="459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extrusionOk="0">
                  <a:moveTo>
                    <a:pt x="4237" y="20044"/>
                  </a:moveTo>
                  <a:cubicBezTo>
                    <a:pt x="2092" y="21510"/>
                    <a:pt x="1157" y="19027"/>
                    <a:pt x="1051" y="18758"/>
                  </a:cubicBezTo>
                  <a:lnTo>
                    <a:pt x="1008" y="18608"/>
                  </a:lnTo>
                  <a:cubicBezTo>
                    <a:pt x="31" y="15856"/>
                    <a:pt x="2134" y="14390"/>
                    <a:pt x="2219" y="14300"/>
                  </a:cubicBezTo>
                  <a:lnTo>
                    <a:pt x="21504" y="1137"/>
                  </a:lnTo>
                  <a:lnTo>
                    <a:pt x="21504" y="0"/>
                  </a:lnTo>
                  <a:lnTo>
                    <a:pt x="1900" y="13373"/>
                  </a:lnTo>
                  <a:cubicBezTo>
                    <a:pt x="1858" y="13403"/>
                    <a:pt x="562" y="14330"/>
                    <a:pt x="138" y="16065"/>
                  </a:cubicBezTo>
                  <a:cubicBezTo>
                    <a:pt x="-96" y="17053"/>
                    <a:pt x="-32" y="18070"/>
                    <a:pt x="329" y="19117"/>
                  </a:cubicBezTo>
                  <a:lnTo>
                    <a:pt x="371" y="19266"/>
                  </a:lnTo>
                  <a:cubicBezTo>
                    <a:pt x="732" y="20224"/>
                    <a:pt x="1603" y="21600"/>
                    <a:pt x="2984" y="21600"/>
                  </a:cubicBezTo>
                  <a:cubicBezTo>
                    <a:pt x="3451" y="21600"/>
                    <a:pt x="3982" y="21421"/>
                    <a:pt x="4577" y="21032"/>
                  </a:cubicBezTo>
                  <a:lnTo>
                    <a:pt x="21504" y="9484"/>
                  </a:lnTo>
                  <a:lnTo>
                    <a:pt x="21504" y="8257"/>
                  </a:lnTo>
                  <a:lnTo>
                    <a:pt x="4237" y="2004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51" name="Полилиния: Фигура 46"/>
            <p:cNvSpPr/>
            <p:nvPr/>
          </p:nvSpPr>
          <p:spPr>
            <a:xfrm>
              <a:off x="-1" y="185304"/>
              <a:ext cx="1303180" cy="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0760" extrusionOk="0">
                  <a:moveTo>
                    <a:pt x="5220" y="19676"/>
                  </a:moveTo>
                  <a:cubicBezTo>
                    <a:pt x="2169" y="21600"/>
                    <a:pt x="811" y="18253"/>
                    <a:pt x="769" y="18117"/>
                  </a:cubicBezTo>
                  <a:lnTo>
                    <a:pt x="717" y="17968"/>
                  </a:lnTo>
                  <a:cubicBezTo>
                    <a:pt x="163" y="16518"/>
                    <a:pt x="267" y="15163"/>
                    <a:pt x="1061" y="13957"/>
                  </a:cubicBezTo>
                  <a:cubicBezTo>
                    <a:pt x="1657" y="13036"/>
                    <a:pt x="2441" y="12521"/>
                    <a:pt x="2451" y="12507"/>
                  </a:cubicBezTo>
                  <a:lnTo>
                    <a:pt x="21491" y="528"/>
                  </a:lnTo>
                  <a:lnTo>
                    <a:pt x="21491" y="0"/>
                  </a:lnTo>
                  <a:lnTo>
                    <a:pt x="2294" y="12074"/>
                  </a:lnTo>
                  <a:cubicBezTo>
                    <a:pt x="2232" y="12128"/>
                    <a:pt x="654" y="13131"/>
                    <a:pt x="152" y="15041"/>
                  </a:cubicBezTo>
                  <a:cubicBezTo>
                    <a:pt x="-109" y="16044"/>
                    <a:pt x="-36" y="17101"/>
                    <a:pt x="393" y="18185"/>
                  </a:cubicBezTo>
                  <a:lnTo>
                    <a:pt x="445" y="18334"/>
                  </a:lnTo>
                  <a:cubicBezTo>
                    <a:pt x="445" y="18361"/>
                    <a:pt x="1406" y="20760"/>
                    <a:pt x="3444" y="20760"/>
                  </a:cubicBezTo>
                  <a:cubicBezTo>
                    <a:pt x="4008" y="20760"/>
                    <a:pt x="4656" y="20584"/>
                    <a:pt x="5388" y="20123"/>
                  </a:cubicBezTo>
                  <a:lnTo>
                    <a:pt x="21491" y="9973"/>
                  </a:lnTo>
                  <a:lnTo>
                    <a:pt x="21491" y="9445"/>
                  </a:lnTo>
                  <a:lnTo>
                    <a:pt x="5220" y="1967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53" name="Графический объект 50"/>
          <p:cNvSpPr/>
          <p:nvPr/>
        </p:nvSpPr>
        <p:spPr>
          <a:xfrm>
            <a:off x="596672" y="2578917"/>
            <a:ext cx="3658587" cy="184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600" extrusionOk="0">
                <a:moveTo>
                  <a:pt x="21153" y="21600"/>
                </a:moveTo>
                <a:lnTo>
                  <a:pt x="447" y="21600"/>
                </a:lnTo>
                <a:cubicBezTo>
                  <a:pt x="200" y="21600"/>
                  <a:pt x="0" y="16615"/>
                  <a:pt x="0" y="10708"/>
                </a:cubicBezTo>
                <a:cubicBezTo>
                  <a:pt x="0" y="4800"/>
                  <a:pt x="200" y="0"/>
                  <a:pt x="447" y="0"/>
                </a:cubicBezTo>
                <a:lnTo>
                  <a:pt x="21146" y="0"/>
                </a:lnTo>
                <a:cubicBezTo>
                  <a:pt x="21392" y="0"/>
                  <a:pt x="21592" y="4800"/>
                  <a:pt x="21592" y="10708"/>
                </a:cubicBezTo>
                <a:cubicBezTo>
                  <a:pt x="21600" y="16615"/>
                  <a:pt x="21400" y="21600"/>
                  <a:pt x="21153" y="21600"/>
                </a:cubicBezTo>
                <a:close/>
              </a:path>
            </a:pathLst>
          </a:custGeom>
          <a:gradFill>
            <a:gsLst>
              <a:gs pos="0">
                <a:srgbClr val="197DCE"/>
              </a:gs>
              <a:gs pos="100000">
                <a:srgbClr val="40AD49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54" name="Анализ рынка"/>
          <p:cNvSpPr txBox="1">
            <a:spLocks noGrp="1"/>
          </p:cNvSpPr>
          <p:nvPr>
            <p:ph type="title" hasCustomPrompt="1"/>
          </p:nvPr>
        </p:nvSpPr>
        <p:spPr>
          <a:xfrm>
            <a:off x="549756" y="1676986"/>
            <a:ext cx="4395260" cy="676276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79C1"/>
                </a:solidFill>
              </a:defRPr>
            </a:lvl1pPr>
          </a:lstStyle>
          <a:p>
            <a:r>
              <a:t>Анализ рынка</a:t>
            </a:r>
          </a:p>
        </p:txBody>
      </p:sp>
      <p:sp>
        <p:nvSpPr>
          <p:cNvPr id="355" name="Овал 19"/>
          <p:cNvSpPr/>
          <p:nvPr/>
        </p:nvSpPr>
        <p:spPr>
          <a:xfrm>
            <a:off x="10893420" y="5803029"/>
            <a:ext cx="385201" cy="385201"/>
          </a:xfrm>
          <a:prstGeom prst="ellipse">
            <a:avLst/>
          </a:prstGeom>
          <a:solidFill>
            <a:srgbClr val="0079C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5875229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Овал 8"/>
          <p:cNvSpPr/>
          <p:nvPr/>
        </p:nvSpPr>
        <p:spPr>
          <a:xfrm>
            <a:off x="10893420" y="5803029"/>
            <a:ext cx="385201" cy="385201"/>
          </a:xfrm>
          <a:prstGeom prst="ellipse">
            <a:avLst/>
          </a:prstGeom>
          <a:solidFill>
            <a:srgbClr val="0079C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4" name="Графический объект 12"/>
          <p:cNvSpPr/>
          <p:nvPr/>
        </p:nvSpPr>
        <p:spPr>
          <a:xfrm>
            <a:off x="11347094" y="5800612"/>
            <a:ext cx="847467" cy="387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62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4862" y="0"/>
                </a:lnTo>
                <a:cubicBezTo>
                  <a:pt x="4862" y="0"/>
                  <a:pt x="0" y="0"/>
                  <a:pt x="0" y="10622"/>
                </a:cubicBezTo>
                <a:lnTo>
                  <a:pt x="0" y="11049"/>
                </a:lnTo>
                <a:cubicBezTo>
                  <a:pt x="0" y="10978"/>
                  <a:pt x="0" y="21600"/>
                  <a:pt x="4862" y="21600"/>
                </a:cubicBezTo>
                <a:close/>
              </a:path>
            </a:pathLst>
          </a:custGeom>
          <a:gradFill>
            <a:gsLst>
              <a:gs pos="12000">
                <a:srgbClr val="0079C1"/>
              </a:gs>
              <a:gs pos="100000">
                <a:srgbClr val="40AD49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370" name="Group 292"/>
          <p:cNvGrpSpPr/>
          <p:nvPr/>
        </p:nvGrpSpPr>
        <p:grpSpPr>
          <a:xfrm>
            <a:off x="584463" y="1743958"/>
            <a:ext cx="6485242" cy="3768024"/>
            <a:chOff x="0" y="0"/>
            <a:chExt cx="6485240" cy="3768022"/>
          </a:xfrm>
        </p:grpSpPr>
        <p:sp>
          <p:nvSpPr>
            <p:cNvPr id="365" name="Freeform 293"/>
            <p:cNvSpPr/>
            <p:nvPr/>
          </p:nvSpPr>
          <p:spPr>
            <a:xfrm>
              <a:off x="0" y="908848"/>
              <a:ext cx="2875269" cy="2859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4" y="20929"/>
                  </a:moveTo>
                  <a:lnTo>
                    <a:pt x="14143" y="21003"/>
                  </a:lnTo>
                  <a:lnTo>
                    <a:pt x="14283" y="21122"/>
                  </a:lnTo>
                  <a:lnTo>
                    <a:pt x="14423" y="21232"/>
                  </a:lnTo>
                  <a:lnTo>
                    <a:pt x="14583" y="21315"/>
                  </a:lnTo>
                  <a:lnTo>
                    <a:pt x="14583" y="21389"/>
                  </a:lnTo>
                  <a:lnTo>
                    <a:pt x="14493" y="21389"/>
                  </a:lnTo>
                  <a:lnTo>
                    <a:pt x="14403" y="21407"/>
                  </a:lnTo>
                  <a:lnTo>
                    <a:pt x="14263" y="21407"/>
                  </a:lnTo>
                  <a:lnTo>
                    <a:pt x="14143" y="21379"/>
                  </a:lnTo>
                  <a:lnTo>
                    <a:pt x="14073" y="21361"/>
                  </a:lnTo>
                  <a:lnTo>
                    <a:pt x="14043" y="21232"/>
                  </a:lnTo>
                  <a:lnTo>
                    <a:pt x="14004" y="21067"/>
                  </a:lnTo>
                  <a:lnTo>
                    <a:pt x="14004" y="20929"/>
                  </a:lnTo>
                  <a:close/>
                  <a:moveTo>
                    <a:pt x="15123" y="20654"/>
                  </a:moveTo>
                  <a:lnTo>
                    <a:pt x="15263" y="20681"/>
                  </a:lnTo>
                  <a:lnTo>
                    <a:pt x="15423" y="20736"/>
                  </a:lnTo>
                  <a:lnTo>
                    <a:pt x="15543" y="20782"/>
                  </a:lnTo>
                  <a:lnTo>
                    <a:pt x="15503" y="20782"/>
                  </a:lnTo>
                  <a:lnTo>
                    <a:pt x="15383" y="20847"/>
                  </a:lnTo>
                  <a:lnTo>
                    <a:pt x="15263" y="20893"/>
                  </a:lnTo>
                  <a:lnTo>
                    <a:pt x="15123" y="20929"/>
                  </a:lnTo>
                  <a:lnTo>
                    <a:pt x="15123" y="20865"/>
                  </a:lnTo>
                  <a:lnTo>
                    <a:pt x="15143" y="20847"/>
                  </a:lnTo>
                  <a:lnTo>
                    <a:pt x="15173" y="20828"/>
                  </a:lnTo>
                  <a:lnTo>
                    <a:pt x="15193" y="20810"/>
                  </a:lnTo>
                  <a:lnTo>
                    <a:pt x="15193" y="20801"/>
                  </a:lnTo>
                  <a:lnTo>
                    <a:pt x="15213" y="20782"/>
                  </a:lnTo>
                  <a:lnTo>
                    <a:pt x="15223" y="20746"/>
                  </a:lnTo>
                  <a:lnTo>
                    <a:pt x="15193" y="20746"/>
                  </a:lnTo>
                  <a:lnTo>
                    <a:pt x="15103" y="20828"/>
                  </a:lnTo>
                  <a:lnTo>
                    <a:pt x="15023" y="20874"/>
                  </a:lnTo>
                  <a:lnTo>
                    <a:pt x="14933" y="20893"/>
                  </a:lnTo>
                  <a:lnTo>
                    <a:pt x="14813" y="20929"/>
                  </a:lnTo>
                  <a:lnTo>
                    <a:pt x="14813" y="20782"/>
                  </a:lnTo>
                  <a:lnTo>
                    <a:pt x="14913" y="20746"/>
                  </a:lnTo>
                  <a:lnTo>
                    <a:pt x="15023" y="20700"/>
                  </a:lnTo>
                  <a:lnTo>
                    <a:pt x="15123" y="20654"/>
                  </a:lnTo>
                  <a:close/>
                  <a:moveTo>
                    <a:pt x="14843" y="18844"/>
                  </a:moveTo>
                  <a:lnTo>
                    <a:pt x="14883" y="18871"/>
                  </a:lnTo>
                  <a:lnTo>
                    <a:pt x="14913" y="18890"/>
                  </a:lnTo>
                  <a:lnTo>
                    <a:pt x="14933" y="18908"/>
                  </a:lnTo>
                  <a:lnTo>
                    <a:pt x="14953" y="18936"/>
                  </a:lnTo>
                  <a:lnTo>
                    <a:pt x="14953" y="18972"/>
                  </a:lnTo>
                  <a:lnTo>
                    <a:pt x="14963" y="19018"/>
                  </a:lnTo>
                  <a:lnTo>
                    <a:pt x="14883" y="19018"/>
                  </a:lnTo>
                  <a:lnTo>
                    <a:pt x="14863" y="18982"/>
                  </a:lnTo>
                  <a:lnTo>
                    <a:pt x="14843" y="18954"/>
                  </a:lnTo>
                  <a:lnTo>
                    <a:pt x="14843" y="18936"/>
                  </a:lnTo>
                  <a:lnTo>
                    <a:pt x="14823" y="18917"/>
                  </a:lnTo>
                  <a:lnTo>
                    <a:pt x="14843" y="18890"/>
                  </a:lnTo>
                  <a:lnTo>
                    <a:pt x="14843" y="18844"/>
                  </a:lnTo>
                  <a:close/>
                  <a:moveTo>
                    <a:pt x="16532" y="12991"/>
                  </a:moveTo>
                  <a:lnTo>
                    <a:pt x="16462" y="13101"/>
                  </a:lnTo>
                  <a:lnTo>
                    <a:pt x="16412" y="13101"/>
                  </a:lnTo>
                  <a:lnTo>
                    <a:pt x="16412" y="13129"/>
                  </a:lnTo>
                  <a:lnTo>
                    <a:pt x="16522" y="13166"/>
                  </a:lnTo>
                  <a:lnTo>
                    <a:pt x="16622" y="13212"/>
                  </a:lnTo>
                  <a:lnTo>
                    <a:pt x="16692" y="13258"/>
                  </a:lnTo>
                  <a:lnTo>
                    <a:pt x="16732" y="13276"/>
                  </a:lnTo>
                  <a:lnTo>
                    <a:pt x="16742" y="13258"/>
                  </a:lnTo>
                  <a:lnTo>
                    <a:pt x="16742" y="13248"/>
                  </a:lnTo>
                  <a:lnTo>
                    <a:pt x="16762" y="13230"/>
                  </a:lnTo>
                  <a:lnTo>
                    <a:pt x="16762" y="13193"/>
                  </a:lnTo>
                  <a:lnTo>
                    <a:pt x="16672" y="13193"/>
                  </a:lnTo>
                  <a:lnTo>
                    <a:pt x="16662" y="13184"/>
                  </a:lnTo>
                  <a:lnTo>
                    <a:pt x="16602" y="13184"/>
                  </a:lnTo>
                  <a:lnTo>
                    <a:pt x="16572" y="13166"/>
                  </a:lnTo>
                  <a:lnTo>
                    <a:pt x="16572" y="12991"/>
                  </a:lnTo>
                  <a:lnTo>
                    <a:pt x="16532" y="12991"/>
                  </a:lnTo>
                  <a:close/>
                  <a:moveTo>
                    <a:pt x="13534" y="11815"/>
                  </a:moveTo>
                  <a:lnTo>
                    <a:pt x="13554" y="11861"/>
                  </a:lnTo>
                  <a:lnTo>
                    <a:pt x="13554" y="11898"/>
                  </a:lnTo>
                  <a:lnTo>
                    <a:pt x="13574" y="11916"/>
                  </a:lnTo>
                  <a:lnTo>
                    <a:pt x="13584" y="11916"/>
                  </a:lnTo>
                  <a:lnTo>
                    <a:pt x="13624" y="11925"/>
                  </a:lnTo>
                  <a:lnTo>
                    <a:pt x="13624" y="11861"/>
                  </a:lnTo>
                  <a:lnTo>
                    <a:pt x="13534" y="11815"/>
                  </a:lnTo>
                  <a:close/>
                  <a:moveTo>
                    <a:pt x="14813" y="10795"/>
                  </a:moveTo>
                  <a:lnTo>
                    <a:pt x="14883" y="10805"/>
                  </a:lnTo>
                  <a:lnTo>
                    <a:pt x="14963" y="10841"/>
                  </a:lnTo>
                  <a:lnTo>
                    <a:pt x="14933" y="10860"/>
                  </a:lnTo>
                  <a:lnTo>
                    <a:pt x="14913" y="10887"/>
                  </a:lnTo>
                  <a:lnTo>
                    <a:pt x="14883" y="10906"/>
                  </a:lnTo>
                  <a:lnTo>
                    <a:pt x="14823" y="10906"/>
                  </a:lnTo>
                  <a:lnTo>
                    <a:pt x="14773" y="10887"/>
                  </a:lnTo>
                  <a:lnTo>
                    <a:pt x="14673" y="10887"/>
                  </a:lnTo>
                  <a:lnTo>
                    <a:pt x="14613" y="10906"/>
                  </a:lnTo>
                  <a:lnTo>
                    <a:pt x="14613" y="10805"/>
                  </a:lnTo>
                  <a:lnTo>
                    <a:pt x="14743" y="10795"/>
                  </a:lnTo>
                  <a:lnTo>
                    <a:pt x="14813" y="10795"/>
                  </a:lnTo>
                  <a:close/>
                  <a:moveTo>
                    <a:pt x="14163" y="10694"/>
                  </a:moveTo>
                  <a:lnTo>
                    <a:pt x="14233" y="10694"/>
                  </a:lnTo>
                  <a:lnTo>
                    <a:pt x="14303" y="10713"/>
                  </a:lnTo>
                  <a:lnTo>
                    <a:pt x="14373" y="10713"/>
                  </a:lnTo>
                  <a:lnTo>
                    <a:pt x="14423" y="10731"/>
                  </a:lnTo>
                  <a:lnTo>
                    <a:pt x="14423" y="10805"/>
                  </a:lnTo>
                  <a:lnTo>
                    <a:pt x="14163" y="10805"/>
                  </a:lnTo>
                  <a:lnTo>
                    <a:pt x="14163" y="10694"/>
                  </a:lnTo>
                  <a:close/>
                  <a:moveTo>
                    <a:pt x="12694" y="10694"/>
                  </a:moveTo>
                  <a:lnTo>
                    <a:pt x="12784" y="10713"/>
                  </a:lnTo>
                  <a:lnTo>
                    <a:pt x="12834" y="10740"/>
                  </a:lnTo>
                  <a:lnTo>
                    <a:pt x="12904" y="10777"/>
                  </a:lnTo>
                  <a:lnTo>
                    <a:pt x="12964" y="10805"/>
                  </a:lnTo>
                  <a:lnTo>
                    <a:pt x="12964" y="10841"/>
                  </a:lnTo>
                  <a:lnTo>
                    <a:pt x="12894" y="10841"/>
                  </a:lnTo>
                  <a:lnTo>
                    <a:pt x="12834" y="10860"/>
                  </a:lnTo>
                  <a:lnTo>
                    <a:pt x="12784" y="10869"/>
                  </a:lnTo>
                  <a:lnTo>
                    <a:pt x="12754" y="10860"/>
                  </a:lnTo>
                  <a:lnTo>
                    <a:pt x="12684" y="10860"/>
                  </a:lnTo>
                  <a:lnTo>
                    <a:pt x="12624" y="10841"/>
                  </a:lnTo>
                  <a:lnTo>
                    <a:pt x="12624" y="10731"/>
                  </a:lnTo>
                  <a:lnTo>
                    <a:pt x="12644" y="10731"/>
                  </a:lnTo>
                  <a:lnTo>
                    <a:pt x="12664" y="10713"/>
                  </a:lnTo>
                  <a:lnTo>
                    <a:pt x="12684" y="10713"/>
                  </a:lnTo>
                  <a:lnTo>
                    <a:pt x="12694" y="10694"/>
                  </a:lnTo>
                  <a:close/>
                  <a:moveTo>
                    <a:pt x="13304" y="10547"/>
                  </a:moveTo>
                  <a:lnTo>
                    <a:pt x="13514" y="10566"/>
                  </a:lnTo>
                  <a:lnTo>
                    <a:pt x="13694" y="10602"/>
                  </a:lnTo>
                  <a:lnTo>
                    <a:pt x="13834" y="10648"/>
                  </a:lnTo>
                  <a:lnTo>
                    <a:pt x="14004" y="10694"/>
                  </a:lnTo>
                  <a:lnTo>
                    <a:pt x="14004" y="10777"/>
                  </a:lnTo>
                  <a:lnTo>
                    <a:pt x="13934" y="10777"/>
                  </a:lnTo>
                  <a:lnTo>
                    <a:pt x="13904" y="10795"/>
                  </a:lnTo>
                  <a:lnTo>
                    <a:pt x="13854" y="10805"/>
                  </a:lnTo>
                  <a:lnTo>
                    <a:pt x="13814" y="10823"/>
                  </a:lnTo>
                  <a:lnTo>
                    <a:pt x="13784" y="10841"/>
                  </a:lnTo>
                  <a:lnTo>
                    <a:pt x="13724" y="10841"/>
                  </a:lnTo>
                  <a:lnTo>
                    <a:pt x="13724" y="10805"/>
                  </a:lnTo>
                  <a:lnTo>
                    <a:pt x="13674" y="10759"/>
                  </a:lnTo>
                  <a:lnTo>
                    <a:pt x="13654" y="10777"/>
                  </a:lnTo>
                  <a:lnTo>
                    <a:pt x="13624" y="10869"/>
                  </a:lnTo>
                  <a:lnTo>
                    <a:pt x="13574" y="10869"/>
                  </a:lnTo>
                  <a:lnTo>
                    <a:pt x="13444" y="10860"/>
                  </a:lnTo>
                  <a:lnTo>
                    <a:pt x="13304" y="10841"/>
                  </a:lnTo>
                  <a:lnTo>
                    <a:pt x="13204" y="10841"/>
                  </a:lnTo>
                  <a:lnTo>
                    <a:pt x="13154" y="10731"/>
                  </a:lnTo>
                  <a:lnTo>
                    <a:pt x="13304" y="10731"/>
                  </a:lnTo>
                  <a:lnTo>
                    <a:pt x="13374" y="10713"/>
                  </a:lnTo>
                  <a:lnTo>
                    <a:pt x="13434" y="10694"/>
                  </a:lnTo>
                  <a:lnTo>
                    <a:pt x="13394" y="10676"/>
                  </a:lnTo>
                  <a:lnTo>
                    <a:pt x="13344" y="10630"/>
                  </a:lnTo>
                  <a:lnTo>
                    <a:pt x="13324" y="10602"/>
                  </a:lnTo>
                  <a:lnTo>
                    <a:pt x="13304" y="10547"/>
                  </a:lnTo>
                  <a:close/>
                  <a:moveTo>
                    <a:pt x="2109" y="10198"/>
                  </a:moveTo>
                  <a:lnTo>
                    <a:pt x="2269" y="10244"/>
                  </a:lnTo>
                  <a:lnTo>
                    <a:pt x="2389" y="10308"/>
                  </a:lnTo>
                  <a:lnTo>
                    <a:pt x="2529" y="10373"/>
                  </a:lnTo>
                  <a:lnTo>
                    <a:pt x="2529" y="10410"/>
                  </a:lnTo>
                  <a:lnTo>
                    <a:pt x="2489" y="10410"/>
                  </a:lnTo>
                  <a:lnTo>
                    <a:pt x="2369" y="10483"/>
                  </a:lnTo>
                  <a:lnTo>
                    <a:pt x="2249" y="10501"/>
                  </a:lnTo>
                  <a:lnTo>
                    <a:pt x="2139" y="10520"/>
                  </a:lnTo>
                  <a:lnTo>
                    <a:pt x="2019" y="10547"/>
                  </a:lnTo>
                  <a:lnTo>
                    <a:pt x="2019" y="10520"/>
                  </a:lnTo>
                  <a:lnTo>
                    <a:pt x="1989" y="10520"/>
                  </a:lnTo>
                  <a:lnTo>
                    <a:pt x="2019" y="10437"/>
                  </a:lnTo>
                  <a:lnTo>
                    <a:pt x="2019" y="10244"/>
                  </a:lnTo>
                  <a:lnTo>
                    <a:pt x="2059" y="10226"/>
                  </a:lnTo>
                  <a:lnTo>
                    <a:pt x="2069" y="10226"/>
                  </a:lnTo>
                  <a:lnTo>
                    <a:pt x="2069" y="10217"/>
                  </a:lnTo>
                  <a:lnTo>
                    <a:pt x="2089" y="10217"/>
                  </a:lnTo>
                  <a:lnTo>
                    <a:pt x="2109" y="10198"/>
                  </a:lnTo>
                  <a:close/>
                  <a:moveTo>
                    <a:pt x="12084" y="10097"/>
                  </a:moveTo>
                  <a:lnTo>
                    <a:pt x="12364" y="10152"/>
                  </a:lnTo>
                  <a:lnTo>
                    <a:pt x="12614" y="10226"/>
                  </a:lnTo>
                  <a:lnTo>
                    <a:pt x="12994" y="10391"/>
                  </a:lnTo>
                  <a:lnTo>
                    <a:pt x="13204" y="10483"/>
                  </a:lnTo>
                  <a:lnTo>
                    <a:pt x="13204" y="10547"/>
                  </a:lnTo>
                  <a:lnTo>
                    <a:pt x="13114" y="10547"/>
                  </a:lnTo>
                  <a:lnTo>
                    <a:pt x="13014" y="10584"/>
                  </a:lnTo>
                  <a:lnTo>
                    <a:pt x="12894" y="10612"/>
                  </a:lnTo>
                  <a:lnTo>
                    <a:pt x="12764" y="10630"/>
                  </a:lnTo>
                  <a:lnTo>
                    <a:pt x="12784" y="10602"/>
                  </a:lnTo>
                  <a:lnTo>
                    <a:pt x="12784" y="10520"/>
                  </a:lnTo>
                  <a:lnTo>
                    <a:pt x="12764" y="10483"/>
                  </a:lnTo>
                  <a:lnTo>
                    <a:pt x="12504" y="10419"/>
                  </a:lnTo>
                  <a:lnTo>
                    <a:pt x="12264" y="10308"/>
                  </a:lnTo>
                  <a:lnTo>
                    <a:pt x="12004" y="10198"/>
                  </a:lnTo>
                  <a:lnTo>
                    <a:pt x="11944" y="10244"/>
                  </a:lnTo>
                  <a:lnTo>
                    <a:pt x="11914" y="10290"/>
                  </a:lnTo>
                  <a:lnTo>
                    <a:pt x="11865" y="10345"/>
                  </a:lnTo>
                  <a:lnTo>
                    <a:pt x="11805" y="10327"/>
                  </a:lnTo>
                  <a:lnTo>
                    <a:pt x="11735" y="10290"/>
                  </a:lnTo>
                  <a:lnTo>
                    <a:pt x="11705" y="10281"/>
                  </a:lnTo>
                  <a:lnTo>
                    <a:pt x="11775" y="10281"/>
                  </a:lnTo>
                  <a:lnTo>
                    <a:pt x="11825" y="10217"/>
                  </a:lnTo>
                  <a:lnTo>
                    <a:pt x="11875" y="10180"/>
                  </a:lnTo>
                  <a:lnTo>
                    <a:pt x="11934" y="10134"/>
                  </a:lnTo>
                  <a:lnTo>
                    <a:pt x="11984" y="10134"/>
                  </a:lnTo>
                  <a:lnTo>
                    <a:pt x="12014" y="10116"/>
                  </a:lnTo>
                  <a:lnTo>
                    <a:pt x="12054" y="10116"/>
                  </a:lnTo>
                  <a:lnTo>
                    <a:pt x="12084" y="10097"/>
                  </a:lnTo>
                  <a:close/>
                  <a:moveTo>
                    <a:pt x="1879" y="10024"/>
                  </a:moveTo>
                  <a:lnTo>
                    <a:pt x="2019" y="10070"/>
                  </a:lnTo>
                  <a:lnTo>
                    <a:pt x="2019" y="10097"/>
                  </a:lnTo>
                  <a:lnTo>
                    <a:pt x="1989" y="10097"/>
                  </a:lnTo>
                  <a:lnTo>
                    <a:pt x="1879" y="10134"/>
                  </a:lnTo>
                  <a:lnTo>
                    <a:pt x="1689" y="10134"/>
                  </a:lnTo>
                  <a:lnTo>
                    <a:pt x="1689" y="10070"/>
                  </a:lnTo>
                  <a:lnTo>
                    <a:pt x="1739" y="10051"/>
                  </a:lnTo>
                  <a:lnTo>
                    <a:pt x="1789" y="10051"/>
                  </a:lnTo>
                  <a:lnTo>
                    <a:pt x="1829" y="10042"/>
                  </a:lnTo>
                  <a:lnTo>
                    <a:pt x="1879" y="10024"/>
                  </a:lnTo>
                  <a:close/>
                  <a:moveTo>
                    <a:pt x="1109" y="9877"/>
                  </a:moveTo>
                  <a:lnTo>
                    <a:pt x="1169" y="9895"/>
                  </a:lnTo>
                  <a:lnTo>
                    <a:pt x="1269" y="9895"/>
                  </a:lnTo>
                  <a:lnTo>
                    <a:pt x="1319" y="9913"/>
                  </a:lnTo>
                  <a:lnTo>
                    <a:pt x="1379" y="9923"/>
                  </a:lnTo>
                  <a:lnTo>
                    <a:pt x="1379" y="9987"/>
                  </a:lnTo>
                  <a:lnTo>
                    <a:pt x="1339" y="9987"/>
                  </a:lnTo>
                  <a:lnTo>
                    <a:pt x="1239" y="10024"/>
                  </a:lnTo>
                  <a:lnTo>
                    <a:pt x="1109" y="10024"/>
                  </a:lnTo>
                  <a:lnTo>
                    <a:pt x="1109" y="9877"/>
                  </a:lnTo>
                  <a:close/>
                  <a:moveTo>
                    <a:pt x="12624" y="9849"/>
                  </a:moveTo>
                  <a:lnTo>
                    <a:pt x="12684" y="9877"/>
                  </a:lnTo>
                  <a:lnTo>
                    <a:pt x="12714" y="9913"/>
                  </a:lnTo>
                  <a:lnTo>
                    <a:pt x="12754" y="9941"/>
                  </a:lnTo>
                  <a:lnTo>
                    <a:pt x="12764" y="9987"/>
                  </a:lnTo>
                  <a:lnTo>
                    <a:pt x="12764" y="10070"/>
                  </a:lnTo>
                  <a:lnTo>
                    <a:pt x="12694" y="10070"/>
                  </a:lnTo>
                  <a:lnTo>
                    <a:pt x="12684" y="10024"/>
                  </a:lnTo>
                  <a:lnTo>
                    <a:pt x="12664" y="10005"/>
                  </a:lnTo>
                  <a:lnTo>
                    <a:pt x="12644" y="9978"/>
                  </a:lnTo>
                  <a:lnTo>
                    <a:pt x="12624" y="9941"/>
                  </a:lnTo>
                  <a:lnTo>
                    <a:pt x="12624" y="9849"/>
                  </a:lnTo>
                  <a:close/>
                  <a:moveTo>
                    <a:pt x="12544" y="9638"/>
                  </a:moveTo>
                  <a:lnTo>
                    <a:pt x="12764" y="9638"/>
                  </a:lnTo>
                  <a:lnTo>
                    <a:pt x="12784" y="9665"/>
                  </a:lnTo>
                  <a:lnTo>
                    <a:pt x="12824" y="9684"/>
                  </a:lnTo>
                  <a:lnTo>
                    <a:pt x="12824" y="9702"/>
                  </a:lnTo>
                  <a:lnTo>
                    <a:pt x="12834" y="9720"/>
                  </a:lnTo>
                  <a:lnTo>
                    <a:pt x="12834" y="9730"/>
                  </a:lnTo>
                  <a:lnTo>
                    <a:pt x="12824" y="9748"/>
                  </a:lnTo>
                  <a:lnTo>
                    <a:pt x="12824" y="9785"/>
                  </a:lnTo>
                  <a:lnTo>
                    <a:pt x="12764" y="9748"/>
                  </a:lnTo>
                  <a:lnTo>
                    <a:pt x="12714" y="9730"/>
                  </a:lnTo>
                  <a:lnTo>
                    <a:pt x="12664" y="9730"/>
                  </a:lnTo>
                  <a:lnTo>
                    <a:pt x="12624" y="9720"/>
                  </a:lnTo>
                  <a:lnTo>
                    <a:pt x="12594" y="9720"/>
                  </a:lnTo>
                  <a:lnTo>
                    <a:pt x="12554" y="9702"/>
                  </a:lnTo>
                  <a:lnTo>
                    <a:pt x="12544" y="9665"/>
                  </a:lnTo>
                  <a:lnTo>
                    <a:pt x="12544" y="9638"/>
                  </a:lnTo>
                  <a:close/>
                  <a:moveTo>
                    <a:pt x="13274" y="6633"/>
                  </a:moveTo>
                  <a:lnTo>
                    <a:pt x="13254" y="6670"/>
                  </a:lnTo>
                  <a:lnTo>
                    <a:pt x="13184" y="6734"/>
                  </a:lnTo>
                  <a:lnTo>
                    <a:pt x="13184" y="6753"/>
                  </a:lnTo>
                  <a:lnTo>
                    <a:pt x="13244" y="6780"/>
                  </a:lnTo>
                  <a:lnTo>
                    <a:pt x="13254" y="6734"/>
                  </a:lnTo>
                  <a:lnTo>
                    <a:pt x="13254" y="6716"/>
                  </a:lnTo>
                  <a:lnTo>
                    <a:pt x="13274" y="6689"/>
                  </a:lnTo>
                  <a:lnTo>
                    <a:pt x="13294" y="6670"/>
                  </a:lnTo>
                  <a:lnTo>
                    <a:pt x="13304" y="6633"/>
                  </a:lnTo>
                  <a:lnTo>
                    <a:pt x="13274" y="6633"/>
                  </a:lnTo>
                  <a:close/>
                  <a:moveTo>
                    <a:pt x="15003" y="6349"/>
                  </a:moveTo>
                  <a:lnTo>
                    <a:pt x="15033" y="6431"/>
                  </a:lnTo>
                  <a:lnTo>
                    <a:pt x="15053" y="6542"/>
                  </a:lnTo>
                  <a:lnTo>
                    <a:pt x="15073" y="6633"/>
                  </a:lnTo>
                  <a:lnTo>
                    <a:pt x="15053" y="6652"/>
                  </a:lnTo>
                  <a:lnTo>
                    <a:pt x="15023" y="6652"/>
                  </a:lnTo>
                  <a:lnTo>
                    <a:pt x="15023" y="6670"/>
                  </a:lnTo>
                  <a:lnTo>
                    <a:pt x="14933" y="6670"/>
                  </a:lnTo>
                  <a:lnTo>
                    <a:pt x="14913" y="6652"/>
                  </a:lnTo>
                  <a:lnTo>
                    <a:pt x="14913" y="6624"/>
                  </a:lnTo>
                  <a:lnTo>
                    <a:pt x="14893" y="6624"/>
                  </a:lnTo>
                  <a:lnTo>
                    <a:pt x="14883" y="6606"/>
                  </a:lnTo>
                  <a:lnTo>
                    <a:pt x="15003" y="6349"/>
                  </a:lnTo>
                  <a:close/>
                  <a:moveTo>
                    <a:pt x="11125" y="6045"/>
                  </a:moveTo>
                  <a:lnTo>
                    <a:pt x="11045" y="6156"/>
                  </a:lnTo>
                  <a:lnTo>
                    <a:pt x="10955" y="6257"/>
                  </a:lnTo>
                  <a:lnTo>
                    <a:pt x="10905" y="6395"/>
                  </a:lnTo>
                  <a:lnTo>
                    <a:pt x="11005" y="6385"/>
                  </a:lnTo>
                  <a:lnTo>
                    <a:pt x="11075" y="6413"/>
                  </a:lnTo>
                  <a:lnTo>
                    <a:pt x="11125" y="6459"/>
                  </a:lnTo>
                  <a:lnTo>
                    <a:pt x="11195" y="6542"/>
                  </a:lnTo>
                  <a:lnTo>
                    <a:pt x="11215" y="6477"/>
                  </a:lnTo>
                  <a:lnTo>
                    <a:pt x="11215" y="6431"/>
                  </a:lnTo>
                  <a:lnTo>
                    <a:pt x="11235" y="6395"/>
                  </a:lnTo>
                  <a:lnTo>
                    <a:pt x="11235" y="6349"/>
                  </a:lnTo>
                  <a:lnTo>
                    <a:pt x="11325" y="6349"/>
                  </a:lnTo>
                  <a:lnTo>
                    <a:pt x="11375" y="6459"/>
                  </a:lnTo>
                  <a:lnTo>
                    <a:pt x="11455" y="6496"/>
                  </a:lnTo>
                  <a:lnTo>
                    <a:pt x="11525" y="6523"/>
                  </a:lnTo>
                  <a:lnTo>
                    <a:pt x="11595" y="6560"/>
                  </a:lnTo>
                  <a:lnTo>
                    <a:pt x="11665" y="6633"/>
                  </a:lnTo>
                  <a:lnTo>
                    <a:pt x="11595" y="6734"/>
                  </a:lnTo>
                  <a:lnTo>
                    <a:pt x="11515" y="6845"/>
                  </a:lnTo>
                  <a:lnTo>
                    <a:pt x="11445" y="6992"/>
                  </a:lnTo>
                  <a:lnTo>
                    <a:pt x="11385" y="7120"/>
                  </a:lnTo>
                  <a:lnTo>
                    <a:pt x="11385" y="7203"/>
                  </a:lnTo>
                  <a:lnTo>
                    <a:pt x="11405" y="7249"/>
                  </a:lnTo>
                  <a:lnTo>
                    <a:pt x="11405" y="7277"/>
                  </a:lnTo>
                  <a:lnTo>
                    <a:pt x="11445" y="7313"/>
                  </a:lnTo>
                  <a:lnTo>
                    <a:pt x="11455" y="7332"/>
                  </a:lnTo>
                  <a:lnTo>
                    <a:pt x="11515" y="7341"/>
                  </a:lnTo>
                  <a:lnTo>
                    <a:pt x="11515" y="7313"/>
                  </a:lnTo>
                  <a:lnTo>
                    <a:pt x="11545" y="7249"/>
                  </a:lnTo>
                  <a:lnTo>
                    <a:pt x="11595" y="7148"/>
                  </a:lnTo>
                  <a:lnTo>
                    <a:pt x="11655" y="7019"/>
                  </a:lnTo>
                  <a:lnTo>
                    <a:pt x="11705" y="6909"/>
                  </a:lnTo>
                  <a:lnTo>
                    <a:pt x="11755" y="6817"/>
                  </a:lnTo>
                  <a:lnTo>
                    <a:pt x="11775" y="6753"/>
                  </a:lnTo>
                  <a:lnTo>
                    <a:pt x="11894" y="6753"/>
                  </a:lnTo>
                  <a:lnTo>
                    <a:pt x="11914" y="6927"/>
                  </a:lnTo>
                  <a:lnTo>
                    <a:pt x="11914" y="7277"/>
                  </a:lnTo>
                  <a:lnTo>
                    <a:pt x="11934" y="7488"/>
                  </a:lnTo>
                  <a:lnTo>
                    <a:pt x="12154" y="7515"/>
                  </a:lnTo>
                  <a:lnTo>
                    <a:pt x="12244" y="7396"/>
                  </a:lnTo>
                  <a:lnTo>
                    <a:pt x="12404" y="7313"/>
                  </a:lnTo>
                  <a:lnTo>
                    <a:pt x="12574" y="7231"/>
                  </a:lnTo>
                  <a:lnTo>
                    <a:pt x="12754" y="7166"/>
                  </a:lnTo>
                  <a:lnTo>
                    <a:pt x="12924" y="7102"/>
                  </a:lnTo>
                  <a:lnTo>
                    <a:pt x="13084" y="7019"/>
                  </a:lnTo>
                  <a:lnTo>
                    <a:pt x="13154" y="6927"/>
                  </a:lnTo>
                  <a:lnTo>
                    <a:pt x="13114" y="6927"/>
                  </a:lnTo>
                  <a:lnTo>
                    <a:pt x="13104" y="6891"/>
                  </a:lnTo>
                  <a:lnTo>
                    <a:pt x="13104" y="6881"/>
                  </a:lnTo>
                  <a:lnTo>
                    <a:pt x="13084" y="6863"/>
                  </a:lnTo>
                  <a:lnTo>
                    <a:pt x="13044" y="6863"/>
                  </a:lnTo>
                  <a:lnTo>
                    <a:pt x="13014" y="6845"/>
                  </a:lnTo>
                  <a:lnTo>
                    <a:pt x="12944" y="6891"/>
                  </a:lnTo>
                  <a:lnTo>
                    <a:pt x="12824" y="6955"/>
                  </a:lnTo>
                  <a:lnTo>
                    <a:pt x="12684" y="7056"/>
                  </a:lnTo>
                  <a:lnTo>
                    <a:pt x="12504" y="7139"/>
                  </a:lnTo>
                  <a:lnTo>
                    <a:pt x="12344" y="7231"/>
                  </a:lnTo>
                  <a:lnTo>
                    <a:pt x="12194" y="7295"/>
                  </a:lnTo>
                  <a:lnTo>
                    <a:pt x="12084" y="7332"/>
                  </a:lnTo>
                  <a:lnTo>
                    <a:pt x="12054" y="7341"/>
                  </a:lnTo>
                  <a:lnTo>
                    <a:pt x="12034" y="7332"/>
                  </a:lnTo>
                  <a:lnTo>
                    <a:pt x="12014" y="7313"/>
                  </a:lnTo>
                  <a:lnTo>
                    <a:pt x="12014" y="7277"/>
                  </a:lnTo>
                  <a:lnTo>
                    <a:pt x="12004" y="7249"/>
                  </a:lnTo>
                  <a:lnTo>
                    <a:pt x="12054" y="7166"/>
                  </a:lnTo>
                  <a:lnTo>
                    <a:pt x="12054" y="7102"/>
                  </a:lnTo>
                  <a:lnTo>
                    <a:pt x="12034" y="7056"/>
                  </a:lnTo>
                  <a:lnTo>
                    <a:pt x="12014" y="6973"/>
                  </a:lnTo>
                  <a:lnTo>
                    <a:pt x="12054" y="6881"/>
                  </a:lnTo>
                  <a:lnTo>
                    <a:pt x="12074" y="6863"/>
                  </a:lnTo>
                  <a:lnTo>
                    <a:pt x="12084" y="6845"/>
                  </a:lnTo>
                  <a:lnTo>
                    <a:pt x="12104" y="6826"/>
                  </a:lnTo>
                  <a:lnTo>
                    <a:pt x="12144" y="6826"/>
                  </a:lnTo>
                  <a:lnTo>
                    <a:pt x="12174" y="6799"/>
                  </a:lnTo>
                  <a:lnTo>
                    <a:pt x="12174" y="6762"/>
                  </a:lnTo>
                  <a:lnTo>
                    <a:pt x="12194" y="6716"/>
                  </a:lnTo>
                  <a:lnTo>
                    <a:pt x="12194" y="6633"/>
                  </a:lnTo>
                  <a:lnTo>
                    <a:pt x="12104" y="6587"/>
                  </a:lnTo>
                  <a:lnTo>
                    <a:pt x="12014" y="6569"/>
                  </a:lnTo>
                  <a:lnTo>
                    <a:pt x="11944" y="6569"/>
                  </a:lnTo>
                  <a:lnTo>
                    <a:pt x="11865" y="6542"/>
                  </a:lnTo>
                  <a:lnTo>
                    <a:pt x="11735" y="6459"/>
                  </a:lnTo>
                  <a:lnTo>
                    <a:pt x="11655" y="6385"/>
                  </a:lnTo>
                  <a:lnTo>
                    <a:pt x="11595" y="6284"/>
                  </a:lnTo>
                  <a:lnTo>
                    <a:pt x="11525" y="6192"/>
                  </a:lnTo>
                  <a:lnTo>
                    <a:pt x="11445" y="6128"/>
                  </a:lnTo>
                  <a:lnTo>
                    <a:pt x="11305" y="6064"/>
                  </a:lnTo>
                  <a:lnTo>
                    <a:pt x="11125" y="6045"/>
                  </a:lnTo>
                  <a:close/>
                  <a:moveTo>
                    <a:pt x="14683" y="5871"/>
                  </a:moveTo>
                  <a:lnTo>
                    <a:pt x="14813" y="5880"/>
                  </a:lnTo>
                  <a:lnTo>
                    <a:pt x="14893" y="5898"/>
                  </a:lnTo>
                  <a:lnTo>
                    <a:pt x="15003" y="5935"/>
                  </a:lnTo>
                  <a:lnTo>
                    <a:pt x="15003" y="6009"/>
                  </a:lnTo>
                  <a:lnTo>
                    <a:pt x="14963" y="6009"/>
                  </a:lnTo>
                  <a:lnTo>
                    <a:pt x="14933" y="6027"/>
                  </a:lnTo>
                  <a:lnTo>
                    <a:pt x="14863" y="6027"/>
                  </a:lnTo>
                  <a:lnTo>
                    <a:pt x="14813" y="6045"/>
                  </a:lnTo>
                  <a:lnTo>
                    <a:pt x="14773" y="5999"/>
                  </a:lnTo>
                  <a:lnTo>
                    <a:pt x="14753" y="5981"/>
                  </a:lnTo>
                  <a:lnTo>
                    <a:pt x="14743" y="5944"/>
                  </a:lnTo>
                  <a:lnTo>
                    <a:pt x="14723" y="5917"/>
                  </a:lnTo>
                  <a:lnTo>
                    <a:pt x="14683" y="5871"/>
                  </a:lnTo>
                  <a:close/>
                  <a:moveTo>
                    <a:pt x="15503" y="5687"/>
                  </a:moveTo>
                  <a:lnTo>
                    <a:pt x="15613" y="5687"/>
                  </a:lnTo>
                  <a:lnTo>
                    <a:pt x="15613" y="5935"/>
                  </a:lnTo>
                  <a:lnTo>
                    <a:pt x="15633" y="6027"/>
                  </a:lnTo>
                  <a:lnTo>
                    <a:pt x="15643" y="6137"/>
                  </a:lnTo>
                  <a:lnTo>
                    <a:pt x="15843" y="6137"/>
                  </a:lnTo>
                  <a:lnTo>
                    <a:pt x="15843" y="6321"/>
                  </a:lnTo>
                  <a:lnTo>
                    <a:pt x="15923" y="6321"/>
                  </a:lnTo>
                  <a:lnTo>
                    <a:pt x="15943" y="6330"/>
                  </a:lnTo>
                  <a:lnTo>
                    <a:pt x="16013" y="6330"/>
                  </a:lnTo>
                  <a:lnTo>
                    <a:pt x="16033" y="6349"/>
                  </a:lnTo>
                  <a:lnTo>
                    <a:pt x="16013" y="6450"/>
                  </a:lnTo>
                  <a:lnTo>
                    <a:pt x="15983" y="6560"/>
                  </a:lnTo>
                  <a:lnTo>
                    <a:pt x="15963" y="6670"/>
                  </a:lnTo>
                  <a:lnTo>
                    <a:pt x="15923" y="6670"/>
                  </a:lnTo>
                  <a:lnTo>
                    <a:pt x="15913" y="6633"/>
                  </a:lnTo>
                  <a:lnTo>
                    <a:pt x="15913" y="6606"/>
                  </a:lnTo>
                  <a:lnTo>
                    <a:pt x="15893" y="6587"/>
                  </a:lnTo>
                  <a:lnTo>
                    <a:pt x="15893" y="6569"/>
                  </a:lnTo>
                  <a:lnTo>
                    <a:pt x="15873" y="6606"/>
                  </a:lnTo>
                  <a:lnTo>
                    <a:pt x="15853" y="6606"/>
                  </a:lnTo>
                  <a:lnTo>
                    <a:pt x="15853" y="6624"/>
                  </a:lnTo>
                  <a:lnTo>
                    <a:pt x="15843" y="6624"/>
                  </a:lnTo>
                  <a:lnTo>
                    <a:pt x="15803" y="6633"/>
                  </a:lnTo>
                  <a:lnTo>
                    <a:pt x="15803" y="6569"/>
                  </a:lnTo>
                  <a:lnTo>
                    <a:pt x="15823" y="6560"/>
                  </a:lnTo>
                  <a:lnTo>
                    <a:pt x="15823" y="6542"/>
                  </a:lnTo>
                  <a:lnTo>
                    <a:pt x="15843" y="6523"/>
                  </a:lnTo>
                  <a:lnTo>
                    <a:pt x="15843" y="6459"/>
                  </a:lnTo>
                  <a:lnTo>
                    <a:pt x="15803" y="6459"/>
                  </a:lnTo>
                  <a:lnTo>
                    <a:pt x="15663" y="6587"/>
                  </a:lnTo>
                  <a:lnTo>
                    <a:pt x="15573" y="6633"/>
                  </a:lnTo>
                  <a:lnTo>
                    <a:pt x="15573" y="6523"/>
                  </a:lnTo>
                  <a:lnTo>
                    <a:pt x="15563" y="6514"/>
                  </a:lnTo>
                  <a:lnTo>
                    <a:pt x="15523" y="6496"/>
                  </a:lnTo>
                  <a:lnTo>
                    <a:pt x="15313" y="6496"/>
                  </a:lnTo>
                  <a:lnTo>
                    <a:pt x="15263" y="6477"/>
                  </a:lnTo>
                  <a:lnTo>
                    <a:pt x="15213" y="6477"/>
                  </a:lnTo>
                  <a:lnTo>
                    <a:pt x="15163" y="6459"/>
                  </a:lnTo>
                  <a:lnTo>
                    <a:pt x="15123" y="6431"/>
                  </a:lnTo>
                  <a:lnTo>
                    <a:pt x="15223" y="6303"/>
                  </a:lnTo>
                  <a:lnTo>
                    <a:pt x="15333" y="6110"/>
                  </a:lnTo>
                  <a:lnTo>
                    <a:pt x="15403" y="5898"/>
                  </a:lnTo>
                  <a:lnTo>
                    <a:pt x="15503" y="5687"/>
                  </a:lnTo>
                  <a:close/>
                  <a:moveTo>
                    <a:pt x="12194" y="5127"/>
                  </a:moveTo>
                  <a:lnTo>
                    <a:pt x="12344" y="5127"/>
                  </a:lnTo>
                  <a:lnTo>
                    <a:pt x="12344" y="5191"/>
                  </a:lnTo>
                  <a:lnTo>
                    <a:pt x="12314" y="5191"/>
                  </a:lnTo>
                  <a:lnTo>
                    <a:pt x="12294" y="5209"/>
                  </a:lnTo>
                  <a:lnTo>
                    <a:pt x="12264" y="5209"/>
                  </a:lnTo>
                  <a:lnTo>
                    <a:pt x="12244" y="5228"/>
                  </a:lnTo>
                  <a:lnTo>
                    <a:pt x="12194" y="5228"/>
                  </a:lnTo>
                  <a:lnTo>
                    <a:pt x="12194" y="5127"/>
                  </a:lnTo>
                  <a:close/>
                  <a:moveTo>
                    <a:pt x="5148" y="5053"/>
                  </a:moveTo>
                  <a:lnTo>
                    <a:pt x="5218" y="5053"/>
                  </a:lnTo>
                  <a:lnTo>
                    <a:pt x="5248" y="5062"/>
                  </a:lnTo>
                  <a:lnTo>
                    <a:pt x="5288" y="5081"/>
                  </a:lnTo>
                  <a:lnTo>
                    <a:pt x="5407" y="5081"/>
                  </a:lnTo>
                  <a:lnTo>
                    <a:pt x="5427" y="5209"/>
                  </a:lnTo>
                  <a:lnTo>
                    <a:pt x="5457" y="5310"/>
                  </a:lnTo>
                  <a:lnTo>
                    <a:pt x="5477" y="5439"/>
                  </a:lnTo>
                  <a:lnTo>
                    <a:pt x="5407" y="5439"/>
                  </a:lnTo>
                  <a:lnTo>
                    <a:pt x="5368" y="5384"/>
                  </a:lnTo>
                  <a:lnTo>
                    <a:pt x="5338" y="5356"/>
                  </a:lnTo>
                  <a:lnTo>
                    <a:pt x="5288" y="5320"/>
                  </a:lnTo>
                  <a:lnTo>
                    <a:pt x="5248" y="5292"/>
                  </a:lnTo>
                  <a:lnTo>
                    <a:pt x="5218" y="5246"/>
                  </a:lnTo>
                  <a:lnTo>
                    <a:pt x="5158" y="5163"/>
                  </a:lnTo>
                  <a:lnTo>
                    <a:pt x="5148" y="5127"/>
                  </a:lnTo>
                  <a:lnTo>
                    <a:pt x="5148" y="5053"/>
                  </a:lnTo>
                  <a:close/>
                  <a:moveTo>
                    <a:pt x="2459" y="4171"/>
                  </a:moveTo>
                  <a:lnTo>
                    <a:pt x="2509" y="4245"/>
                  </a:lnTo>
                  <a:lnTo>
                    <a:pt x="2509" y="4309"/>
                  </a:lnTo>
                  <a:lnTo>
                    <a:pt x="2459" y="4392"/>
                  </a:lnTo>
                  <a:lnTo>
                    <a:pt x="2389" y="4438"/>
                  </a:lnTo>
                  <a:lnTo>
                    <a:pt x="2319" y="4474"/>
                  </a:lnTo>
                  <a:lnTo>
                    <a:pt x="2299" y="4493"/>
                  </a:lnTo>
                  <a:lnTo>
                    <a:pt x="2269" y="4456"/>
                  </a:lnTo>
                  <a:lnTo>
                    <a:pt x="2249" y="4428"/>
                  </a:lnTo>
                  <a:lnTo>
                    <a:pt x="2229" y="4373"/>
                  </a:lnTo>
                  <a:lnTo>
                    <a:pt x="2229" y="4327"/>
                  </a:lnTo>
                  <a:lnTo>
                    <a:pt x="2209" y="4281"/>
                  </a:lnTo>
                  <a:lnTo>
                    <a:pt x="2339" y="4235"/>
                  </a:lnTo>
                  <a:lnTo>
                    <a:pt x="2369" y="4217"/>
                  </a:lnTo>
                  <a:lnTo>
                    <a:pt x="2419" y="4199"/>
                  </a:lnTo>
                  <a:lnTo>
                    <a:pt x="2459" y="4171"/>
                  </a:lnTo>
                  <a:close/>
                  <a:moveTo>
                    <a:pt x="290" y="3546"/>
                  </a:moveTo>
                  <a:lnTo>
                    <a:pt x="490" y="3546"/>
                  </a:lnTo>
                  <a:lnTo>
                    <a:pt x="490" y="3611"/>
                  </a:lnTo>
                  <a:lnTo>
                    <a:pt x="450" y="3611"/>
                  </a:lnTo>
                  <a:lnTo>
                    <a:pt x="450" y="3638"/>
                  </a:lnTo>
                  <a:lnTo>
                    <a:pt x="400" y="3620"/>
                  </a:lnTo>
                  <a:lnTo>
                    <a:pt x="360" y="3592"/>
                  </a:lnTo>
                  <a:lnTo>
                    <a:pt x="330" y="3574"/>
                  </a:lnTo>
                  <a:lnTo>
                    <a:pt x="290" y="3546"/>
                  </a:lnTo>
                  <a:close/>
                  <a:moveTo>
                    <a:pt x="12384" y="3041"/>
                  </a:moveTo>
                  <a:lnTo>
                    <a:pt x="12434" y="3078"/>
                  </a:lnTo>
                  <a:lnTo>
                    <a:pt x="12484" y="3124"/>
                  </a:lnTo>
                  <a:lnTo>
                    <a:pt x="12524" y="3188"/>
                  </a:lnTo>
                  <a:lnTo>
                    <a:pt x="12544" y="3252"/>
                  </a:lnTo>
                  <a:lnTo>
                    <a:pt x="12504" y="3252"/>
                  </a:lnTo>
                  <a:lnTo>
                    <a:pt x="12474" y="3271"/>
                  </a:lnTo>
                  <a:lnTo>
                    <a:pt x="12454" y="3271"/>
                  </a:lnTo>
                  <a:lnTo>
                    <a:pt x="12404" y="3289"/>
                  </a:lnTo>
                  <a:lnTo>
                    <a:pt x="12344" y="3289"/>
                  </a:lnTo>
                  <a:lnTo>
                    <a:pt x="12344" y="3252"/>
                  </a:lnTo>
                  <a:lnTo>
                    <a:pt x="12334" y="3252"/>
                  </a:lnTo>
                  <a:lnTo>
                    <a:pt x="12334" y="3234"/>
                  </a:lnTo>
                  <a:lnTo>
                    <a:pt x="12314" y="3225"/>
                  </a:lnTo>
                  <a:lnTo>
                    <a:pt x="12334" y="3188"/>
                  </a:lnTo>
                  <a:lnTo>
                    <a:pt x="12334" y="3161"/>
                  </a:lnTo>
                  <a:lnTo>
                    <a:pt x="12344" y="3142"/>
                  </a:lnTo>
                  <a:lnTo>
                    <a:pt x="12384" y="3041"/>
                  </a:lnTo>
                  <a:close/>
                  <a:moveTo>
                    <a:pt x="12084" y="2931"/>
                  </a:moveTo>
                  <a:lnTo>
                    <a:pt x="12144" y="2986"/>
                  </a:lnTo>
                  <a:lnTo>
                    <a:pt x="12144" y="2995"/>
                  </a:lnTo>
                  <a:lnTo>
                    <a:pt x="12154" y="3032"/>
                  </a:lnTo>
                  <a:lnTo>
                    <a:pt x="12154" y="3105"/>
                  </a:lnTo>
                  <a:lnTo>
                    <a:pt x="12124" y="3105"/>
                  </a:lnTo>
                  <a:lnTo>
                    <a:pt x="12124" y="3142"/>
                  </a:lnTo>
                  <a:lnTo>
                    <a:pt x="11984" y="3105"/>
                  </a:lnTo>
                  <a:lnTo>
                    <a:pt x="11934" y="3078"/>
                  </a:lnTo>
                  <a:lnTo>
                    <a:pt x="11894" y="3078"/>
                  </a:lnTo>
                  <a:lnTo>
                    <a:pt x="11894" y="3041"/>
                  </a:lnTo>
                  <a:lnTo>
                    <a:pt x="12034" y="2986"/>
                  </a:lnTo>
                  <a:lnTo>
                    <a:pt x="12084" y="2931"/>
                  </a:lnTo>
                  <a:close/>
                  <a:moveTo>
                    <a:pt x="12854" y="2646"/>
                  </a:moveTo>
                  <a:lnTo>
                    <a:pt x="12894" y="2664"/>
                  </a:lnTo>
                  <a:lnTo>
                    <a:pt x="12924" y="2692"/>
                  </a:lnTo>
                  <a:lnTo>
                    <a:pt x="12964" y="2692"/>
                  </a:lnTo>
                  <a:lnTo>
                    <a:pt x="12964" y="2729"/>
                  </a:lnTo>
                  <a:lnTo>
                    <a:pt x="12944" y="2738"/>
                  </a:lnTo>
                  <a:lnTo>
                    <a:pt x="12904" y="2775"/>
                  </a:lnTo>
                  <a:lnTo>
                    <a:pt x="12894" y="2775"/>
                  </a:lnTo>
                  <a:lnTo>
                    <a:pt x="12874" y="2793"/>
                  </a:lnTo>
                  <a:lnTo>
                    <a:pt x="12824" y="2793"/>
                  </a:lnTo>
                  <a:lnTo>
                    <a:pt x="12824" y="2710"/>
                  </a:lnTo>
                  <a:lnTo>
                    <a:pt x="12834" y="2692"/>
                  </a:lnTo>
                  <a:lnTo>
                    <a:pt x="12854" y="2646"/>
                  </a:lnTo>
                  <a:close/>
                  <a:moveTo>
                    <a:pt x="0" y="2471"/>
                  </a:moveTo>
                  <a:lnTo>
                    <a:pt x="170" y="2499"/>
                  </a:lnTo>
                  <a:lnTo>
                    <a:pt x="290" y="2545"/>
                  </a:lnTo>
                  <a:lnTo>
                    <a:pt x="380" y="2646"/>
                  </a:lnTo>
                  <a:lnTo>
                    <a:pt x="350" y="2674"/>
                  </a:lnTo>
                  <a:lnTo>
                    <a:pt x="310" y="2674"/>
                  </a:lnTo>
                  <a:lnTo>
                    <a:pt x="290" y="2692"/>
                  </a:lnTo>
                  <a:lnTo>
                    <a:pt x="280" y="2710"/>
                  </a:lnTo>
                  <a:lnTo>
                    <a:pt x="220" y="2729"/>
                  </a:lnTo>
                  <a:lnTo>
                    <a:pt x="190" y="2692"/>
                  </a:lnTo>
                  <a:lnTo>
                    <a:pt x="140" y="2664"/>
                  </a:lnTo>
                  <a:lnTo>
                    <a:pt x="100" y="2628"/>
                  </a:lnTo>
                  <a:lnTo>
                    <a:pt x="50" y="2609"/>
                  </a:lnTo>
                  <a:lnTo>
                    <a:pt x="30" y="2600"/>
                  </a:lnTo>
                  <a:lnTo>
                    <a:pt x="0" y="2563"/>
                  </a:lnTo>
                  <a:lnTo>
                    <a:pt x="0" y="2471"/>
                  </a:lnTo>
                  <a:close/>
                  <a:moveTo>
                    <a:pt x="11775" y="2086"/>
                  </a:moveTo>
                  <a:lnTo>
                    <a:pt x="11775" y="2159"/>
                  </a:lnTo>
                  <a:lnTo>
                    <a:pt x="11795" y="2196"/>
                  </a:lnTo>
                  <a:lnTo>
                    <a:pt x="11805" y="2223"/>
                  </a:lnTo>
                  <a:lnTo>
                    <a:pt x="11805" y="2343"/>
                  </a:lnTo>
                  <a:lnTo>
                    <a:pt x="12004" y="2343"/>
                  </a:lnTo>
                  <a:lnTo>
                    <a:pt x="12344" y="2692"/>
                  </a:lnTo>
                  <a:lnTo>
                    <a:pt x="12344" y="2710"/>
                  </a:lnTo>
                  <a:lnTo>
                    <a:pt x="12334" y="2729"/>
                  </a:lnTo>
                  <a:lnTo>
                    <a:pt x="12334" y="2738"/>
                  </a:lnTo>
                  <a:lnTo>
                    <a:pt x="12314" y="2756"/>
                  </a:lnTo>
                  <a:lnTo>
                    <a:pt x="12284" y="2793"/>
                  </a:lnTo>
                  <a:lnTo>
                    <a:pt x="12264" y="2802"/>
                  </a:lnTo>
                  <a:lnTo>
                    <a:pt x="12244" y="2821"/>
                  </a:lnTo>
                  <a:lnTo>
                    <a:pt x="12174" y="2821"/>
                  </a:lnTo>
                  <a:lnTo>
                    <a:pt x="12124" y="2839"/>
                  </a:lnTo>
                  <a:lnTo>
                    <a:pt x="12124" y="2692"/>
                  </a:lnTo>
                  <a:lnTo>
                    <a:pt x="12084" y="2664"/>
                  </a:lnTo>
                  <a:lnTo>
                    <a:pt x="12054" y="2646"/>
                  </a:lnTo>
                  <a:lnTo>
                    <a:pt x="12004" y="2609"/>
                  </a:lnTo>
                  <a:lnTo>
                    <a:pt x="11944" y="2738"/>
                  </a:lnTo>
                  <a:lnTo>
                    <a:pt x="11845" y="2821"/>
                  </a:lnTo>
                  <a:lnTo>
                    <a:pt x="11705" y="2867"/>
                  </a:lnTo>
                  <a:lnTo>
                    <a:pt x="11705" y="2793"/>
                  </a:lnTo>
                  <a:lnTo>
                    <a:pt x="11725" y="2756"/>
                  </a:lnTo>
                  <a:lnTo>
                    <a:pt x="11705" y="2729"/>
                  </a:lnTo>
                  <a:lnTo>
                    <a:pt x="11685" y="2692"/>
                  </a:lnTo>
                  <a:lnTo>
                    <a:pt x="11665" y="2646"/>
                  </a:lnTo>
                  <a:lnTo>
                    <a:pt x="11615" y="2628"/>
                  </a:lnTo>
                  <a:lnTo>
                    <a:pt x="11585" y="2609"/>
                  </a:lnTo>
                  <a:lnTo>
                    <a:pt x="11545" y="2609"/>
                  </a:lnTo>
                  <a:lnTo>
                    <a:pt x="11515" y="2600"/>
                  </a:lnTo>
                  <a:lnTo>
                    <a:pt x="11495" y="2600"/>
                  </a:lnTo>
                  <a:lnTo>
                    <a:pt x="11455" y="2582"/>
                  </a:lnTo>
                  <a:lnTo>
                    <a:pt x="11425" y="2545"/>
                  </a:lnTo>
                  <a:lnTo>
                    <a:pt x="11525" y="2435"/>
                  </a:lnTo>
                  <a:lnTo>
                    <a:pt x="11665" y="2177"/>
                  </a:lnTo>
                  <a:lnTo>
                    <a:pt x="11775" y="2086"/>
                  </a:lnTo>
                  <a:close/>
                  <a:moveTo>
                    <a:pt x="21490" y="1810"/>
                  </a:moveTo>
                  <a:lnTo>
                    <a:pt x="21510" y="1847"/>
                  </a:lnTo>
                  <a:lnTo>
                    <a:pt x="21530" y="1874"/>
                  </a:lnTo>
                  <a:lnTo>
                    <a:pt x="21540" y="1893"/>
                  </a:lnTo>
                  <a:lnTo>
                    <a:pt x="21540" y="1920"/>
                  </a:lnTo>
                  <a:lnTo>
                    <a:pt x="21560" y="1957"/>
                  </a:lnTo>
                  <a:lnTo>
                    <a:pt x="21560" y="2067"/>
                  </a:lnTo>
                  <a:lnTo>
                    <a:pt x="21580" y="2196"/>
                  </a:lnTo>
                  <a:lnTo>
                    <a:pt x="21600" y="2343"/>
                  </a:lnTo>
                  <a:lnTo>
                    <a:pt x="21600" y="2471"/>
                  </a:lnTo>
                  <a:lnTo>
                    <a:pt x="21400" y="2563"/>
                  </a:lnTo>
                  <a:lnTo>
                    <a:pt x="21180" y="2646"/>
                  </a:lnTo>
                  <a:lnTo>
                    <a:pt x="20970" y="2738"/>
                  </a:lnTo>
                  <a:lnTo>
                    <a:pt x="20790" y="2867"/>
                  </a:lnTo>
                  <a:lnTo>
                    <a:pt x="20740" y="2839"/>
                  </a:lnTo>
                  <a:lnTo>
                    <a:pt x="20650" y="2802"/>
                  </a:lnTo>
                  <a:lnTo>
                    <a:pt x="20530" y="2738"/>
                  </a:lnTo>
                  <a:lnTo>
                    <a:pt x="20431" y="2692"/>
                  </a:lnTo>
                  <a:lnTo>
                    <a:pt x="20341" y="2646"/>
                  </a:lnTo>
                  <a:lnTo>
                    <a:pt x="20301" y="2609"/>
                  </a:lnTo>
                  <a:lnTo>
                    <a:pt x="20321" y="2600"/>
                  </a:lnTo>
                  <a:lnTo>
                    <a:pt x="20361" y="2563"/>
                  </a:lnTo>
                  <a:lnTo>
                    <a:pt x="20361" y="2545"/>
                  </a:lnTo>
                  <a:lnTo>
                    <a:pt x="20371" y="2517"/>
                  </a:lnTo>
                  <a:lnTo>
                    <a:pt x="20321" y="2481"/>
                  </a:lnTo>
                  <a:lnTo>
                    <a:pt x="20251" y="2471"/>
                  </a:lnTo>
                  <a:lnTo>
                    <a:pt x="20201" y="2435"/>
                  </a:lnTo>
                  <a:lnTo>
                    <a:pt x="20151" y="2407"/>
                  </a:lnTo>
                  <a:lnTo>
                    <a:pt x="20181" y="2407"/>
                  </a:lnTo>
                  <a:lnTo>
                    <a:pt x="20221" y="2370"/>
                  </a:lnTo>
                  <a:lnTo>
                    <a:pt x="20231" y="2352"/>
                  </a:lnTo>
                  <a:lnTo>
                    <a:pt x="20251" y="2352"/>
                  </a:lnTo>
                  <a:lnTo>
                    <a:pt x="20271" y="2343"/>
                  </a:lnTo>
                  <a:lnTo>
                    <a:pt x="20371" y="2343"/>
                  </a:lnTo>
                  <a:lnTo>
                    <a:pt x="20371" y="2223"/>
                  </a:lnTo>
                  <a:lnTo>
                    <a:pt x="20111" y="2223"/>
                  </a:lnTo>
                  <a:lnTo>
                    <a:pt x="20061" y="2132"/>
                  </a:lnTo>
                  <a:lnTo>
                    <a:pt x="20151" y="2067"/>
                  </a:lnTo>
                  <a:lnTo>
                    <a:pt x="20221" y="2003"/>
                  </a:lnTo>
                  <a:lnTo>
                    <a:pt x="20301" y="1975"/>
                  </a:lnTo>
                  <a:lnTo>
                    <a:pt x="20441" y="1939"/>
                  </a:lnTo>
                  <a:lnTo>
                    <a:pt x="20501" y="1985"/>
                  </a:lnTo>
                  <a:lnTo>
                    <a:pt x="20530" y="2040"/>
                  </a:lnTo>
                  <a:lnTo>
                    <a:pt x="20570" y="2067"/>
                  </a:lnTo>
                  <a:lnTo>
                    <a:pt x="20600" y="2132"/>
                  </a:lnTo>
                  <a:lnTo>
                    <a:pt x="20710" y="2049"/>
                  </a:lnTo>
                  <a:lnTo>
                    <a:pt x="20810" y="1985"/>
                  </a:lnTo>
                  <a:lnTo>
                    <a:pt x="20950" y="1939"/>
                  </a:lnTo>
                  <a:lnTo>
                    <a:pt x="20970" y="1985"/>
                  </a:lnTo>
                  <a:lnTo>
                    <a:pt x="21000" y="2003"/>
                  </a:lnTo>
                  <a:lnTo>
                    <a:pt x="21000" y="2021"/>
                  </a:lnTo>
                  <a:lnTo>
                    <a:pt x="21070" y="2021"/>
                  </a:lnTo>
                  <a:lnTo>
                    <a:pt x="21160" y="1975"/>
                  </a:lnTo>
                  <a:lnTo>
                    <a:pt x="21210" y="1920"/>
                  </a:lnTo>
                  <a:lnTo>
                    <a:pt x="21350" y="1828"/>
                  </a:lnTo>
                  <a:lnTo>
                    <a:pt x="21490" y="1810"/>
                  </a:lnTo>
                  <a:close/>
                  <a:moveTo>
                    <a:pt x="13014" y="1231"/>
                  </a:moveTo>
                  <a:lnTo>
                    <a:pt x="13044" y="1250"/>
                  </a:lnTo>
                  <a:lnTo>
                    <a:pt x="13064" y="1268"/>
                  </a:lnTo>
                  <a:lnTo>
                    <a:pt x="13084" y="1268"/>
                  </a:lnTo>
                  <a:lnTo>
                    <a:pt x="13104" y="1277"/>
                  </a:lnTo>
                  <a:lnTo>
                    <a:pt x="13104" y="1314"/>
                  </a:lnTo>
                  <a:lnTo>
                    <a:pt x="13114" y="1341"/>
                  </a:lnTo>
                  <a:lnTo>
                    <a:pt x="13154" y="1397"/>
                  </a:lnTo>
                  <a:lnTo>
                    <a:pt x="13174" y="1442"/>
                  </a:lnTo>
                  <a:lnTo>
                    <a:pt x="13184" y="1488"/>
                  </a:lnTo>
                  <a:lnTo>
                    <a:pt x="13204" y="1553"/>
                  </a:lnTo>
                  <a:lnTo>
                    <a:pt x="13104" y="1589"/>
                  </a:lnTo>
                  <a:lnTo>
                    <a:pt x="13044" y="1589"/>
                  </a:lnTo>
                  <a:lnTo>
                    <a:pt x="12964" y="1599"/>
                  </a:lnTo>
                  <a:lnTo>
                    <a:pt x="12944" y="1525"/>
                  </a:lnTo>
                  <a:lnTo>
                    <a:pt x="12924" y="1442"/>
                  </a:lnTo>
                  <a:lnTo>
                    <a:pt x="12924" y="1341"/>
                  </a:lnTo>
                  <a:lnTo>
                    <a:pt x="12964" y="1314"/>
                  </a:lnTo>
                  <a:lnTo>
                    <a:pt x="12974" y="1277"/>
                  </a:lnTo>
                  <a:lnTo>
                    <a:pt x="13014" y="1231"/>
                  </a:lnTo>
                  <a:close/>
                  <a:moveTo>
                    <a:pt x="16033" y="965"/>
                  </a:moveTo>
                  <a:lnTo>
                    <a:pt x="16103" y="992"/>
                  </a:lnTo>
                  <a:lnTo>
                    <a:pt x="16173" y="1029"/>
                  </a:lnTo>
                  <a:lnTo>
                    <a:pt x="16202" y="1057"/>
                  </a:lnTo>
                  <a:lnTo>
                    <a:pt x="16252" y="1093"/>
                  </a:lnTo>
                  <a:lnTo>
                    <a:pt x="16312" y="1139"/>
                  </a:lnTo>
                  <a:lnTo>
                    <a:pt x="16292" y="1167"/>
                  </a:lnTo>
                  <a:lnTo>
                    <a:pt x="16292" y="1185"/>
                  </a:lnTo>
                  <a:lnTo>
                    <a:pt x="16272" y="1185"/>
                  </a:lnTo>
                  <a:lnTo>
                    <a:pt x="16272" y="1204"/>
                  </a:lnTo>
                  <a:lnTo>
                    <a:pt x="16242" y="1231"/>
                  </a:lnTo>
                  <a:lnTo>
                    <a:pt x="16242" y="1250"/>
                  </a:lnTo>
                  <a:lnTo>
                    <a:pt x="16202" y="1250"/>
                  </a:lnTo>
                  <a:lnTo>
                    <a:pt x="16183" y="1268"/>
                  </a:lnTo>
                  <a:lnTo>
                    <a:pt x="16153" y="1277"/>
                  </a:lnTo>
                  <a:lnTo>
                    <a:pt x="16053" y="1185"/>
                  </a:lnTo>
                  <a:lnTo>
                    <a:pt x="15983" y="1139"/>
                  </a:lnTo>
                  <a:lnTo>
                    <a:pt x="15923" y="1103"/>
                  </a:lnTo>
                  <a:lnTo>
                    <a:pt x="15963" y="992"/>
                  </a:lnTo>
                  <a:lnTo>
                    <a:pt x="15993" y="992"/>
                  </a:lnTo>
                  <a:lnTo>
                    <a:pt x="16013" y="974"/>
                  </a:lnTo>
                  <a:lnTo>
                    <a:pt x="16033" y="965"/>
                  </a:lnTo>
                  <a:close/>
                  <a:moveTo>
                    <a:pt x="9885" y="707"/>
                  </a:moveTo>
                  <a:lnTo>
                    <a:pt x="10045" y="799"/>
                  </a:lnTo>
                  <a:lnTo>
                    <a:pt x="10185" y="910"/>
                  </a:lnTo>
                  <a:lnTo>
                    <a:pt x="10325" y="1029"/>
                  </a:lnTo>
                  <a:lnTo>
                    <a:pt x="10275" y="1029"/>
                  </a:lnTo>
                  <a:lnTo>
                    <a:pt x="10235" y="1075"/>
                  </a:lnTo>
                  <a:lnTo>
                    <a:pt x="10205" y="1093"/>
                  </a:lnTo>
                  <a:lnTo>
                    <a:pt x="10155" y="1093"/>
                  </a:lnTo>
                  <a:lnTo>
                    <a:pt x="10095" y="1103"/>
                  </a:lnTo>
                  <a:lnTo>
                    <a:pt x="10015" y="1103"/>
                  </a:lnTo>
                  <a:lnTo>
                    <a:pt x="9945" y="1038"/>
                  </a:lnTo>
                  <a:lnTo>
                    <a:pt x="9875" y="992"/>
                  </a:lnTo>
                  <a:lnTo>
                    <a:pt x="9785" y="965"/>
                  </a:lnTo>
                  <a:lnTo>
                    <a:pt x="9785" y="928"/>
                  </a:lnTo>
                  <a:lnTo>
                    <a:pt x="9945" y="845"/>
                  </a:lnTo>
                  <a:lnTo>
                    <a:pt x="9925" y="818"/>
                  </a:lnTo>
                  <a:lnTo>
                    <a:pt x="9905" y="799"/>
                  </a:lnTo>
                  <a:lnTo>
                    <a:pt x="9905" y="772"/>
                  </a:lnTo>
                  <a:lnTo>
                    <a:pt x="9885" y="707"/>
                  </a:lnTo>
                  <a:close/>
                  <a:moveTo>
                    <a:pt x="10625" y="0"/>
                  </a:moveTo>
                  <a:lnTo>
                    <a:pt x="10635" y="64"/>
                  </a:lnTo>
                  <a:lnTo>
                    <a:pt x="10635" y="110"/>
                  </a:lnTo>
                  <a:lnTo>
                    <a:pt x="10675" y="147"/>
                  </a:lnTo>
                  <a:lnTo>
                    <a:pt x="10695" y="156"/>
                  </a:lnTo>
                  <a:lnTo>
                    <a:pt x="10725" y="193"/>
                  </a:lnTo>
                  <a:lnTo>
                    <a:pt x="10745" y="221"/>
                  </a:lnTo>
                  <a:lnTo>
                    <a:pt x="10725" y="257"/>
                  </a:lnTo>
                  <a:lnTo>
                    <a:pt x="10705" y="303"/>
                  </a:lnTo>
                  <a:lnTo>
                    <a:pt x="10695" y="340"/>
                  </a:lnTo>
                  <a:lnTo>
                    <a:pt x="10675" y="368"/>
                  </a:lnTo>
                  <a:lnTo>
                    <a:pt x="10655" y="432"/>
                  </a:lnTo>
                  <a:lnTo>
                    <a:pt x="10725" y="450"/>
                  </a:lnTo>
                  <a:lnTo>
                    <a:pt x="10765" y="478"/>
                  </a:lnTo>
                  <a:lnTo>
                    <a:pt x="10795" y="515"/>
                  </a:lnTo>
                  <a:lnTo>
                    <a:pt x="10815" y="542"/>
                  </a:lnTo>
                  <a:lnTo>
                    <a:pt x="10815" y="671"/>
                  </a:lnTo>
                  <a:lnTo>
                    <a:pt x="10765" y="707"/>
                  </a:lnTo>
                  <a:lnTo>
                    <a:pt x="10725" y="735"/>
                  </a:lnTo>
                  <a:lnTo>
                    <a:pt x="10705" y="781"/>
                  </a:lnTo>
                  <a:lnTo>
                    <a:pt x="10695" y="836"/>
                  </a:lnTo>
                  <a:lnTo>
                    <a:pt x="10655" y="900"/>
                  </a:lnTo>
                  <a:lnTo>
                    <a:pt x="10905" y="900"/>
                  </a:lnTo>
                  <a:lnTo>
                    <a:pt x="10905" y="1038"/>
                  </a:lnTo>
                  <a:lnTo>
                    <a:pt x="10935" y="1167"/>
                  </a:lnTo>
                  <a:lnTo>
                    <a:pt x="11045" y="1167"/>
                  </a:lnTo>
                  <a:lnTo>
                    <a:pt x="11195" y="1029"/>
                  </a:lnTo>
                  <a:lnTo>
                    <a:pt x="11285" y="992"/>
                  </a:lnTo>
                  <a:lnTo>
                    <a:pt x="11285" y="1093"/>
                  </a:lnTo>
                  <a:lnTo>
                    <a:pt x="11265" y="1222"/>
                  </a:lnTo>
                  <a:lnTo>
                    <a:pt x="11255" y="1332"/>
                  </a:lnTo>
                  <a:lnTo>
                    <a:pt x="11255" y="1406"/>
                  </a:lnTo>
                  <a:lnTo>
                    <a:pt x="11235" y="1461"/>
                  </a:lnTo>
                  <a:lnTo>
                    <a:pt x="11305" y="1525"/>
                  </a:lnTo>
                  <a:lnTo>
                    <a:pt x="11335" y="1534"/>
                  </a:lnTo>
                  <a:lnTo>
                    <a:pt x="11385" y="1553"/>
                  </a:lnTo>
                  <a:lnTo>
                    <a:pt x="11475" y="1424"/>
                  </a:lnTo>
                  <a:lnTo>
                    <a:pt x="11545" y="1277"/>
                  </a:lnTo>
                  <a:lnTo>
                    <a:pt x="11545" y="1167"/>
                  </a:lnTo>
                  <a:lnTo>
                    <a:pt x="11525" y="1057"/>
                  </a:lnTo>
                  <a:lnTo>
                    <a:pt x="11525" y="946"/>
                  </a:lnTo>
                  <a:lnTo>
                    <a:pt x="11565" y="836"/>
                  </a:lnTo>
                  <a:lnTo>
                    <a:pt x="11665" y="753"/>
                  </a:lnTo>
                  <a:lnTo>
                    <a:pt x="11705" y="717"/>
                  </a:lnTo>
                  <a:lnTo>
                    <a:pt x="11735" y="717"/>
                  </a:lnTo>
                  <a:lnTo>
                    <a:pt x="11775" y="735"/>
                  </a:lnTo>
                  <a:lnTo>
                    <a:pt x="11805" y="753"/>
                  </a:lnTo>
                  <a:lnTo>
                    <a:pt x="11825" y="781"/>
                  </a:lnTo>
                  <a:lnTo>
                    <a:pt x="11865" y="818"/>
                  </a:lnTo>
                  <a:lnTo>
                    <a:pt x="11875" y="845"/>
                  </a:lnTo>
                  <a:lnTo>
                    <a:pt x="11914" y="864"/>
                  </a:lnTo>
                  <a:lnTo>
                    <a:pt x="11934" y="900"/>
                  </a:lnTo>
                  <a:lnTo>
                    <a:pt x="12004" y="900"/>
                  </a:lnTo>
                  <a:lnTo>
                    <a:pt x="12084" y="864"/>
                  </a:lnTo>
                  <a:lnTo>
                    <a:pt x="12174" y="845"/>
                  </a:lnTo>
                  <a:lnTo>
                    <a:pt x="12244" y="900"/>
                  </a:lnTo>
                  <a:lnTo>
                    <a:pt x="12244" y="1093"/>
                  </a:lnTo>
                  <a:lnTo>
                    <a:pt x="12224" y="1204"/>
                  </a:lnTo>
                  <a:lnTo>
                    <a:pt x="12214" y="1341"/>
                  </a:lnTo>
                  <a:lnTo>
                    <a:pt x="12174" y="1507"/>
                  </a:lnTo>
                  <a:lnTo>
                    <a:pt x="12144" y="1635"/>
                  </a:lnTo>
                  <a:lnTo>
                    <a:pt x="12124" y="1727"/>
                  </a:lnTo>
                  <a:lnTo>
                    <a:pt x="12054" y="1727"/>
                  </a:lnTo>
                  <a:lnTo>
                    <a:pt x="12014" y="1718"/>
                  </a:lnTo>
                  <a:lnTo>
                    <a:pt x="11984" y="1700"/>
                  </a:lnTo>
                  <a:lnTo>
                    <a:pt x="11944" y="1681"/>
                  </a:lnTo>
                  <a:lnTo>
                    <a:pt x="11894" y="1663"/>
                  </a:lnTo>
                  <a:lnTo>
                    <a:pt x="11894" y="1700"/>
                  </a:lnTo>
                  <a:lnTo>
                    <a:pt x="11914" y="1718"/>
                  </a:lnTo>
                  <a:lnTo>
                    <a:pt x="11934" y="1727"/>
                  </a:lnTo>
                  <a:lnTo>
                    <a:pt x="11944" y="1746"/>
                  </a:lnTo>
                  <a:lnTo>
                    <a:pt x="11944" y="1764"/>
                  </a:lnTo>
                  <a:lnTo>
                    <a:pt x="11964" y="1792"/>
                  </a:lnTo>
                  <a:lnTo>
                    <a:pt x="11964" y="1847"/>
                  </a:lnTo>
                  <a:lnTo>
                    <a:pt x="11475" y="1874"/>
                  </a:lnTo>
                  <a:lnTo>
                    <a:pt x="11475" y="1911"/>
                  </a:lnTo>
                  <a:lnTo>
                    <a:pt x="11515" y="2003"/>
                  </a:lnTo>
                  <a:lnTo>
                    <a:pt x="11495" y="2104"/>
                  </a:lnTo>
                  <a:lnTo>
                    <a:pt x="11475" y="2260"/>
                  </a:lnTo>
                  <a:lnTo>
                    <a:pt x="11385" y="2260"/>
                  </a:lnTo>
                  <a:lnTo>
                    <a:pt x="11265" y="2196"/>
                  </a:lnTo>
                  <a:lnTo>
                    <a:pt x="11095" y="2159"/>
                  </a:lnTo>
                  <a:lnTo>
                    <a:pt x="11095" y="2196"/>
                  </a:lnTo>
                  <a:lnTo>
                    <a:pt x="11125" y="2196"/>
                  </a:lnTo>
                  <a:lnTo>
                    <a:pt x="11165" y="2223"/>
                  </a:lnTo>
                  <a:lnTo>
                    <a:pt x="11185" y="2242"/>
                  </a:lnTo>
                  <a:lnTo>
                    <a:pt x="11195" y="2260"/>
                  </a:lnTo>
                  <a:lnTo>
                    <a:pt x="11215" y="2279"/>
                  </a:lnTo>
                  <a:lnTo>
                    <a:pt x="11235" y="2324"/>
                  </a:lnTo>
                  <a:lnTo>
                    <a:pt x="11235" y="2370"/>
                  </a:lnTo>
                  <a:lnTo>
                    <a:pt x="11215" y="2407"/>
                  </a:lnTo>
                  <a:lnTo>
                    <a:pt x="11185" y="2435"/>
                  </a:lnTo>
                  <a:lnTo>
                    <a:pt x="11165" y="2471"/>
                  </a:lnTo>
                  <a:lnTo>
                    <a:pt x="11075" y="2536"/>
                  </a:lnTo>
                  <a:lnTo>
                    <a:pt x="11005" y="2600"/>
                  </a:lnTo>
                  <a:lnTo>
                    <a:pt x="10975" y="2674"/>
                  </a:lnTo>
                  <a:lnTo>
                    <a:pt x="10935" y="2793"/>
                  </a:lnTo>
                  <a:lnTo>
                    <a:pt x="10865" y="2793"/>
                  </a:lnTo>
                  <a:lnTo>
                    <a:pt x="10765" y="2756"/>
                  </a:lnTo>
                  <a:lnTo>
                    <a:pt x="10725" y="2738"/>
                  </a:lnTo>
                  <a:lnTo>
                    <a:pt x="10655" y="2729"/>
                  </a:lnTo>
                  <a:lnTo>
                    <a:pt x="10655" y="2756"/>
                  </a:lnTo>
                  <a:lnTo>
                    <a:pt x="10745" y="2756"/>
                  </a:lnTo>
                  <a:lnTo>
                    <a:pt x="10765" y="2793"/>
                  </a:lnTo>
                  <a:lnTo>
                    <a:pt x="10775" y="2821"/>
                  </a:lnTo>
                  <a:lnTo>
                    <a:pt x="10795" y="2839"/>
                  </a:lnTo>
                  <a:lnTo>
                    <a:pt x="10795" y="2867"/>
                  </a:lnTo>
                  <a:lnTo>
                    <a:pt x="10815" y="2922"/>
                  </a:lnTo>
                  <a:lnTo>
                    <a:pt x="10815" y="2968"/>
                  </a:lnTo>
                  <a:lnTo>
                    <a:pt x="10655" y="3014"/>
                  </a:lnTo>
                  <a:lnTo>
                    <a:pt x="10515" y="3096"/>
                  </a:lnTo>
                  <a:lnTo>
                    <a:pt x="10425" y="3188"/>
                  </a:lnTo>
                  <a:lnTo>
                    <a:pt x="10365" y="3335"/>
                  </a:lnTo>
                  <a:lnTo>
                    <a:pt x="10365" y="3546"/>
                  </a:lnTo>
                  <a:lnTo>
                    <a:pt x="10425" y="3675"/>
                  </a:lnTo>
                  <a:lnTo>
                    <a:pt x="10465" y="3850"/>
                  </a:lnTo>
                  <a:lnTo>
                    <a:pt x="10465" y="4024"/>
                  </a:lnTo>
                  <a:lnTo>
                    <a:pt x="10655" y="4024"/>
                  </a:lnTo>
                  <a:lnTo>
                    <a:pt x="10655" y="4107"/>
                  </a:lnTo>
                  <a:lnTo>
                    <a:pt x="10695" y="4134"/>
                  </a:lnTo>
                  <a:lnTo>
                    <a:pt x="10695" y="4245"/>
                  </a:lnTo>
                  <a:lnTo>
                    <a:pt x="10705" y="4263"/>
                  </a:lnTo>
                  <a:lnTo>
                    <a:pt x="10765" y="4263"/>
                  </a:lnTo>
                  <a:lnTo>
                    <a:pt x="10815" y="4281"/>
                  </a:lnTo>
                  <a:lnTo>
                    <a:pt x="10935" y="4263"/>
                  </a:lnTo>
                  <a:lnTo>
                    <a:pt x="11055" y="4309"/>
                  </a:lnTo>
                  <a:lnTo>
                    <a:pt x="11185" y="4392"/>
                  </a:lnTo>
                  <a:lnTo>
                    <a:pt x="11305" y="4502"/>
                  </a:lnTo>
                  <a:lnTo>
                    <a:pt x="11405" y="4603"/>
                  </a:lnTo>
                  <a:lnTo>
                    <a:pt x="11515" y="4667"/>
                  </a:lnTo>
                  <a:lnTo>
                    <a:pt x="11565" y="4686"/>
                  </a:lnTo>
                  <a:lnTo>
                    <a:pt x="11595" y="4695"/>
                  </a:lnTo>
                  <a:lnTo>
                    <a:pt x="11635" y="4686"/>
                  </a:lnTo>
                  <a:lnTo>
                    <a:pt x="11665" y="4686"/>
                  </a:lnTo>
                  <a:lnTo>
                    <a:pt x="11685" y="4667"/>
                  </a:lnTo>
                  <a:lnTo>
                    <a:pt x="11725" y="4649"/>
                  </a:lnTo>
                  <a:lnTo>
                    <a:pt x="11735" y="4631"/>
                  </a:lnTo>
                  <a:lnTo>
                    <a:pt x="11775" y="4631"/>
                  </a:lnTo>
                  <a:lnTo>
                    <a:pt x="12054" y="4695"/>
                  </a:lnTo>
                  <a:lnTo>
                    <a:pt x="12084" y="4869"/>
                  </a:lnTo>
                  <a:lnTo>
                    <a:pt x="12124" y="4998"/>
                  </a:lnTo>
                  <a:lnTo>
                    <a:pt x="12144" y="5099"/>
                  </a:lnTo>
                  <a:lnTo>
                    <a:pt x="12154" y="5191"/>
                  </a:lnTo>
                  <a:lnTo>
                    <a:pt x="12194" y="5292"/>
                  </a:lnTo>
                  <a:lnTo>
                    <a:pt x="12284" y="5402"/>
                  </a:lnTo>
                  <a:lnTo>
                    <a:pt x="12384" y="5549"/>
                  </a:lnTo>
                  <a:lnTo>
                    <a:pt x="12414" y="5531"/>
                  </a:lnTo>
                  <a:lnTo>
                    <a:pt x="12434" y="5531"/>
                  </a:lnTo>
                  <a:lnTo>
                    <a:pt x="12454" y="5513"/>
                  </a:lnTo>
                  <a:lnTo>
                    <a:pt x="12474" y="5513"/>
                  </a:lnTo>
                  <a:lnTo>
                    <a:pt x="12504" y="5503"/>
                  </a:lnTo>
                  <a:lnTo>
                    <a:pt x="12524" y="5503"/>
                  </a:lnTo>
                  <a:lnTo>
                    <a:pt x="12524" y="5467"/>
                  </a:lnTo>
                  <a:lnTo>
                    <a:pt x="12544" y="5439"/>
                  </a:lnTo>
                  <a:lnTo>
                    <a:pt x="12544" y="5338"/>
                  </a:lnTo>
                  <a:lnTo>
                    <a:pt x="12524" y="5209"/>
                  </a:lnTo>
                  <a:lnTo>
                    <a:pt x="12484" y="5053"/>
                  </a:lnTo>
                  <a:lnTo>
                    <a:pt x="12434" y="4906"/>
                  </a:lnTo>
                  <a:lnTo>
                    <a:pt x="12574" y="4842"/>
                  </a:lnTo>
                  <a:lnTo>
                    <a:pt x="12714" y="4750"/>
                  </a:lnTo>
                  <a:lnTo>
                    <a:pt x="12804" y="4621"/>
                  </a:lnTo>
                  <a:lnTo>
                    <a:pt x="12854" y="4456"/>
                  </a:lnTo>
                  <a:lnTo>
                    <a:pt x="12874" y="4364"/>
                  </a:lnTo>
                  <a:lnTo>
                    <a:pt x="12854" y="4217"/>
                  </a:lnTo>
                  <a:lnTo>
                    <a:pt x="12854" y="4070"/>
                  </a:lnTo>
                  <a:lnTo>
                    <a:pt x="12784" y="4043"/>
                  </a:lnTo>
                  <a:lnTo>
                    <a:pt x="12754" y="4024"/>
                  </a:lnTo>
                  <a:lnTo>
                    <a:pt x="12714" y="4006"/>
                  </a:lnTo>
                  <a:lnTo>
                    <a:pt x="12684" y="3978"/>
                  </a:lnTo>
                  <a:lnTo>
                    <a:pt x="12664" y="3923"/>
                  </a:lnTo>
                  <a:lnTo>
                    <a:pt x="12734" y="3813"/>
                  </a:lnTo>
                  <a:lnTo>
                    <a:pt x="12764" y="3684"/>
                  </a:lnTo>
                  <a:lnTo>
                    <a:pt x="12734" y="3546"/>
                  </a:lnTo>
                  <a:lnTo>
                    <a:pt x="12694" y="3399"/>
                  </a:lnTo>
                  <a:lnTo>
                    <a:pt x="12644" y="3234"/>
                  </a:lnTo>
                  <a:lnTo>
                    <a:pt x="12624" y="3078"/>
                  </a:lnTo>
                  <a:lnTo>
                    <a:pt x="12664" y="3078"/>
                  </a:lnTo>
                  <a:lnTo>
                    <a:pt x="12664" y="3041"/>
                  </a:lnTo>
                  <a:lnTo>
                    <a:pt x="12904" y="3078"/>
                  </a:lnTo>
                  <a:lnTo>
                    <a:pt x="13114" y="3078"/>
                  </a:lnTo>
                  <a:lnTo>
                    <a:pt x="13344" y="3041"/>
                  </a:lnTo>
                  <a:lnTo>
                    <a:pt x="13394" y="3124"/>
                  </a:lnTo>
                  <a:lnTo>
                    <a:pt x="13444" y="3234"/>
                  </a:lnTo>
                  <a:lnTo>
                    <a:pt x="13504" y="3317"/>
                  </a:lnTo>
                  <a:lnTo>
                    <a:pt x="13554" y="3353"/>
                  </a:lnTo>
                  <a:lnTo>
                    <a:pt x="13584" y="3363"/>
                  </a:lnTo>
                  <a:lnTo>
                    <a:pt x="13644" y="3363"/>
                  </a:lnTo>
                  <a:lnTo>
                    <a:pt x="13744" y="3399"/>
                  </a:lnTo>
                  <a:lnTo>
                    <a:pt x="13784" y="3427"/>
                  </a:lnTo>
                  <a:lnTo>
                    <a:pt x="13794" y="3510"/>
                  </a:lnTo>
                  <a:lnTo>
                    <a:pt x="13834" y="3657"/>
                  </a:lnTo>
                  <a:lnTo>
                    <a:pt x="13854" y="3785"/>
                  </a:lnTo>
                  <a:lnTo>
                    <a:pt x="13884" y="3877"/>
                  </a:lnTo>
                  <a:lnTo>
                    <a:pt x="13934" y="3923"/>
                  </a:lnTo>
                  <a:lnTo>
                    <a:pt x="13974" y="3941"/>
                  </a:lnTo>
                  <a:lnTo>
                    <a:pt x="14004" y="3978"/>
                  </a:lnTo>
                  <a:lnTo>
                    <a:pt x="14063" y="3987"/>
                  </a:lnTo>
                  <a:lnTo>
                    <a:pt x="14073" y="4024"/>
                  </a:lnTo>
                  <a:lnTo>
                    <a:pt x="14213" y="3923"/>
                  </a:lnTo>
                  <a:lnTo>
                    <a:pt x="14323" y="3804"/>
                  </a:lnTo>
                  <a:lnTo>
                    <a:pt x="14403" y="3675"/>
                  </a:lnTo>
                  <a:lnTo>
                    <a:pt x="14543" y="3574"/>
                  </a:lnTo>
                  <a:lnTo>
                    <a:pt x="14563" y="3684"/>
                  </a:lnTo>
                  <a:lnTo>
                    <a:pt x="14613" y="3749"/>
                  </a:lnTo>
                  <a:lnTo>
                    <a:pt x="14753" y="3877"/>
                  </a:lnTo>
                  <a:lnTo>
                    <a:pt x="14813" y="3960"/>
                  </a:lnTo>
                  <a:lnTo>
                    <a:pt x="14813" y="4024"/>
                  </a:lnTo>
                  <a:lnTo>
                    <a:pt x="14793" y="4043"/>
                  </a:lnTo>
                  <a:lnTo>
                    <a:pt x="14793" y="4070"/>
                  </a:lnTo>
                  <a:lnTo>
                    <a:pt x="14773" y="4107"/>
                  </a:lnTo>
                  <a:lnTo>
                    <a:pt x="14793" y="4134"/>
                  </a:lnTo>
                  <a:lnTo>
                    <a:pt x="14813" y="4171"/>
                  </a:lnTo>
                  <a:lnTo>
                    <a:pt x="14823" y="4180"/>
                  </a:lnTo>
                  <a:lnTo>
                    <a:pt x="14953" y="4180"/>
                  </a:lnTo>
                  <a:lnTo>
                    <a:pt x="14963" y="4199"/>
                  </a:lnTo>
                  <a:lnTo>
                    <a:pt x="15023" y="4327"/>
                  </a:lnTo>
                  <a:lnTo>
                    <a:pt x="15023" y="4428"/>
                  </a:lnTo>
                  <a:lnTo>
                    <a:pt x="15003" y="4520"/>
                  </a:lnTo>
                  <a:lnTo>
                    <a:pt x="15033" y="4603"/>
                  </a:lnTo>
                  <a:lnTo>
                    <a:pt x="15163" y="4695"/>
                  </a:lnTo>
                  <a:lnTo>
                    <a:pt x="15053" y="4888"/>
                  </a:lnTo>
                  <a:lnTo>
                    <a:pt x="14933" y="5053"/>
                  </a:lnTo>
                  <a:lnTo>
                    <a:pt x="14963" y="5053"/>
                  </a:lnTo>
                  <a:lnTo>
                    <a:pt x="15073" y="4952"/>
                  </a:lnTo>
                  <a:lnTo>
                    <a:pt x="15173" y="4869"/>
                  </a:lnTo>
                  <a:lnTo>
                    <a:pt x="15263" y="4778"/>
                  </a:lnTo>
                  <a:lnTo>
                    <a:pt x="15383" y="4805"/>
                  </a:lnTo>
                  <a:lnTo>
                    <a:pt x="15453" y="4869"/>
                  </a:lnTo>
                  <a:lnTo>
                    <a:pt x="15523" y="4952"/>
                  </a:lnTo>
                  <a:lnTo>
                    <a:pt x="15543" y="5081"/>
                  </a:lnTo>
                  <a:lnTo>
                    <a:pt x="15703" y="5081"/>
                  </a:lnTo>
                  <a:lnTo>
                    <a:pt x="15703" y="5127"/>
                  </a:lnTo>
                  <a:lnTo>
                    <a:pt x="15713" y="5163"/>
                  </a:lnTo>
                  <a:lnTo>
                    <a:pt x="15713" y="5209"/>
                  </a:lnTo>
                  <a:lnTo>
                    <a:pt x="15733" y="5255"/>
                  </a:lnTo>
                  <a:lnTo>
                    <a:pt x="15713" y="5310"/>
                  </a:lnTo>
                  <a:lnTo>
                    <a:pt x="15713" y="5375"/>
                  </a:lnTo>
                  <a:lnTo>
                    <a:pt x="15733" y="5384"/>
                  </a:lnTo>
                  <a:lnTo>
                    <a:pt x="15733" y="5467"/>
                  </a:lnTo>
                  <a:lnTo>
                    <a:pt x="15543" y="5595"/>
                  </a:lnTo>
                  <a:lnTo>
                    <a:pt x="15333" y="5678"/>
                  </a:lnTo>
                  <a:lnTo>
                    <a:pt x="15093" y="5724"/>
                  </a:lnTo>
                  <a:lnTo>
                    <a:pt x="14843" y="5751"/>
                  </a:lnTo>
                  <a:lnTo>
                    <a:pt x="14603" y="5788"/>
                  </a:lnTo>
                  <a:lnTo>
                    <a:pt x="14353" y="5816"/>
                  </a:lnTo>
                  <a:lnTo>
                    <a:pt x="14143" y="5880"/>
                  </a:lnTo>
                  <a:lnTo>
                    <a:pt x="13954" y="5963"/>
                  </a:lnTo>
                  <a:lnTo>
                    <a:pt x="13814" y="6110"/>
                  </a:lnTo>
                  <a:lnTo>
                    <a:pt x="13854" y="6110"/>
                  </a:lnTo>
                  <a:lnTo>
                    <a:pt x="14024" y="5999"/>
                  </a:lnTo>
                  <a:lnTo>
                    <a:pt x="14233" y="5917"/>
                  </a:lnTo>
                  <a:lnTo>
                    <a:pt x="14463" y="5871"/>
                  </a:lnTo>
                  <a:lnTo>
                    <a:pt x="14473" y="5898"/>
                  </a:lnTo>
                  <a:lnTo>
                    <a:pt x="14493" y="5935"/>
                  </a:lnTo>
                  <a:lnTo>
                    <a:pt x="14513" y="5944"/>
                  </a:lnTo>
                  <a:lnTo>
                    <a:pt x="14543" y="5963"/>
                  </a:lnTo>
                  <a:lnTo>
                    <a:pt x="14583" y="5981"/>
                  </a:lnTo>
                  <a:lnTo>
                    <a:pt x="14613" y="6009"/>
                  </a:lnTo>
                  <a:lnTo>
                    <a:pt x="14563" y="6091"/>
                  </a:lnTo>
                  <a:lnTo>
                    <a:pt x="14533" y="6156"/>
                  </a:lnTo>
                  <a:lnTo>
                    <a:pt x="14513" y="6220"/>
                  </a:lnTo>
                  <a:lnTo>
                    <a:pt x="14493" y="6321"/>
                  </a:lnTo>
                  <a:lnTo>
                    <a:pt x="14633" y="6385"/>
                  </a:lnTo>
                  <a:lnTo>
                    <a:pt x="14723" y="6477"/>
                  </a:lnTo>
                  <a:lnTo>
                    <a:pt x="14793" y="6569"/>
                  </a:lnTo>
                  <a:lnTo>
                    <a:pt x="14883" y="6670"/>
                  </a:lnTo>
                  <a:lnTo>
                    <a:pt x="14883" y="6716"/>
                  </a:lnTo>
                  <a:lnTo>
                    <a:pt x="14863" y="6716"/>
                  </a:lnTo>
                  <a:lnTo>
                    <a:pt x="14863" y="6734"/>
                  </a:lnTo>
                  <a:lnTo>
                    <a:pt x="14843" y="6753"/>
                  </a:lnTo>
                  <a:lnTo>
                    <a:pt x="14743" y="6863"/>
                  </a:lnTo>
                  <a:lnTo>
                    <a:pt x="14603" y="6955"/>
                  </a:lnTo>
                  <a:lnTo>
                    <a:pt x="14423" y="7019"/>
                  </a:lnTo>
                  <a:lnTo>
                    <a:pt x="14423" y="6881"/>
                  </a:lnTo>
                  <a:lnTo>
                    <a:pt x="14513" y="6826"/>
                  </a:lnTo>
                  <a:lnTo>
                    <a:pt x="14583" y="6780"/>
                  </a:lnTo>
                  <a:lnTo>
                    <a:pt x="14653" y="6698"/>
                  </a:lnTo>
                  <a:lnTo>
                    <a:pt x="14583" y="6670"/>
                  </a:lnTo>
                  <a:lnTo>
                    <a:pt x="14583" y="6633"/>
                  </a:lnTo>
                  <a:lnTo>
                    <a:pt x="14543" y="6633"/>
                  </a:lnTo>
                  <a:lnTo>
                    <a:pt x="14543" y="6670"/>
                  </a:lnTo>
                  <a:lnTo>
                    <a:pt x="14423" y="6753"/>
                  </a:lnTo>
                  <a:lnTo>
                    <a:pt x="14263" y="6817"/>
                  </a:lnTo>
                  <a:lnTo>
                    <a:pt x="14133" y="6863"/>
                  </a:lnTo>
                  <a:lnTo>
                    <a:pt x="13994" y="6927"/>
                  </a:lnTo>
                  <a:lnTo>
                    <a:pt x="13864" y="7010"/>
                  </a:lnTo>
                  <a:lnTo>
                    <a:pt x="13784" y="7120"/>
                  </a:lnTo>
                  <a:lnTo>
                    <a:pt x="13724" y="7277"/>
                  </a:lnTo>
                  <a:lnTo>
                    <a:pt x="13784" y="7295"/>
                  </a:lnTo>
                  <a:lnTo>
                    <a:pt x="13854" y="7313"/>
                  </a:lnTo>
                  <a:lnTo>
                    <a:pt x="13884" y="7341"/>
                  </a:lnTo>
                  <a:lnTo>
                    <a:pt x="13814" y="7341"/>
                  </a:lnTo>
                  <a:lnTo>
                    <a:pt x="13714" y="7424"/>
                  </a:lnTo>
                  <a:lnTo>
                    <a:pt x="13574" y="7451"/>
                  </a:lnTo>
                  <a:lnTo>
                    <a:pt x="13444" y="7470"/>
                  </a:lnTo>
                  <a:lnTo>
                    <a:pt x="13304" y="7488"/>
                  </a:lnTo>
                  <a:lnTo>
                    <a:pt x="13204" y="7745"/>
                  </a:lnTo>
                  <a:lnTo>
                    <a:pt x="13084" y="8021"/>
                  </a:lnTo>
                  <a:lnTo>
                    <a:pt x="13044" y="7984"/>
                  </a:lnTo>
                  <a:lnTo>
                    <a:pt x="13034" y="7966"/>
                  </a:lnTo>
                  <a:lnTo>
                    <a:pt x="12994" y="7956"/>
                  </a:lnTo>
                  <a:lnTo>
                    <a:pt x="12974" y="7938"/>
                  </a:lnTo>
                  <a:lnTo>
                    <a:pt x="12924" y="7901"/>
                  </a:lnTo>
                  <a:lnTo>
                    <a:pt x="12924" y="7984"/>
                  </a:lnTo>
                  <a:lnTo>
                    <a:pt x="12944" y="8021"/>
                  </a:lnTo>
                  <a:lnTo>
                    <a:pt x="12974" y="8113"/>
                  </a:lnTo>
                  <a:lnTo>
                    <a:pt x="13014" y="8223"/>
                  </a:lnTo>
                  <a:lnTo>
                    <a:pt x="13044" y="8324"/>
                  </a:lnTo>
                  <a:lnTo>
                    <a:pt x="13044" y="8370"/>
                  </a:lnTo>
                  <a:lnTo>
                    <a:pt x="12904" y="8453"/>
                  </a:lnTo>
                  <a:lnTo>
                    <a:pt x="12754" y="8526"/>
                  </a:lnTo>
                  <a:lnTo>
                    <a:pt x="12594" y="8627"/>
                  </a:lnTo>
                  <a:lnTo>
                    <a:pt x="12434" y="8719"/>
                  </a:lnTo>
                  <a:lnTo>
                    <a:pt x="12334" y="8848"/>
                  </a:lnTo>
                  <a:lnTo>
                    <a:pt x="12284" y="9013"/>
                  </a:lnTo>
                  <a:lnTo>
                    <a:pt x="12224" y="9142"/>
                  </a:lnTo>
                  <a:lnTo>
                    <a:pt x="12244" y="9298"/>
                  </a:lnTo>
                  <a:lnTo>
                    <a:pt x="12294" y="9472"/>
                  </a:lnTo>
                  <a:lnTo>
                    <a:pt x="12364" y="9656"/>
                  </a:lnTo>
                  <a:lnTo>
                    <a:pt x="12434" y="9831"/>
                  </a:lnTo>
                  <a:lnTo>
                    <a:pt x="12474" y="9987"/>
                  </a:lnTo>
                  <a:lnTo>
                    <a:pt x="12434" y="9987"/>
                  </a:lnTo>
                  <a:lnTo>
                    <a:pt x="12434" y="10024"/>
                  </a:lnTo>
                  <a:lnTo>
                    <a:pt x="12314" y="9987"/>
                  </a:lnTo>
                  <a:lnTo>
                    <a:pt x="12264" y="9849"/>
                  </a:lnTo>
                  <a:lnTo>
                    <a:pt x="12174" y="9665"/>
                  </a:lnTo>
                  <a:lnTo>
                    <a:pt x="12074" y="9472"/>
                  </a:lnTo>
                  <a:lnTo>
                    <a:pt x="11964" y="9335"/>
                  </a:lnTo>
                  <a:lnTo>
                    <a:pt x="11865" y="9252"/>
                  </a:lnTo>
                  <a:lnTo>
                    <a:pt x="11735" y="9234"/>
                  </a:lnTo>
                  <a:lnTo>
                    <a:pt x="11585" y="9169"/>
                  </a:lnTo>
                  <a:lnTo>
                    <a:pt x="11405" y="9105"/>
                  </a:lnTo>
                  <a:lnTo>
                    <a:pt x="11195" y="9077"/>
                  </a:lnTo>
                  <a:lnTo>
                    <a:pt x="11195" y="9105"/>
                  </a:lnTo>
                  <a:lnTo>
                    <a:pt x="11165" y="9105"/>
                  </a:lnTo>
                  <a:lnTo>
                    <a:pt x="11185" y="9160"/>
                  </a:lnTo>
                  <a:lnTo>
                    <a:pt x="11215" y="9206"/>
                  </a:lnTo>
                  <a:lnTo>
                    <a:pt x="11235" y="9234"/>
                  </a:lnTo>
                  <a:lnTo>
                    <a:pt x="11255" y="9270"/>
                  </a:lnTo>
                  <a:lnTo>
                    <a:pt x="11285" y="9316"/>
                  </a:lnTo>
                  <a:lnTo>
                    <a:pt x="11125" y="9316"/>
                  </a:lnTo>
                  <a:lnTo>
                    <a:pt x="11005" y="9270"/>
                  </a:lnTo>
                  <a:lnTo>
                    <a:pt x="10845" y="9234"/>
                  </a:lnTo>
                  <a:lnTo>
                    <a:pt x="10695" y="9234"/>
                  </a:lnTo>
                  <a:lnTo>
                    <a:pt x="10535" y="9252"/>
                  </a:lnTo>
                  <a:lnTo>
                    <a:pt x="10425" y="9279"/>
                  </a:lnTo>
                  <a:lnTo>
                    <a:pt x="10305" y="9335"/>
                  </a:lnTo>
                  <a:lnTo>
                    <a:pt x="10205" y="9399"/>
                  </a:lnTo>
                  <a:lnTo>
                    <a:pt x="10135" y="9491"/>
                  </a:lnTo>
                  <a:lnTo>
                    <a:pt x="10095" y="9573"/>
                  </a:lnTo>
                  <a:lnTo>
                    <a:pt x="10115" y="9638"/>
                  </a:lnTo>
                  <a:lnTo>
                    <a:pt x="10115" y="9720"/>
                  </a:lnTo>
                  <a:lnTo>
                    <a:pt x="10085" y="9812"/>
                  </a:lnTo>
                  <a:lnTo>
                    <a:pt x="10015" y="10024"/>
                  </a:lnTo>
                  <a:lnTo>
                    <a:pt x="10015" y="10180"/>
                  </a:lnTo>
                  <a:lnTo>
                    <a:pt x="10025" y="10345"/>
                  </a:lnTo>
                  <a:lnTo>
                    <a:pt x="10095" y="10501"/>
                  </a:lnTo>
                  <a:lnTo>
                    <a:pt x="10205" y="10694"/>
                  </a:lnTo>
                  <a:lnTo>
                    <a:pt x="10325" y="10713"/>
                  </a:lnTo>
                  <a:lnTo>
                    <a:pt x="10395" y="10731"/>
                  </a:lnTo>
                  <a:lnTo>
                    <a:pt x="10425" y="10759"/>
                  </a:lnTo>
                  <a:lnTo>
                    <a:pt x="10465" y="10777"/>
                  </a:lnTo>
                  <a:lnTo>
                    <a:pt x="10515" y="10795"/>
                  </a:lnTo>
                  <a:lnTo>
                    <a:pt x="10605" y="10759"/>
                  </a:lnTo>
                  <a:lnTo>
                    <a:pt x="10745" y="10694"/>
                  </a:lnTo>
                  <a:lnTo>
                    <a:pt x="10775" y="10676"/>
                  </a:lnTo>
                  <a:lnTo>
                    <a:pt x="10865" y="10676"/>
                  </a:lnTo>
                  <a:lnTo>
                    <a:pt x="10865" y="10667"/>
                  </a:lnTo>
                  <a:lnTo>
                    <a:pt x="10905" y="10630"/>
                  </a:lnTo>
                  <a:lnTo>
                    <a:pt x="10915" y="10584"/>
                  </a:lnTo>
                  <a:lnTo>
                    <a:pt x="10935" y="10538"/>
                  </a:lnTo>
                  <a:lnTo>
                    <a:pt x="10955" y="10483"/>
                  </a:lnTo>
                  <a:lnTo>
                    <a:pt x="10975" y="10455"/>
                  </a:lnTo>
                  <a:lnTo>
                    <a:pt x="11055" y="10373"/>
                  </a:lnTo>
                  <a:lnTo>
                    <a:pt x="11165" y="10327"/>
                  </a:lnTo>
                  <a:lnTo>
                    <a:pt x="11325" y="10308"/>
                  </a:lnTo>
                  <a:lnTo>
                    <a:pt x="11335" y="10345"/>
                  </a:lnTo>
                  <a:lnTo>
                    <a:pt x="11355" y="10354"/>
                  </a:lnTo>
                  <a:lnTo>
                    <a:pt x="11355" y="10373"/>
                  </a:lnTo>
                  <a:lnTo>
                    <a:pt x="11375" y="10373"/>
                  </a:lnTo>
                  <a:lnTo>
                    <a:pt x="11375" y="10354"/>
                  </a:lnTo>
                  <a:lnTo>
                    <a:pt x="11425" y="10354"/>
                  </a:lnTo>
                  <a:lnTo>
                    <a:pt x="11475" y="10345"/>
                  </a:lnTo>
                  <a:lnTo>
                    <a:pt x="11475" y="10483"/>
                  </a:lnTo>
                  <a:lnTo>
                    <a:pt x="11405" y="10547"/>
                  </a:lnTo>
                  <a:lnTo>
                    <a:pt x="11355" y="10667"/>
                  </a:lnTo>
                  <a:lnTo>
                    <a:pt x="11305" y="10823"/>
                  </a:lnTo>
                  <a:lnTo>
                    <a:pt x="11255" y="10970"/>
                  </a:lnTo>
                  <a:lnTo>
                    <a:pt x="11195" y="11080"/>
                  </a:lnTo>
                  <a:lnTo>
                    <a:pt x="11375" y="11080"/>
                  </a:lnTo>
                  <a:lnTo>
                    <a:pt x="11525" y="11062"/>
                  </a:lnTo>
                  <a:lnTo>
                    <a:pt x="11665" y="11062"/>
                  </a:lnTo>
                  <a:lnTo>
                    <a:pt x="11795" y="11080"/>
                  </a:lnTo>
                  <a:lnTo>
                    <a:pt x="11875" y="11126"/>
                  </a:lnTo>
                  <a:lnTo>
                    <a:pt x="11944" y="11227"/>
                  </a:lnTo>
                  <a:lnTo>
                    <a:pt x="11964" y="11365"/>
                  </a:lnTo>
                  <a:lnTo>
                    <a:pt x="11934" y="11466"/>
                  </a:lnTo>
                  <a:lnTo>
                    <a:pt x="11894" y="11595"/>
                  </a:lnTo>
                  <a:lnTo>
                    <a:pt x="11894" y="11723"/>
                  </a:lnTo>
                  <a:lnTo>
                    <a:pt x="11984" y="11806"/>
                  </a:lnTo>
                  <a:lnTo>
                    <a:pt x="12034" y="11861"/>
                  </a:lnTo>
                  <a:lnTo>
                    <a:pt x="12104" y="11925"/>
                  </a:lnTo>
                  <a:lnTo>
                    <a:pt x="12214" y="11981"/>
                  </a:lnTo>
                  <a:lnTo>
                    <a:pt x="12344" y="12008"/>
                  </a:lnTo>
                  <a:lnTo>
                    <a:pt x="12414" y="11925"/>
                  </a:lnTo>
                  <a:lnTo>
                    <a:pt x="12504" y="11898"/>
                  </a:lnTo>
                  <a:lnTo>
                    <a:pt x="12664" y="11898"/>
                  </a:lnTo>
                  <a:lnTo>
                    <a:pt x="12684" y="11925"/>
                  </a:lnTo>
                  <a:lnTo>
                    <a:pt x="12714" y="11962"/>
                  </a:lnTo>
                  <a:lnTo>
                    <a:pt x="12734" y="11981"/>
                  </a:lnTo>
                  <a:lnTo>
                    <a:pt x="12754" y="11981"/>
                  </a:lnTo>
                  <a:lnTo>
                    <a:pt x="12804" y="11990"/>
                  </a:lnTo>
                  <a:lnTo>
                    <a:pt x="12854" y="12008"/>
                  </a:lnTo>
                  <a:lnTo>
                    <a:pt x="12924" y="11880"/>
                  </a:lnTo>
                  <a:lnTo>
                    <a:pt x="13014" y="11788"/>
                  </a:lnTo>
                  <a:lnTo>
                    <a:pt x="13114" y="11705"/>
                  </a:lnTo>
                  <a:lnTo>
                    <a:pt x="13244" y="11641"/>
                  </a:lnTo>
                  <a:lnTo>
                    <a:pt x="13434" y="11613"/>
                  </a:lnTo>
                  <a:lnTo>
                    <a:pt x="13464" y="11595"/>
                  </a:lnTo>
                  <a:lnTo>
                    <a:pt x="13534" y="11595"/>
                  </a:lnTo>
                  <a:lnTo>
                    <a:pt x="13574" y="11613"/>
                  </a:lnTo>
                  <a:lnTo>
                    <a:pt x="13624" y="11613"/>
                  </a:lnTo>
                  <a:lnTo>
                    <a:pt x="13604" y="11641"/>
                  </a:lnTo>
                  <a:lnTo>
                    <a:pt x="13604" y="11677"/>
                  </a:lnTo>
                  <a:lnTo>
                    <a:pt x="13584" y="11677"/>
                  </a:lnTo>
                  <a:lnTo>
                    <a:pt x="13584" y="11687"/>
                  </a:lnTo>
                  <a:lnTo>
                    <a:pt x="13604" y="11687"/>
                  </a:lnTo>
                  <a:lnTo>
                    <a:pt x="13624" y="11705"/>
                  </a:lnTo>
                  <a:lnTo>
                    <a:pt x="13654" y="11723"/>
                  </a:lnTo>
                  <a:lnTo>
                    <a:pt x="13654" y="11687"/>
                  </a:lnTo>
                  <a:lnTo>
                    <a:pt x="13694" y="11659"/>
                  </a:lnTo>
                  <a:lnTo>
                    <a:pt x="13714" y="11641"/>
                  </a:lnTo>
                  <a:lnTo>
                    <a:pt x="13724" y="11622"/>
                  </a:lnTo>
                  <a:lnTo>
                    <a:pt x="13784" y="11595"/>
                  </a:lnTo>
                  <a:lnTo>
                    <a:pt x="13814" y="11576"/>
                  </a:lnTo>
                  <a:lnTo>
                    <a:pt x="13974" y="11705"/>
                  </a:lnTo>
                  <a:lnTo>
                    <a:pt x="14183" y="11769"/>
                  </a:lnTo>
                  <a:lnTo>
                    <a:pt x="14393" y="11788"/>
                  </a:lnTo>
                  <a:lnTo>
                    <a:pt x="14633" y="11769"/>
                  </a:lnTo>
                  <a:lnTo>
                    <a:pt x="14883" y="11751"/>
                  </a:lnTo>
                  <a:lnTo>
                    <a:pt x="14883" y="11806"/>
                  </a:lnTo>
                  <a:lnTo>
                    <a:pt x="14863" y="11815"/>
                  </a:lnTo>
                  <a:lnTo>
                    <a:pt x="14863" y="11834"/>
                  </a:lnTo>
                  <a:lnTo>
                    <a:pt x="14843" y="11861"/>
                  </a:lnTo>
                  <a:lnTo>
                    <a:pt x="14963" y="11898"/>
                  </a:lnTo>
                  <a:lnTo>
                    <a:pt x="15103" y="11990"/>
                  </a:lnTo>
                  <a:lnTo>
                    <a:pt x="15223" y="12045"/>
                  </a:lnTo>
                  <a:lnTo>
                    <a:pt x="15223" y="12137"/>
                  </a:lnTo>
                  <a:lnTo>
                    <a:pt x="15353" y="12174"/>
                  </a:lnTo>
                  <a:lnTo>
                    <a:pt x="15433" y="12183"/>
                  </a:lnTo>
                  <a:lnTo>
                    <a:pt x="15503" y="12247"/>
                  </a:lnTo>
                  <a:lnTo>
                    <a:pt x="15543" y="12348"/>
                  </a:lnTo>
                  <a:lnTo>
                    <a:pt x="15753" y="12366"/>
                  </a:lnTo>
                  <a:lnTo>
                    <a:pt x="15923" y="12376"/>
                  </a:lnTo>
                  <a:lnTo>
                    <a:pt x="16153" y="12394"/>
                  </a:lnTo>
                  <a:lnTo>
                    <a:pt x="16312" y="12587"/>
                  </a:lnTo>
                  <a:lnTo>
                    <a:pt x="16502" y="12762"/>
                  </a:lnTo>
                  <a:lnTo>
                    <a:pt x="16712" y="12909"/>
                  </a:lnTo>
                  <a:lnTo>
                    <a:pt x="16952" y="13019"/>
                  </a:lnTo>
                  <a:lnTo>
                    <a:pt x="16942" y="13083"/>
                  </a:lnTo>
                  <a:lnTo>
                    <a:pt x="16902" y="13120"/>
                  </a:lnTo>
                  <a:lnTo>
                    <a:pt x="16872" y="13166"/>
                  </a:lnTo>
                  <a:lnTo>
                    <a:pt x="16832" y="13193"/>
                  </a:lnTo>
                  <a:lnTo>
                    <a:pt x="16802" y="13248"/>
                  </a:lnTo>
                  <a:lnTo>
                    <a:pt x="17022" y="13248"/>
                  </a:lnTo>
                  <a:lnTo>
                    <a:pt x="17232" y="13313"/>
                  </a:lnTo>
                  <a:lnTo>
                    <a:pt x="17272" y="13423"/>
                  </a:lnTo>
                  <a:lnTo>
                    <a:pt x="17322" y="13405"/>
                  </a:lnTo>
                  <a:lnTo>
                    <a:pt x="17352" y="13386"/>
                  </a:lnTo>
                  <a:lnTo>
                    <a:pt x="17412" y="13405"/>
                  </a:lnTo>
                  <a:lnTo>
                    <a:pt x="17422" y="13405"/>
                  </a:lnTo>
                  <a:lnTo>
                    <a:pt x="17462" y="13423"/>
                  </a:lnTo>
                  <a:lnTo>
                    <a:pt x="17492" y="13441"/>
                  </a:lnTo>
                  <a:lnTo>
                    <a:pt x="17532" y="13451"/>
                  </a:lnTo>
                  <a:lnTo>
                    <a:pt x="18072" y="13487"/>
                  </a:lnTo>
                  <a:lnTo>
                    <a:pt x="18122" y="13533"/>
                  </a:lnTo>
                  <a:lnTo>
                    <a:pt x="18162" y="13625"/>
                  </a:lnTo>
                  <a:lnTo>
                    <a:pt x="18172" y="13708"/>
                  </a:lnTo>
                  <a:lnTo>
                    <a:pt x="18232" y="13772"/>
                  </a:lnTo>
                  <a:lnTo>
                    <a:pt x="18312" y="13791"/>
                  </a:lnTo>
                  <a:lnTo>
                    <a:pt x="18401" y="13791"/>
                  </a:lnTo>
                  <a:lnTo>
                    <a:pt x="18471" y="13772"/>
                  </a:lnTo>
                  <a:lnTo>
                    <a:pt x="18521" y="13836"/>
                  </a:lnTo>
                  <a:lnTo>
                    <a:pt x="18581" y="13882"/>
                  </a:lnTo>
                  <a:lnTo>
                    <a:pt x="18611" y="13938"/>
                  </a:lnTo>
                  <a:lnTo>
                    <a:pt x="18631" y="14002"/>
                  </a:lnTo>
                  <a:lnTo>
                    <a:pt x="18651" y="14075"/>
                  </a:lnTo>
                  <a:lnTo>
                    <a:pt x="18521" y="14222"/>
                  </a:lnTo>
                  <a:lnTo>
                    <a:pt x="18381" y="14397"/>
                  </a:lnTo>
                  <a:lnTo>
                    <a:pt x="18242" y="14590"/>
                  </a:lnTo>
                  <a:lnTo>
                    <a:pt x="18122" y="14783"/>
                  </a:lnTo>
                  <a:lnTo>
                    <a:pt x="18042" y="14930"/>
                  </a:lnTo>
                  <a:lnTo>
                    <a:pt x="18042" y="15022"/>
                  </a:lnTo>
                  <a:lnTo>
                    <a:pt x="18052" y="15150"/>
                  </a:lnTo>
                  <a:lnTo>
                    <a:pt x="18092" y="15297"/>
                  </a:lnTo>
                  <a:lnTo>
                    <a:pt x="18072" y="15426"/>
                  </a:lnTo>
                  <a:lnTo>
                    <a:pt x="18042" y="15509"/>
                  </a:lnTo>
                  <a:lnTo>
                    <a:pt x="17972" y="15637"/>
                  </a:lnTo>
                  <a:lnTo>
                    <a:pt x="17882" y="15775"/>
                  </a:lnTo>
                  <a:lnTo>
                    <a:pt x="17792" y="15922"/>
                  </a:lnTo>
                  <a:lnTo>
                    <a:pt x="17702" y="16032"/>
                  </a:lnTo>
                  <a:lnTo>
                    <a:pt x="17652" y="16097"/>
                  </a:lnTo>
                  <a:lnTo>
                    <a:pt x="17552" y="16133"/>
                  </a:lnTo>
                  <a:lnTo>
                    <a:pt x="17392" y="16152"/>
                  </a:lnTo>
                  <a:lnTo>
                    <a:pt x="17232" y="16161"/>
                  </a:lnTo>
                  <a:lnTo>
                    <a:pt x="17082" y="16198"/>
                  </a:lnTo>
                  <a:lnTo>
                    <a:pt x="16942" y="16244"/>
                  </a:lnTo>
                  <a:lnTo>
                    <a:pt x="16852" y="16336"/>
                  </a:lnTo>
                  <a:lnTo>
                    <a:pt x="16812" y="16391"/>
                  </a:lnTo>
                  <a:lnTo>
                    <a:pt x="16812" y="16455"/>
                  </a:lnTo>
                  <a:lnTo>
                    <a:pt x="16852" y="16547"/>
                  </a:lnTo>
                  <a:lnTo>
                    <a:pt x="16732" y="16547"/>
                  </a:lnTo>
                  <a:lnTo>
                    <a:pt x="16712" y="16758"/>
                  </a:lnTo>
                  <a:lnTo>
                    <a:pt x="16672" y="16933"/>
                  </a:lnTo>
                  <a:lnTo>
                    <a:pt x="16602" y="17080"/>
                  </a:lnTo>
                  <a:lnTo>
                    <a:pt x="16532" y="17218"/>
                  </a:lnTo>
                  <a:lnTo>
                    <a:pt x="16462" y="17401"/>
                  </a:lnTo>
                  <a:lnTo>
                    <a:pt x="16412" y="17401"/>
                  </a:lnTo>
                  <a:lnTo>
                    <a:pt x="16412" y="17300"/>
                  </a:lnTo>
                  <a:lnTo>
                    <a:pt x="16392" y="17254"/>
                  </a:lnTo>
                  <a:lnTo>
                    <a:pt x="16382" y="17218"/>
                  </a:lnTo>
                  <a:lnTo>
                    <a:pt x="16362" y="17236"/>
                  </a:lnTo>
                  <a:lnTo>
                    <a:pt x="16342" y="17236"/>
                  </a:lnTo>
                  <a:lnTo>
                    <a:pt x="16322" y="17254"/>
                  </a:lnTo>
                  <a:lnTo>
                    <a:pt x="16312" y="17254"/>
                  </a:lnTo>
                  <a:lnTo>
                    <a:pt x="16222" y="17447"/>
                  </a:lnTo>
                  <a:lnTo>
                    <a:pt x="16123" y="17576"/>
                  </a:lnTo>
                  <a:lnTo>
                    <a:pt x="16013" y="17686"/>
                  </a:lnTo>
                  <a:lnTo>
                    <a:pt x="15893" y="17815"/>
                  </a:lnTo>
                  <a:lnTo>
                    <a:pt x="15643" y="17769"/>
                  </a:lnTo>
                  <a:lnTo>
                    <a:pt x="15423" y="17723"/>
                  </a:lnTo>
                  <a:lnTo>
                    <a:pt x="15423" y="17787"/>
                  </a:lnTo>
                  <a:lnTo>
                    <a:pt x="15543" y="17851"/>
                  </a:lnTo>
                  <a:lnTo>
                    <a:pt x="15593" y="17943"/>
                  </a:lnTo>
                  <a:lnTo>
                    <a:pt x="15613" y="18035"/>
                  </a:lnTo>
                  <a:lnTo>
                    <a:pt x="15593" y="18155"/>
                  </a:lnTo>
                  <a:lnTo>
                    <a:pt x="15573" y="18283"/>
                  </a:lnTo>
                  <a:lnTo>
                    <a:pt x="15263" y="18292"/>
                  </a:lnTo>
                  <a:lnTo>
                    <a:pt x="15003" y="18357"/>
                  </a:lnTo>
                  <a:lnTo>
                    <a:pt x="14983" y="18394"/>
                  </a:lnTo>
                  <a:lnTo>
                    <a:pt x="14963" y="18439"/>
                  </a:lnTo>
                  <a:lnTo>
                    <a:pt x="14963" y="18568"/>
                  </a:lnTo>
                  <a:lnTo>
                    <a:pt x="14953" y="18605"/>
                  </a:lnTo>
                  <a:lnTo>
                    <a:pt x="14953" y="18678"/>
                  </a:lnTo>
                  <a:lnTo>
                    <a:pt x="14963" y="18743"/>
                  </a:lnTo>
                  <a:lnTo>
                    <a:pt x="14883" y="18743"/>
                  </a:lnTo>
                  <a:lnTo>
                    <a:pt x="14773" y="18761"/>
                  </a:lnTo>
                  <a:lnTo>
                    <a:pt x="14633" y="18761"/>
                  </a:lnTo>
                  <a:lnTo>
                    <a:pt x="14493" y="18779"/>
                  </a:lnTo>
                  <a:lnTo>
                    <a:pt x="14493" y="18844"/>
                  </a:lnTo>
                  <a:lnTo>
                    <a:pt x="14563" y="18871"/>
                  </a:lnTo>
                  <a:lnTo>
                    <a:pt x="14613" y="18908"/>
                  </a:lnTo>
                  <a:lnTo>
                    <a:pt x="14653" y="18917"/>
                  </a:lnTo>
                  <a:lnTo>
                    <a:pt x="14683" y="18936"/>
                  </a:lnTo>
                  <a:lnTo>
                    <a:pt x="14723" y="18972"/>
                  </a:lnTo>
                  <a:lnTo>
                    <a:pt x="14743" y="19000"/>
                  </a:lnTo>
                  <a:lnTo>
                    <a:pt x="14773" y="19046"/>
                  </a:lnTo>
                  <a:lnTo>
                    <a:pt x="14703" y="19064"/>
                  </a:lnTo>
                  <a:lnTo>
                    <a:pt x="14603" y="19101"/>
                  </a:lnTo>
                  <a:lnTo>
                    <a:pt x="14563" y="19110"/>
                  </a:lnTo>
                  <a:lnTo>
                    <a:pt x="14543" y="19165"/>
                  </a:lnTo>
                  <a:lnTo>
                    <a:pt x="14493" y="19257"/>
                  </a:lnTo>
                  <a:lnTo>
                    <a:pt x="14463" y="19358"/>
                  </a:lnTo>
                  <a:lnTo>
                    <a:pt x="14423" y="19450"/>
                  </a:lnTo>
                  <a:lnTo>
                    <a:pt x="14393" y="19468"/>
                  </a:lnTo>
                  <a:lnTo>
                    <a:pt x="14373" y="19468"/>
                  </a:lnTo>
                  <a:lnTo>
                    <a:pt x="14323" y="19487"/>
                  </a:lnTo>
                  <a:lnTo>
                    <a:pt x="14263" y="19487"/>
                  </a:lnTo>
                  <a:lnTo>
                    <a:pt x="14263" y="19579"/>
                  </a:lnTo>
                  <a:lnTo>
                    <a:pt x="14253" y="19597"/>
                  </a:lnTo>
                  <a:lnTo>
                    <a:pt x="14263" y="19615"/>
                  </a:lnTo>
                  <a:lnTo>
                    <a:pt x="14263" y="19625"/>
                  </a:lnTo>
                  <a:lnTo>
                    <a:pt x="14303" y="19689"/>
                  </a:lnTo>
                  <a:lnTo>
                    <a:pt x="14333" y="19744"/>
                  </a:lnTo>
                  <a:lnTo>
                    <a:pt x="14393" y="19772"/>
                  </a:lnTo>
                  <a:lnTo>
                    <a:pt x="14443" y="19799"/>
                  </a:lnTo>
                  <a:lnTo>
                    <a:pt x="14493" y="19836"/>
                  </a:lnTo>
                  <a:lnTo>
                    <a:pt x="14463" y="19946"/>
                  </a:lnTo>
                  <a:lnTo>
                    <a:pt x="14323" y="20011"/>
                  </a:lnTo>
                  <a:lnTo>
                    <a:pt x="14183" y="20139"/>
                  </a:lnTo>
                  <a:lnTo>
                    <a:pt x="14063" y="20305"/>
                  </a:lnTo>
                  <a:lnTo>
                    <a:pt x="13974" y="20461"/>
                  </a:lnTo>
                  <a:lnTo>
                    <a:pt x="13924" y="20608"/>
                  </a:lnTo>
                  <a:lnTo>
                    <a:pt x="14024" y="20700"/>
                  </a:lnTo>
                  <a:lnTo>
                    <a:pt x="14063" y="20746"/>
                  </a:lnTo>
                  <a:lnTo>
                    <a:pt x="14073" y="20828"/>
                  </a:lnTo>
                  <a:lnTo>
                    <a:pt x="13994" y="20847"/>
                  </a:lnTo>
                  <a:lnTo>
                    <a:pt x="13864" y="20911"/>
                  </a:lnTo>
                  <a:lnTo>
                    <a:pt x="13744" y="21003"/>
                  </a:lnTo>
                  <a:lnTo>
                    <a:pt x="13654" y="21104"/>
                  </a:lnTo>
                  <a:lnTo>
                    <a:pt x="13644" y="21131"/>
                  </a:lnTo>
                  <a:lnTo>
                    <a:pt x="13624" y="21168"/>
                  </a:lnTo>
                  <a:lnTo>
                    <a:pt x="13624" y="21251"/>
                  </a:lnTo>
                  <a:lnTo>
                    <a:pt x="13654" y="21251"/>
                  </a:lnTo>
                  <a:lnTo>
                    <a:pt x="13654" y="21214"/>
                  </a:lnTo>
                  <a:lnTo>
                    <a:pt x="13764" y="21104"/>
                  </a:lnTo>
                  <a:lnTo>
                    <a:pt x="13854" y="20994"/>
                  </a:lnTo>
                  <a:lnTo>
                    <a:pt x="13884" y="21003"/>
                  </a:lnTo>
                  <a:lnTo>
                    <a:pt x="13904" y="21003"/>
                  </a:lnTo>
                  <a:lnTo>
                    <a:pt x="13904" y="21021"/>
                  </a:lnTo>
                  <a:lnTo>
                    <a:pt x="13924" y="21040"/>
                  </a:lnTo>
                  <a:lnTo>
                    <a:pt x="13954" y="21122"/>
                  </a:lnTo>
                  <a:lnTo>
                    <a:pt x="13974" y="21214"/>
                  </a:lnTo>
                  <a:lnTo>
                    <a:pt x="13994" y="21324"/>
                  </a:lnTo>
                  <a:lnTo>
                    <a:pt x="14004" y="21425"/>
                  </a:lnTo>
                  <a:lnTo>
                    <a:pt x="14113" y="21425"/>
                  </a:lnTo>
                  <a:lnTo>
                    <a:pt x="14113" y="21444"/>
                  </a:lnTo>
                  <a:lnTo>
                    <a:pt x="14133" y="21444"/>
                  </a:lnTo>
                  <a:lnTo>
                    <a:pt x="14133" y="21453"/>
                  </a:lnTo>
                  <a:lnTo>
                    <a:pt x="14163" y="21490"/>
                  </a:lnTo>
                  <a:lnTo>
                    <a:pt x="14133" y="21508"/>
                  </a:lnTo>
                  <a:lnTo>
                    <a:pt x="14113" y="21517"/>
                  </a:lnTo>
                  <a:lnTo>
                    <a:pt x="14113" y="21536"/>
                  </a:lnTo>
                  <a:lnTo>
                    <a:pt x="14093" y="21536"/>
                  </a:lnTo>
                  <a:lnTo>
                    <a:pt x="14073" y="21554"/>
                  </a:lnTo>
                  <a:lnTo>
                    <a:pt x="14043" y="21563"/>
                  </a:lnTo>
                  <a:lnTo>
                    <a:pt x="13884" y="21600"/>
                  </a:lnTo>
                  <a:lnTo>
                    <a:pt x="13724" y="21563"/>
                  </a:lnTo>
                  <a:lnTo>
                    <a:pt x="13574" y="21490"/>
                  </a:lnTo>
                  <a:lnTo>
                    <a:pt x="13414" y="21379"/>
                  </a:lnTo>
                  <a:lnTo>
                    <a:pt x="13274" y="21251"/>
                  </a:lnTo>
                  <a:lnTo>
                    <a:pt x="13174" y="21122"/>
                  </a:lnTo>
                  <a:lnTo>
                    <a:pt x="13114" y="20994"/>
                  </a:lnTo>
                  <a:lnTo>
                    <a:pt x="13154" y="20994"/>
                  </a:lnTo>
                  <a:lnTo>
                    <a:pt x="13274" y="21104"/>
                  </a:lnTo>
                  <a:lnTo>
                    <a:pt x="13394" y="21196"/>
                  </a:lnTo>
                  <a:lnTo>
                    <a:pt x="13534" y="21278"/>
                  </a:lnTo>
                  <a:lnTo>
                    <a:pt x="13534" y="21214"/>
                  </a:lnTo>
                  <a:lnTo>
                    <a:pt x="13344" y="21122"/>
                  </a:lnTo>
                  <a:lnTo>
                    <a:pt x="13184" y="20994"/>
                  </a:lnTo>
                  <a:lnTo>
                    <a:pt x="13084" y="20810"/>
                  </a:lnTo>
                  <a:lnTo>
                    <a:pt x="13014" y="20608"/>
                  </a:lnTo>
                  <a:lnTo>
                    <a:pt x="12974" y="20396"/>
                  </a:lnTo>
                  <a:lnTo>
                    <a:pt x="12994" y="20158"/>
                  </a:lnTo>
                  <a:lnTo>
                    <a:pt x="13014" y="19928"/>
                  </a:lnTo>
                  <a:lnTo>
                    <a:pt x="13064" y="19726"/>
                  </a:lnTo>
                  <a:lnTo>
                    <a:pt x="13134" y="19533"/>
                  </a:lnTo>
                  <a:lnTo>
                    <a:pt x="13204" y="19367"/>
                  </a:lnTo>
                  <a:lnTo>
                    <a:pt x="13304" y="19367"/>
                  </a:lnTo>
                  <a:lnTo>
                    <a:pt x="13394" y="19046"/>
                  </a:lnTo>
                  <a:lnTo>
                    <a:pt x="13344" y="19046"/>
                  </a:lnTo>
                  <a:lnTo>
                    <a:pt x="13344" y="19018"/>
                  </a:lnTo>
                  <a:lnTo>
                    <a:pt x="13304" y="19046"/>
                  </a:lnTo>
                  <a:lnTo>
                    <a:pt x="13274" y="19083"/>
                  </a:lnTo>
                  <a:lnTo>
                    <a:pt x="13254" y="19110"/>
                  </a:lnTo>
                  <a:lnTo>
                    <a:pt x="13224" y="19147"/>
                  </a:lnTo>
                  <a:lnTo>
                    <a:pt x="13154" y="19165"/>
                  </a:lnTo>
                  <a:lnTo>
                    <a:pt x="13154" y="19129"/>
                  </a:lnTo>
                  <a:lnTo>
                    <a:pt x="13274" y="18458"/>
                  </a:lnTo>
                  <a:lnTo>
                    <a:pt x="13254" y="18394"/>
                  </a:lnTo>
                  <a:lnTo>
                    <a:pt x="13224" y="18283"/>
                  </a:lnTo>
                  <a:lnTo>
                    <a:pt x="13244" y="18182"/>
                  </a:lnTo>
                  <a:lnTo>
                    <a:pt x="13364" y="17796"/>
                  </a:lnTo>
                  <a:lnTo>
                    <a:pt x="13464" y="17401"/>
                  </a:lnTo>
                  <a:lnTo>
                    <a:pt x="13554" y="16969"/>
                  </a:lnTo>
                  <a:lnTo>
                    <a:pt x="13654" y="16547"/>
                  </a:lnTo>
                  <a:lnTo>
                    <a:pt x="13714" y="16271"/>
                  </a:lnTo>
                  <a:lnTo>
                    <a:pt x="13724" y="15986"/>
                  </a:lnTo>
                  <a:lnTo>
                    <a:pt x="13744" y="15711"/>
                  </a:lnTo>
                  <a:lnTo>
                    <a:pt x="13784" y="15454"/>
                  </a:lnTo>
                  <a:lnTo>
                    <a:pt x="13434" y="15334"/>
                  </a:lnTo>
                  <a:lnTo>
                    <a:pt x="13134" y="15150"/>
                  </a:lnTo>
                  <a:lnTo>
                    <a:pt x="12894" y="14911"/>
                  </a:lnTo>
                  <a:lnTo>
                    <a:pt x="12694" y="14654"/>
                  </a:lnTo>
                  <a:lnTo>
                    <a:pt x="12624" y="14507"/>
                  </a:lnTo>
                  <a:lnTo>
                    <a:pt x="12574" y="14369"/>
                  </a:lnTo>
                  <a:lnTo>
                    <a:pt x="12524" y="14204"/>
                  </a:lnTo>
                  <a:lnTo>
                    <a:pt x="12454" y="14075"/>
                  </a:lnTo>
                  <a:lnTo>
                    <a:pt x="12344" y="13983"/>
                  </a:lnTo>
                  <a:lnTo>
                    <a:pt x="12314" y="13947"/>
                  </a:lnTo>
                  <a:lnTo>
                    <a:pt x="12264" y="13947"/>
                  </a:lnTo>
                  <a:lnTo>
                    <a:pt x="12224" y="13938"/>
                  </a:lnTo>
                  <a:lnTo>
                    <a:pt x="12194" y="13901"/>
                  </a:lnTo>
                  <a:lnTo>
                    <a:pt x="12154" y="13873"/>
                  </a:lnTo>
                  <a:lnTo>
                    <a:pt x="12194" y="13809"/>
                  </a:lnTo>
                  <a:lnTo>
                    <a:pt x="12194" y="13625"/>
                  </a:lnTo>
                  <a:lnTo>
                    <a:pt x="12284" y="13579"/>
                  </a:lnTo>
                  <a:lnTo>
                    <a:pt x="12344" y="13533"/>
                  </a:lnTo>
                  <a:lnTo>
                    <a:pt x="12434" y="13487"/>
                  </a:lnTo>
                  <a:lnTo>
                    <a:pt x="12434" y="13451"/>
                  </a:lnTo>
                  <a:lnTo>
                    <a:pt x="12344" y="13451"/>
                  </a:lnTo>
                  <a:lnTo>
                    <a:pt x="12294" y="13441"/>
                  </a:lnTo>
                  <a:lnTo>
                    <a:pt x="12244" y="13441"/>
                  </a:lnTo>
                  <a:lnTo>
                    <a:pt x="12194" y="13423"/>
                  </a:lnTo>
                  <a:lnTo>
                    <a:pt x="12264" y="13276"/>
                  </a:lnTo>
                  <a:lnTo>
                    <a:pt x="12314" y="13129"/>
                  </a:lnTo>
                  <a:lnTo>
                    <a:pt x="12384" y="12991"/>
                  </a:lnTo>
                  <a:lnTo>
                    <a:pt x="12504" y="12872"/>
                  </a:lnTo>
                  <a:lnTo>
                    <a:pt x="12644" y="12762"/>
                  </a:lnTo>
                  <a:lnTo>
                    <a:pt x="12764" y="12633"/>
                  </a:lnTo>
                  <a:lnTo>
                    <a:pt x="12754" y="12541"/>
                  </a:lnTo>
                  <a:lnTo>
                    <a:pt x="12754" y="12412"/>
                  </a:lnTo>
                  <a:lnTo>
                    <a:pt x="12734" y="12284"/>
                  </a:lnTo>
                  <a:lnTo>
                    <a:pt x="12684" y="12201"/>
                  </a:lnTo>
                  <a:lnTo>
                    <a:pt x="12614" y="12109"/>
                  </a:lnTo>
                  <a:lnTo>
                    <a:pt x="12544" y="12008"/>
                  </a:lnTo>
                  <a:lnTo>
                    <a:pt x="12474" y="12008"/>
                  </a:lnTo>
                  <a:lnTo>
                    <a:pt x="12434" y="12045"/>
                  </a:lnTo>
                  <a:lnTo>
                    <a:pt x="12414" y="12054"/>
                  </a:lnTo>
                  <a:lnTo>
                    <a:pt x="12384" y="12072"/>
                  </a:lnTo>
                  <a:lnTo>
                    <a:pt x="12404" y="12109"/>
                  </a:lnTo>
                  <a:lnTo>
                    <a:pt x="12404" y="12155"/>
                  </a:lnTo>
                  <a:lnTo>
                    <a:pt x="12384" y="12183"/>
                  </a:lnTo>
                  <a:lnTo>
                    <a:pt x="12364" y="12183"/>
                  </a:lnTo>
                  <a:lnTo>
                    <a:pt x="12344" y="12201"/>
                  </a:lnTo>
                  <a:lnTo>
                    <a:pt x="12314" y="12201"/>
                  </a:lnTo>
                  <a:lnTo>
                    <a:pt x="12284" y="12219"/>
                  </a:lnTo>
                  <a:lnTo>
                    <a:pt x="12194" y="12155"/>
                  </a:lnTo>
                  <a:lnTo>
                    <a:pt x="11875" y="11990"/>
                  </a:lnTo>
                  <a:lnTo>
                    <a:pt x="11725" y="11925"/>
                  </a:lnTo>
                  <a:lnTo>
                    <a:pt x="11615" y="11898"/>
                  </a:lnTo>
                  <a:lnTo>
                    <a:pt x="11525" y="11705"/>
                  </a:lnTo>
                  <a:lnTo>
                    <a:pt x="11445" y="11595"/>
                  </a:lnTo>
                  <a:lnTo>
                    <a:pt x="11355" y="11512"/>
                  </a:lnTo>
                  <a:lnTo>
                    <a:pt x="11265" y="11484"/>
                  </a:lnTo>
                  <a:lnTo>
                    <a:pt x="11125" y="11448"/>
                  </a:lnTo>
                  <a:lnTo>
                    <a:pt x="10975" y="11402"/>
                  </a:lnTo>
                  <a:lnTo>
                    <a:pt x="10775" y="11337"/>
                  </a:lnTo>
                  <a:lnTo>
                    <a:pt x="10655" y="11255"/>
                  </a:lnTo>
                  <a:lnTo>
                    <a:pt x="10555" y="11172"/>
                  </a:lnTo>
                  <a:lnTo>
                    <a:pt x="10395" y="11108"/>
                  </a:lnTo>
                  <a:lnTo>
                    <a:pt x="10295" y="11108"/>
                  </a:lnTo>
                  <a:lnTo>
                    <a:pt x="10225" y="11145"/>
                  </a:lnTo>
                  <a:lnTo>
                    <a:pt x="10165" y="11172"/>
                  </a:lnTo>
                  <a:lnTo>
                    <a:pt x="10095" y="11209"/>
                  </a:lnTo>
                  <a:lnTo>
                    <a:pt x="10015" y="11190"/>
                  </a:lnTo>
                  <a:lnTo>
                    <a:pt x="9975" y="11172"/>
                  </a:lnTo>
                  <a:lnTo>
                    <a:pt x="9855" y="11062"/>
                  </a:lnTo>
                  <a:lnTo>
                    <a:pt x="9815" y="11034"/>
                  </a:lnTo>
                  <a:lnTo>
                    <a:pt x="9785" y="11016"/>
                  </a:lnTo>
                  <a:lnTo>
                    <a:pt x="9556" y="10979"/>
                  </a:lnTo>
                  <a:lnTo>
                    <a:pt x="9526" y="10952"/>
                  </a:lnTo>
                  <a:lnTo>
                    <a:pt x="9486" y="10924"/>
                  </a:lnTo>
                  <a:lnTo>
                    <a:pt x="9456" y="10887"/>
                  </a:lnTo>
                  <a:lnTo>
                    <a:pt x="9416" y="10860"/>
                  </a:lnTo>
                  <a:lnTo>
                    <a:pt x="9406" y="10841"/>
                  </a:lnTo>
                  <a:lnTo>
                    <a:pt x="9206" y="10869"/>
                  </a:lnTo>
                  <a:lnTo>
                    <a:pt x="9176" y="10860"/>
                  </a:lnTo>
                  <a:lnTo>
                    <a:pt x="9126" y="10795"/>
                  </a:lnTo>
                  <a:lnTo>
                    <a:pt x="9036" y="10731"/>
                  </a:lnTo>
                  <a:lnTo>
                    <a:pt x="8966" y="10648"/>
                  </a:lnTo>
                  <a:lnTo>
                    <a:pt x="8856" y="10547"/>
                  </a:lnTo>
                  <a:lnTo>
                    <a:pt x="8926" y="10345"/>
                  </a:lnTo>
                  <a:lnTo>
                    <a:pt x="8736" y="10152"/>
                  </a:lnTo>
                  <a:lnTo>
                    <a:pt x="8566" y="9941"/>
                  </a:lnTo>
                  <a:lnTo>
                    <a:pt x="8386" y="9720"/>
                  </a:lnTo>
                  <a:lnTo>
                    <a:pt x="8216" y="9491"/>
                  </a:lnTo>
                  <a:lnTo>
                    <a:pt x="8176" y="9472"/>
                  </a:lnTo>
                  <a:lnTo>
                    <a:pt x="8126" y="9463"/>
                  </a:lnTo>
                  <a:lnTo>
                    <a:pt x="8096" y="9463"/>
                  </a:lnTo>
                  <a:lnTo>
                    <a:pt x="8036" y="9445"/>
                  </a:lnTo>
                  <a:lnTo>
                    <a:pt x="8026" y="9426"/>
                  </a:lnTo>
                  <a:lnTo>
                    <a:pt x="7956" y="9344"/>
                  </a:lnTo>
                  <a:lnTo>
                    <a:pt x="7916" y="9252"/>
                  </a:lnTo>
                  <a:lnTo>
                    <a:pt x="7886" y="9160"/>
                  </a:lnTo>
                  <a:lnTo>
                    <a:pt x="7826" y="9059"/>
                  </a:lnTo>
                  <a:lnTo>
                    <a:pt x="7746" y="9013"/>
                  </a:lnTo>
                  <a:lnTo>
                    <a:pt x="7676" y="8949"/>
                  </a:lnTo>
                  <a:lnTo>
                    <a:pt x="7636" y="8930"/>
                  </a:lnTo>
                  <a:lnTo>
                    <a:pt x="7636" y="9105"/>
                  </a:lnTo>
                  <a:lnTo>
                    <a:pt x="7686" y="9169"/>
                  </a:lnTo>
                  <a:lnTo>
                    <a:pt x="7796" y="9279"/>
                  </a:lnTo>
                  <a:lnTo>
                    <a:pt x="7896" y="9408"/>
                  </a:lnTo>
                  <a:lnTo>
                    <a:pt x="8026" y="9573"/>
                  </a:lnTo>
                  <a:lnTo>
                    <a:pt x="8126" y="9730"/>
                  </a:lnTo>
                  <a:lnTo>
                    <a:pt x="8236" y="9895"/>
                  </a:lnTo>
                  <a:lnTo>
                    <a:pt x="8316" y="10042"/>
                  </a:lnTo>
                  <a:lnTo>
                    <a:pt x="8356" y="10134"/>
                  </a:lnTo>
                  <a:lnTo>
                    <a:pt x="8356" y="10198"/>
                  </a:lnTo>
                  <a:lnTo>
                    <a:pt x="8336" y="10226"/>
                  </a:lnTo>
                  <a:lnTo>
                    <a:pt x="8316" y="10244"/>
                  </a:lnTo>
                  <a:lnTo>
                    <a:pt x="8316" y="10263"/>
                  </a:lnTo>
                  <a:lnTo>
                    <a:pt x="8286" y="10281"/>
                  </a:lnTo>
                  <a:lnTo>
                    <a:pt x="8286" y="10217"/>
                  </a:lnTo>
                  <a:lnTo>
                    <a:pt x="8266" y="10161"/>
                  </a:lnTo>
                  <a:lnTo>
                    <a:pt x="8266" y="10134"/>
                  </a:lnTo>
                  <a:lnTo>
                    <a:pt x="8246" y="10097"/>
                  </a:lnTo>
                  <a:lnTo>
                    <a:pt x="8096" y="10097"/>
                  </a:lnTo>
                  <a:lnTo>
                    <a:pt x="8056" y="9987"/>
                  </a:lnTo>
                  <a:lnTo>
                    <a:pt x="8026" y="9877"/>
                  </a:lnTo>
                  <a:lnTo>
                    <a:pt x="7966" y="9785"/>
                  </a:lnTo>
                  <a:lnTo>
                    <a:pt x="7886" y="9702"/>
                  </a:lnTo>
                  <a:lnTo>
                    <a:pt x="7776" y="9638"/>
                  </a:lnTo>
                  <a:lnTo>
                    <a:pt x="7676" y="9573"/>
                  </a:lnTo>
                  <a:lnTo>
                    <a:pt x="7586" y="9463"/>
                  </a:lnTo>
                  <a:lnTo>
                    <a:pt x="7616" y="9445"/>
                  </a:lnTo>
                  <a:lnTo>
                    <a:pt x="7656" y="9445"/>
                  </a:lnTo>
                  <a:lnTo>
                    <a:pt x="7656" y="9408"/>
                  </a:lnTo>
                  <a:lnTo>
                    <a:pt x="7676" y="9399"/>
                  </a:lnTo>
                  <a:lnTo>
                    <a:pt x="7547" y="9316"/>
                  </a:lnTo>
                  <a:lnTo>
                    <a:pt x="7487" y="9215"/>
                  </a:lnTo>
                  <a:lnTo>
                    <a:pt x="7427" y="9105"/>
                  </a:lnTo>
                  <a:lnTo>
                    <a:pt x="7397" y="8976"/>
                  </a:lnTo>
                  <a:lnTo>
                    <a:pt x="7327" y="8866"/>
                  </a:lnTo>
                  <a:lnTo>
                    <a:pt x="7237" y="8774"/>
                  </a:lnTo>
                  <a:lnTo>
                    <a:pt x="7137" y="8719"/>
                  </a:lnTo>
                  <a:lnTo>
                    <a:pt x="7007" y="8673"/>
                  </a:lnTo>
                  <a:lnTo>
                    <a:pt x="6907" y="8609"/>
                  </a:lnTo>
                  <a:lnTo>
                    <a:pt x="6837" y="8526"/>
                  </a:lnTo>
                  <a:lnTo>
                    <a:pt x="6797" y="8434"/>
                  </a:lnTo>
                  <a:lnTo>
                    <a:pt x="6747" y="8333"/>
                  </a:lnTo>
                  <a:lnTo>
                    <a:pt x="6627" y="8177"/>
                  </a:lnTo>
                  <a:lnTo>
                    <a:pt x="6527" y="8067"/>
                  </a:lnTo>
                  <a:lnTo>
                    <a:pt x="6417" y="7966"/>
                  </a:lnTo>
                  <a:lnTo>
                    <a:pt x="6347" y="7855"/>
                  </a:lnTo>
                  <a:lnTo>
                    <a:pt x="6297" y="7708"/>
                  </a:lnTo>
                  <a:lnTo>
                    <a:pt x="6257" y="7515"/>
                  </a:lnTo>
                  <a:lnTo>
                    <a:pt x="6247" y="7249"/>
                  </a:lnTo>
                  <a:lnTo>
                    <a:pt x="6247" y="7185"/>
                  </a:lnTo>
                  <a:lnTo>
                    <a:pt x="6257" y="7056"/>
                  </a:lnTo>
                  <a:lnTo>
                    <a:pt x="6257" y="6477"/>
                  </a:lnTo>
                  <a:lnTo>
                    <a:pt x="6277" y="6321"/>
                  </a:lnTo>
                  <a:lnTo>
                    <a:pt x="6297" y="6220"/>
                  </a:lnTo>
                  <a:lnTo>
                    <a:pt x="6347" y="6202"/>
                  </a:lnTo>
                  <a:lnTo>
                    <a:pt x="6457" y="6202"/>
                  </a:lnTo>
                  <a:lnTo>
                    <a:pt x="6487" y="6220"/>
                  </a:lnTo>
                  <a:lnTo>
                    <a:pt x="6507" y="6257"/>
                  </a:lnTo>
                  <a:lnTo>
                    <a:pt x="6537" y="6284"/>
                  </a:lnTo>
                  <a:lnTo>
                    <a:pt x="6557" y="6321"/>
                  </a:lnTo>
                  <a:lnTo>
                    <a:pt x="6557" y="6137"/>
                  </a:lnTo>
                  <a:lnTo>
                    <a:pt x="6437" y="6009"/>
                  </a:lnTo>
                  <a:lnTo>
                    <a:pt x="6297" y="5880"/>
                  </a:lnTo>
                  <a:lnTo>
                    <a:pt x="6137" y="5788"/>
                  </a:lnTo>
                  <a:lnTo>
                    <a:pt x="6137" y="5871"/>
                  </a:lnTo>
                  <a:lnTo>
                    <a:pt x="6347" y="6009"/>
                  </a:lnTo>
                  <a:lnTo>
                    <a:pt x="6397" y="6073"/>
                  </a:lnTo>
                  <a:lnTo>
                    <a:pt x="6397" y="6110"/>
                  </a:lnTo>
                  <a:lnTo>
                    <a:pt x="6387" y="6110"/>
                  </a:lnTo>
                  <a:lnTo>
                    <a:pt x="6387" y="6128"/>
                  </a:lnTo>
                  <a:lnTo>
                    <a:pt x="6327" y="6156"/>
                  </a:lnTo>
                  <a:lnTo>
                    <a:pt x="6317" y="6174"/>
                  </a:lnTo>
                  <a:lnTo>
                    <a:pt x="6187" y="6174"/>
                  </a:lnTo>
                  <a:lnTo>
                    <a:pt x="6187" y="6156"/>
                  </a:lnTo>
                  <a:lnTo>
                    <a:pt x="6177" y="6156"/>
                  </a:lnTo>
                  <a:lnTo>
                    <a:pt x="6137" y="6137"/>
                  </a:lnTo>
                  <a:lnTo>
                    <a:pt x="6017" y="5999"/>
                  </a:lnTo>
                  <a:lnTo>
                    <a:pt x="5907" y="5852"/>
                  </a:lnTo>
                  <a:lnTo>
                    <a:pt x="5827" y="5687"/>
                  </a:lnTo>
                  <a:lnTo>
                    <a:pt x="5907" y="5687"/>
                  </a:lnTo>
                  <a:lnTo>
                    <a:pt x="5947" y="5705"/>
                  </a:lnTo>
                  <a:lnTo>
                    <a:pt x="6017" y="5705"/>
                  </a:lnTo>
                  <a:lnTo>
                    <a:pt x="6047" y="5687"/>
                  </a:lnTo>
                  <a:lnTo>
                    <a:pt x="5907" y="5641"/>
                  </a:lnTo>
                  <a:lnTo>
                    <a:pt x="5827" y="5568"/>
                  </a:lnTo>
                  <a:lnTo>
                    <a:pt x="5757" y="5467"/>
                  </a:lnTo>
                  <a:lnTo>
                    <a:pt x="5697" y="5356"/>
                  </a:lnTo>
                  <a:lnTo>
                    <a:pt x="5667" y="5246"/>
                  </a:lnTo>
                  <a:lnTo>
                    <a:pt x="5617" y="5145"/>
                  </a:lnTo>
                  <a:lnTo>
                    <a:pt x="5547" y="5062"/>
                  </a:lnTo>
                  <a:lnTo>
                    <a:pt x="5437" y="5016"/>
                  </a:lnTo>
                  <a:lnTo>
                    <a:pt x="5477" y="4805"/>
                  </a:lnTo>
                  <a:lnTo>
                    <a:pt x="5358" y="4686"/>
                  </a:lnTo>
                  <a:lnTo>
                    <a:pt x="5248" y="4539"/>
                  </a:lnTo>
                  <a:lnTo>
                    <a:pt x="5158" y="4392"/>
                  </a:lnTo>
                  <a:lnTo>
                    <a:pt x="5038" y="4245"/>
                  </a:lnTo>
                  <a:lnTo>
                    <a:pt x="4898" y="4134"/>
                  </a:lnTo>
                  <a:lnTo>
                    <a:pt x="4708" y="4052"/>
                  </a:lnTo>
                  <a:lnTo>
                    <a:pt x="4478" y="4006"/>
                  </a:lnTo>
                  <a:lnTo>
                    <a:pt x="4288" y="3923"/>
                  </a:lnTo>
                  <a:lnTo>
                    <a:pt x="4148" y="3813"/>
                  </a:lnTo>
                  <a:lnTo>
                    <a:pt x="3988" y="3684"/>
                  </a:lnTo>
                  <a:lnTo>
                    <a:pt x="3838" y="3611"/>
                  </a:lnTo>
                  <a:lnTo>
                    <a:pt x="3518" y="3611"/>
                  </a:lnTo>
                  <a:lnTo>
                    <a:pt x="3418" y="3556"/>
                  </a:lnTo>
                  <a:lnTo>
                    <a:pt x="3328" y="3491"/>
                  </a:lnTo>
                  <a:lnTo>
                    <a:pt x="3229" y="3445"/>
                  </a:lnTo>
                  <a:lnTo>
                    <a:pt x="3069" y="3427"/>
                  </a:lnTo>
                  <a:lnTo>
                    <a:pt x="3069" y="3638"/>
                  </a:lnTo>
                  <a:lnTo>
                    <a:pt x="2889" y="3721"/>
                  </a:lnTo>
                  <a:lnTo>
                    <a:pt x="2739" y="3804"/>
                  </a:lnTo>
                  <a:lnTo>
                    <a:pt x="2529" y="3850"/>
                  </a:lnTo>
                  <a:lnTo>
                    <a:pt x="2579" y="3703"/>
                  </a:lnTo>
                  <a:lnTo>
                    <a:pt x="2649" y="3556"/>
                  </a:lnTo>
                  <a:lnTo>
                    <a:pt x="2749" y="3427"/>
                  </a:lnTo>
                  <a:lnTo>
                    <a:pt x="2839" y="3289"/>
                  </a:lnTo>
                  <a:lnTo>
                    <a:pt x="2749" y="3289"/>
                  </a:lnTo>
                  <a:lnTo>
                    <a:pt x="2749" y="3317"/>
                  </a:lnTo>
                  <a:lnTo>
                    <a:pt x="2619" y="3418"/>
                  </a:lnTo>
                  <a:lnTo>
                    <a:pt x="2509" y="3546"/>
                  </a:lnTo>
                  <a:lnTo>
                    <a:pt x="2439" y="3684"/>
                  </a:lnTo>
                  <a:lnTo>
                    <a:pt x="2389" y="3831"/>
                  </a:lnTo>
                  <a:lnTo>
                    <a:pt x="2319" y="3987"/>
                  </a:lnTo>
                  <a:lnTo>
                    <a:pt x="2209" y="4134"/>
                  </a:lnTo>
                  <a:lnTo>
                    <a:pt x="2139" y="4199"/>
                  </a:lnTo>
                  <a:lnTo>
                    <a:pt x="1999" y="4300"/>
                  </a:lnTo>
                  <a:lnTo>
                    <a:pt x="1829" y="4392"/>
                  </a:lnTo>
                  <a:lnTo>
                    <a:pt x="1619" y="4502"/>
                  </a:lnTo>
                  <a:lnTo>
                    <a:pt x="1409" y="4631"/>
                  </a:lnTo>
                  <a:lnTo>
                    <a:pt x="1199" y="4750"/>
                  </a:lnTo>
                  <a:lnTo>
                    <a:pt x="990" y="4842"/>
                  </a:lnTo>
                  <a:lnTo>
                    <a:pt x="830" y="4906"/>
                  </a:lnTo>
                  <a:lnTo>
                    <a:pt x="730" y="4934"/>
                  </a:lnTo>
                  <a:lnTo>
                    <a:pt x="730" y="4906"/>
                  </a:lnTo>
                  <a:lnTo>
                    <a:pt x="770" y="4906"/>
                  </a:lnTo>
                  <a:lnTo>
                    <a:pt x="890" y="4796"/>
                  </a:lnTo>
                  <a:lnTo>
                    <a:pt x="1040" y="4695"/>
                  </a:lnTo>
                  <a:lnTo>
                    <a:pt x="1219" y="4603"/>
                  </a:lnTo>
                  <a:lnTo>
                    <a:pt x="1389" y="4502"/>
                  </a:lnTo>
                  <a:lnTo>
                    <a:pt x="1549" y="4392"/>
                  </a:lnTo>
                  <a:lnTo>
                    <a:pt x="1669" y="4263"/>
                  </a:lnTo>
                  <a:lnTo>
                    <a:pt x="1759" y="4116"/>
                  </a:lnTo>
                  <a:lnTo>
                    <a:pt x="1789" y="3923"/>
                  </a:lnTo>
                  <a:lnTo>
                    <a:pt x="1659" y="3960"/>
                  </a:lnTo>
                  <a:lnTo>
                    <a:pt x="1449" y="4024"/>
                  </a:lnTo>
                  <a:lnTo>
                    <a:pt x="1449" y="3960"/>
                  </a:lnTo>
                  <a:lnTo>
                    <a:pt x="1429" y="3941"/>
                  </a:lnTo>
                  <a:lnTo>
                    <a:pt x="1409" y="3941"/>
                  </a:lnTo>
                  <a:lnTo>
                    <a:pt x="1379" y="3923"/>
                  </a:lnTo>
                  <a:lnTo>
                    <a:pt x="1319" y="3978"/>
                  </a:lnTo>
                  <a:lnTo>
                    <a:pt x="1309" y="3978"/>
                  </a:lnTo>
                  <a:lnTo>
                    <a:pt x="1269" y="3987"/>
                  </a:lnTo>
                  <a:lnTo>
                    <a:pt x="1219" y="3987"/>
                  </a:lnTo>
                  <a:lnTo>
                    <a:pt x="1199" y="3896"/>
                  </a:lnTo>
                  <a:lnTo>
                    <a:pt x="1149" y="3767"/>
                  </a:lnTo>
                  <a:lnTo>
                    <a:pt x="1109" y="3675"/>
                  </a:lnTo>
                  <a:lnTo>
                    <a:pt x="1060" y="3721"/>
                  </a:lnTo>
                  <a:lnTo>
                    <a:pt x="1010" y="3721"/>
                  </a:lnTo>
                  <a:lnTo>
                    <a:pt x="990" y="3703"/>
                  </a:lnTo>
                  <a:lnTo>
                    <a:pt x="820" y="3592"/>
                  </a:lnTo>
                  <a:lnTo>
                    <a:pt x="680" y="3427"/>
                  </a:lnTo>
                  <a:lnTo>
                    <a:pt x="570" y="3252"/>
                  </a:lnTo>
                  <a:lnTo>
                    <a:pt x="630" y="3161"/>
                  </a:lnTo>
                  <a:lnTo>
                    <a:pt x="680" y="3041"/>
                  </a:lnTo>
                  <a:lnTo>
                    <a:pt x="730" y="2949"/>
                  </a:lnTo>
                  <a:lnTo>
                    <a:pt x="800" y="2867"/>
                  </a:lnTo>
                  <a:lnTo>
                    <a:pt x="920" y="2802"/>
                  </a:lnTo>
                  <a:lnTo>
                    <a:pt x="1030" y="2775"/>
                  </a:lnTo>
                  <a:lnTo>
                    <a:pt x="1129" y="2729"/>
                  </a:lnTo>
                  <a:lnTo>
                    <a:pt x="1199" y="2664"/>
                  </a:lnTo>
                  <a:lnTo>
                    <a:pt x="1249" y="2563"/>
                  </a:lnTo>
                  <a:lnTo>
                    <a:pt x="1249" y="2407"/>
                  </a:lnTo>
                  <a:lnTo>
                    <a:pt x="1269" y="2389"/>
                  </a:lnTo>
                  <a:lnTo>
                    <a:pt x="1289" y="2389"/>
                  </a:lnTo>
                  <a:lnTo>
                    <a:pt x="1289" y="2352"/>
                  </a:lnTo>
                  <a:lnTo>
                    <a:pt x="1309" y="2343"/>
                  </a:lnTo>
                  <a:lnTo>
                    <a:pt x="1149" y="2343"/>
                  </a:lnTo>
                  <a:lnTo>
                    <a:pt x="1109" y="2370"/>
                  </a:lnTo>
                  <a:lnTo>
                    <a:pt x="1099" y="2389"/>
                  </a:lnTo>
                  <a:lnTo>
                    <a:pt x="1080" y="2407"/>
                  </a:lnTo>
                  <a:lnTo>
                    <a:pt x="1040" y="2416"/>
                  </a:lnTo>
                  <a:lnTo>
                    <a:pt x="1010" y="2435"/>
                  </a:lnTo>
                  <a:lnTo>
                    <a:pt x="960" y="2435"/>
                  </a:lnTo>
                  <a:lnTo>
                    <a:pt x="850" y="2407"/>
                  </a:lnTo>
                  <a:lnTo>
                    <a:pt x="700" y="2352"/>
                  </a:lnTo>
                  <a:lnTo>
                    <a:pt x="520" y="2324"/>
                  </a:lnTo>
                  <a:lnTo>
                    <a:pt x="380" y="2260"/>
                  </a:lnTo>
                  <a:lnTo>
                    <a:pt x="350" y="2021"/>
                  </a:lnTo>
                  <a:lnTo>
                    <a:pt x="420" y="2021"/>
                  </a:lnTo>
                  <a:lnTo>
                    <a:pt x="450" y="2003"/>
                  </a:lnTo>
                  <a:lnTo>
                    <a:pt x="500" y="1985"/>
                  </a:lnTo>
                  <a:lnTo>
                    <a:pt x="540" y="1975"/>
                  </a:lnTo>
                  <a:lnTo>
                    <a:pt x="570" y="1975"/>
                  </a:lnTo>
                  <a:lnTo>
                    <a:pt x="640" y="1911"/>
                  </a:lnTo>
                  <a:lnTo>
                    <a:pt x="630" y="1893"/>
                  </a:lnTo>
                  <a:lnTo>
                    <a:pt x="630" y="1874"/>
                  </a:lnTo>
                  <a:lnTo>
                    <a:pt x="610" y="1847"/>
                  </a:lnTo>
                  <a:lnTo>
                    <a:pt x="770" y="1847"/>
                  </a:lnTo>
                  <a:lnTo>
                    <a:pt x="780" y="1828"/>
                  </a:lnTo>
                  <a:lnTo>
                    <a:pt x="800" y="1828"/>
                  </a:lnTo>
                  <a:lnTo>
                    <a:pt x="820" y="1810"/>
                  </a:lnTo>
                  <a:lnTo>
                    <a:pt x="870" y="1810"/>
                  </a:lnTo>
                  <a:lnTo>
                    <a:pt x="920" y="1856"/>
                  </a:lnTo>
                  <a:lnTo>
                    <a:pt x="970" y="1893"/>
                  </a:lnTo>
                  <a:lnTo>
                    <a:pt x="1030" y="1939"/>
                  </a:lnTo>
                  <a:lnTo>
                    <a:pt x="1060" y="1985"/>
                  </a:lnTo>
                  <a:lnTo>
                    <a:pt x="1179" y="1939"/>
                  </a:lnTo>
                  <a:lnTo>
                    <a:pt x="1179" y="1874"/>
                  </a:lnTo>
                  <a:lnTo>
                    <a:pt x="1149" y="1828"/>
                  </a:lnTo>
                  <a:lnTo>
                    <a:pt x="1129" y="1782"/>
                  </a:lnTo>
                  <a:lnTo>
                    <a:pt x="1109" y="1727"/>
                  </a:lnTo>
                  <a:lnTo>
                    <a:pt x="1099" y="1681"/>
                  </a:lnTo>
                  <a:lnTo>
                    <a:pt x="1060" y="1635"/>
                  </a:lnTo>
                  <a:lnTo>
                    <a:pt x="940" y="1507"/>
                  </a:lnTo>
                  <a:lnTo>
                    <a:pt x="800" y="1406"/>
                  </a:lnTo>
                  <a:lnTo>
                    <a:pt x="640" y="1314"/>
                  </a:lnTo>
                  <a:lnTo>
                    <a:pt x="500" y="1222"/>
                  </a:lnTo>
                  <a:lnTo>
                    <a:pt x="420" y="1075"/>
                  </a:lnTo>
                  <a:lnTo>
                    <a:pt x="450" y="1029"/>
                  </a:lnTo>
                  <a:lnTo>
                    <a:pt x="470" y="974"/>
                  </a:lnTo>
                  <a:lnTo>
                    <a:pt x="490" y="928"/>
                  </a:lnTo>
                  <a:lnTo>
                    <a:pt x="700" y="946"/>
                  </a:lnTo>
                  <a:lnTo>
                    <a:pt x="900" y="928"/>
                  </a:lnTo>
                  <a:lnTo>
                    <a:pt x="1060" y="845"/>
                  </a:lnTo>
                  <a:lnTo>
                    <a:pt x="1109" y="735"/>
                  </a:lnTo>
                  <a:lnTo>
                    <a:pt x="1149" y="625"/>
                  </a:lnTo>
                  <a:lnTo>
                    <a:pt x="1179" y="524"/>
                  </a:lnTo>
                  <a:lnTo>
                    <a:pt x="1309" y="432"/>
                  </a:lnTo>
                  <a:lnTo>
                    <a:pt x="1479" y="349"/>
                  </a:lnTo>
                  <a:lnTo>
                    <a:pt x="1669" y="303"/>
                  </a:lnTo>
                  <a:lnTo>
                    <a:pt x="1829" y="239"/>
                  </a:lnTo>
                  <a:lnTo>
                    <a:pt x="1989" y="147"/>
                  </a:lnTo>
                  <a:lnTo>
                    <a:pt x="2039" y="175"/>
                  </a:lnTo>
                  <a:lnTo>
                    <a:pt x="2069" y="193"/>
                  </a:lnTo>
                  <a:lnTo>
                    <a:pt x="2069" y="221"/>
                  </a:lnTo>
                  <a:lnTo>
                    <a:pt x="2089" y="239"/>
                  </a:lnTo>
                  <a:lnTo>
                    <a:pt x="2089" y="276"/>
                  </a:lnTo>
                  <a:lnTo>
                    <a:pt x="2109" y="285"/>
                  </a:lnTo>
                  <a:lnTo>
                    <a:pt x="2139" y="322"/>
                  </a:lnTo>
                  <a:lnTo>
                    <a:pt x="2179" y="349"/>
                  </a:lnTo>
                  <a:lnTo>
                    <a:pt x="2269" y="349"/>
                  </a:lnTo>
                  <a:lnTo>
                    <a:pt x="2299" y="340"/>
                  </a:lnTo>
                  <a:lnTo>
                    <a:pt x="2339" y="322"/>
                  </a:lnTo>
                  <a:lnTo>
                    <a:pt x="2409" y="322"/>
                  </a:lnTo>
                  <a:lnTo>
                    <a:pt x="2439" y="340"/>
                  </a:lnTo>
                  <a:lnTo>
                    <a:pt x="2479" y="368"/>
                  </a:lnTo>
                  <a:lnTo>
                    <a:pt x="2529" y="413"/>
                  </a:lnTo>
                  <a:lnTo>
                    <a:pt x="2559" y="450"/>
                  </a:lnTo>
                  <a:lnTo>
                    <a:pt x="2599" y="478"/>
                  </a:lnTo>
                  <a:lnTo>
                    <a:pt x="2699" y="515"/>
                  </a:lnTo>
                  <a:lnTo>
                    <a:pt x="2749" y="496"/>
                  </a:lnTo>
                  <a:lnTo>
                    <a:pt x="2789" y="496"/>
                  </a:lnTo>
                  <a:lnTo>
                    <a:pt x="2819" y="478"/>
                  </a:lnTo>
                  <a:lnTo>
                    <a:pt x="2879" y="459"/>
                  </a:lnTo>
                  <a:lnTo>
                    <a:pt x="2909" y="459"/>
                  </a:lnTo>
                  <a:lnTo>
                    <a:pt x="3019" y="496"/>
                  </a:lnTo>
                  <a:lnTo>
                    <a:pt x="3169" y="542"/>
                  </a:lnTo>
                  <a:lnTo>
                    <a:pt x="3308" y="606"/>
                  </a:lnTo>
                  <a:lnTo>
                    <a:pt x="3448" y="643"/>
                  </a:lnTo>
                  <a:lnTo>
                    <a:pt x="3748" y="606"/>
                  </a:lnTo>
                  <a:lnTo>
                    <a:pt x="3938" y="689"/>
                  </a:lnTo>
                  <a:lnTo>
                    <a:pt x="4118" y="799"/>
                  </a:lnTo>
                  <a:lnTo>
                    <a:pt x="4288" y="900"/>
                  </a:lnTo>
                  <a:lnTo>
                    <a:pt x="4478" y="992"/>
                  </a:lnTo>
                  <a:lnTo>
                    <a:pt x="4708" y="1029"/>
                  </a:lnTo>
                  <a:lnTo>
                    <a:pt x="4708" y="965"/>
                  </a:lnTo>
                  <a:lnTo>
                    <a:pt x="4658" y="910"/>
                  </a:lnTo>
                  <a:lnTo>
                    <a:pt x="4608" y="845"/>
                  </a:lnTo>
                  <a:lnTo>
                    <a:pt x="4548" y="781"/>
                  </a:lnTo>
                  <a:lnTo>
                    <a:pt x="4518" y="707"/>
                  </a:lnTo>
                  <a:lnTo>
                    <a:pt x="4728" y="689"/>
                  </a:lnTo>
                  <a:lnTo>
                    <a:pt x="4868" y="652"/>
                  </a:lnTo>
                  <a:lnTo>
                    <a:pt x="4988" y="588"/>
                  </a:lnTo>
                  <a:lnTo>
                    <a:pt x="5088" y="524"/>
                  </a:lnTo>
                  <a:lnTo>
                    <a:pt x="5198" y="450"/>
                  </a:lnTo>
                  <a:lnTo>
                    <a:pt x="5318" y="395"/>
                  </a:lnTo>
                  <a:lnTo>
                    <a:pt x="5477" y="368"/>
                  </a:lnTo>
                  <a:lnTo>
                    <a:pt x="5507" y="386"/>
                  </a:lnTo>
                  <a:lnTo>
                    <a:pt x="5567" y="395"/>
                  </a:lnTo>
                  <a:lnTo>
                    <a:pt x="5627" y="432"/>
                  </a:lnTo>
                  <a:lnTo>
                    <a:pt x="5567" y="432"/>
                  </a:lnTo>
                  <a:lnTo>
                    <a:pt x="5388" y="560"/>
                  </a:lnTo>
                  <a:lnTo>
                    <a:pt x="5198" y="671"/>
                  </a:lnTo>
                  <a:lnTo>
                    <a:pt x="4988" y="753"/>
                  </a:lnTo>
                  <a:lnTo>
                    <a:pt x="4988" y="818"/>
                  </a:lnTo>
                  <a:lnTo>
                    <a:pt x="5178" y="845"/>
                  </a:lnTo>
                  <a:lnTo>
                    <a:pt x="5268" y="753"/>
                  </a:lnTo>
                  <a:lnTo>
                    <a:pt x="5358" y="707"/>
                  </a:lnTo>
                  <a:lnTo>
                    <a:pt x="5477" y="689"/>
                  </a:lnTo>
                  <a:lnTo>
                    <a:pt x="5597" y="689"/>
                  </a:lnTo>
                  <a:lnTo>
                    <a:pt x="5757" y="671"/>
                  </a:lnTo>
                  <a:lnTo>
                    <a:pt x="5767" y="625"/>
                  </a:lnTo>
                  <a:lnTo>
                    <a:pt x="5787" y="579"/>
                  </a:lnTo>
                  <a:lnTo>
                    <a:pt x="5827" y="524"/>
                  </a:lnTo>
                  <a:lnTo>
                    <a:pt x="5857" y="496"/>
                  </a:lnTo>
                  <a:lnTo>
                    <a:pt x="5907" y="606"/>
                  </a:lnTo>
                  <a:lnTo>
                    <a:pt x="5967" y="689"/>
                  </a:lnTo>
                  <a:lnTo>
                    <a:pt x="6047" y="753"/>
                  </a:lnTo>
                  <a:lnTo>
                    <a:pt x="6177" y="781"/>
                  </a:lnTo>
                  <a:lnTo>
                    <a:pt x="6227" y="735"/>
                  </a:lnTo>
                  <a:lnTo>
                    <a:pt x="6257" y="717"/>
                  </a:lnTo>
                  <a:lnTo>
                    <a:pt x="6277" y="707"/>
                  </a:lnTo>
                  <a:lnTo>
                    <a:pt x="6327" y="707"/>
                  </a:lnTo>
                  <a:lnTo>
                    <a:pt x="6367" y="753"/>
                  </a:lnTo>
                  <a:lnTo>
                    <a:pt x="6387" y="781"/>
                  </a:lnTo>
                  <a:lnTo>
                    <a:pt x="6397" y="818"/>
                  </a:lnTo>
                  <a:lnTo>
                    <a:pt x="6457" y="799"/>
                  </a:lnTo>
                  <a:lnTo>
                    <a:pt x="6507" y="772"/>
                  </a:lnTo>
                  <a:lnTo>
                    <a:pt x="6537" y="735"/>
                  </a:lnTo>
                  <a:lnTo>
                    <a:pt x="6587" y="717"/>
                  </a:lnTo>
                  <a:lnTo>
                    <a:pt x="6627" y="707"/>
                  </a:lnTo>
                  <a:lnTo>
                    <a:pt x="6817" y="753"/>
                  </a:lnTo>
                  <a:lnTo>
                    <a:pt x="7137" y="974"/>
                  </a:lnTo>
                  <a:lnTo>
                    <a:pt x="7287" y="1075"/>
                  </a:lnTo>
                  <a:lnTo>
                    <a:pt x="7397" y="1075"/>
                  </a:lnTo>
                  <a:lnTo>
                    <a:pt x="7427" y="1057"/>
                  </a:lnTo>
                  <a:lnTo>
                    <a:pt x="7517" y="1029"/>
                  </a:lnTo>
                  <a:lnTo>
                    <a:pt x="7547" y="1029"/>
                  </a:lnTo>
                  <a:lnTo>
                    <a:pt x="7586" y="1057"/>
                  </a:lnTo>
                  <a:lnTo>
                    <a:pt x="7616" y="1093"/>
                  </a:lnTo>
                  <a:lnTo>
                    <a:pt x="7656" y="1139"/>
                  </a:lnTo>
                  <a:lnTo>
                    <a:pt x="7686" y="1204"/>
                  </a:lnTo>
                  <a:lnTo>
                    <a:pt x="7706" y="1231"/>
                  </a:lnTo>
                  <a:lnTo>
                    <a:pt x="7676" y="1250"/>
                  </a:lnTo>
                  <a:lnTo>
                    <a:pt x="7616" y="1277"/>
                  </a:lnTo>
                  <a:lnTo>
                    <a:pt x="7616" y="1295"/>
                  </a:lnTo>
                  <a:lnTo>
                    <a:pt x="7606" y="1314"/>
                  </a:lnTo>
                  <a:lnTo>
                    <a:pt x="7586" y="1341"/>
                  </a:lnTo>
                  <a:lnTo>
                    <a:pt x="7706" y="1341"/>
                  </a:lnTo>
                  <a:lnTo>
                    <a:pt x="7866" y="1360"/>
                  </a:lnTo>
                  <a:lnTo>
                    <a:pt x="8166" y="1360"/>
                  </a:lnTo>
                  <a:lnTo>
                    <a:pt x="8246" y="1378"/>
                  </a:lnTo>
                  <a:lnTo>
                    <a:pt x="8336" y="1470"/>
                  </a:lnTo>
                  <a:lnTo>
                    <a:pt x="8426" y="1571"/>
                  </a:lnTo>
                  <a:lnTo>
                    <a:pt x="8506" y="1663"/>
                  </a:lnTo>
                  <a:lnTo>
                    <a:pt x="8506" y="1341"/>
                  </a:lnTo>
                  <a:lnTo>
                    <a:pt x="8666" y="1341"/>
                  </a:lnTo>
                  <a:lnTo>
                    <a:pt x="8716" y="1332"/>
                  </a:lnTo>
                  <a:lnTo>
                    <a:pt x="8786" y="1314"/>
                  </a:lnTo>
                  <a:lnTo>
                    <a:pt x="8786" y="1277"/>
                  </a:lnTo>
                  <a:lnTo>
                    <a:pt x="8476" y="1277"/>
                  </a:lnTo>
                  <a:lnTo>
                    <a:pt x="8456" y="1231"/>
                  </a:lnTo>
                  <a:lnTo>
                    <a:pt x="8446" y="1222"/>
                  </a:lnTo>
                  <a:lnTo>
                    <a:pt x="8426" y="1185"/>
                  </a:lnTo>
                  <a:lnTo>
                    <a:pt x="8406" y="1158"/>
                  </a:lnTo>
                  <a:lnTo>
                    <a:pt x="8406" y="1103"/>
                  </a:lnTo>
                  <a:lnTo>
                    <a:pt x="8446" y="1103"/>
                  </a:lnTo>
                  <a:lnTo>
                    <a:pt x="8446" y="1075"/>
                  </a:lnTo>
                  <a:lnTo>
                    <a:pt x="8896" y="1029"/>
                  </a:lnTo>
                  <a:lnTo>
                    <a:pt x="8896" y="1139"/>
                  </a:lnTo>
                  <a:lnTo>
                    <a:pt x="8946" y="1167"/>
                  </a:lnTo>
                  <a:lnTo>
                    <a:pt x="8986" y="1222"/>
                  </a:lnTo>
                  <a:lnTo>
                    <a:pt x="9016" y="1250"/>
                  </a:lnTo>
                  <a:lnTo>
                    <a:pt x="9056" y="1314"/>
                  </a:lnTo>
                  <a:lnTo>
                    <a:pt x="9246" y="1314"/>
                  </a:lnTo>
                  <a:lnTo>
                    <a:pt x="9366" y="1341"/>
                  </a:lnTo>
                  <a:lnTo>
                    <a:pt x="9606" y="1378"/>
                  </a:lnTo>
                  <a:lnTo>
                    <a:pt x="9785" y="1378"/>
                  </a:lnTo>
                  <a:lnTo>
                    <a:pt x="9805" y="1360"/>
                  </a:lnTo>
                  <a:lnTo>
                    <a:pt x="9815" y="1341"/>
                  </a:lnTo>
                  <a:lnTo>
                    <a:pt x="9835" y="1332"/>
                  </a:lnTo>
                  <a:lnTo>
                    <a:pt x="9855" y="1314"/>
                  </a:lnTo>
                  <a:lnTo>
                    <a:pt x="9855" y="1204"/>
                  </a:lnTo>
                  <a:lnTo>
                    <a:pt x="10085" y="1204"/>
                  </a:lnTo>
                  <a:lnTo>
                    <a:pt x="10155" y="1341"/>
                  </a:lnTo>
                  <a:lnTo>
                    <a:pt x="10235" y="1488"/>
                  </a:lnTo>
                  <a:lnTo>
                    <a:pt x="10255" y="1424"/>
                  </a:lnTo>
                  <a:lnTo>
                    <a:pt x="10255" y="1397"/>
                  </a:lnTo>
                  <a:lnTo>
                    <a:pt x="10275" y="1341"/>
                  </a:lnTo>
                  <a:lnTo>
                    <a:pt x="10275" y="1314"/>
                  </a:lnTo>
                  <a:lnTo>
                    <a:pt x="10395" y="1314"/>
                  </a:lnTo>
                  <a:lnTo>
                    <a:pt x="10395" y="1038"/>
                  </a:lnTo>
                  <a:lnTo>
                    <a:pt x="10415" y="910"/>
                  </a:lnTo>
                  <a:lnTo>
                    <a:pt x="10395" y="845"/>
                  </a:lnTo>
                  <a:lnTo>
                    <a:pt x="10275" y="717"/>
                  </a:lnTo>
                  <a:lnTo>
                    <a:pt x="10185" y="579"/>
                  </a:lnTo>
                  <a:lnTo>
                    <a:pt x="10165" y="413"/>
                  </a:lnTo>
                  <a:lnTo>
                    <a:pt x="10205" y="257"/>
                  </a:lnTo>
                  <a:lnTo>
                    <a:pt x="10325" y="83"/>
                  </a:lnTo>
                  <a:lnTo>
                    <a:pt x="10415" y="46"/>
                  </a:lnTo>
                  <a:lnTo>
                    <a:pt x="10515" y="18"/>
                  </a:lnTo>
                  <a:lnTo>
                    <a:pt x="10625" y="0"/>
                  </a:lnTo>
                  <a:close/>
                </a:path>
              </a:pathLst>
            </a:custGeom>
            <a:solidFill>
              <a:srgbClr val="F2F2F2"/>
            </a:solidFill>
            <a:ln w="3175" cap="rnd">
              <a:solidFill>
                <a:srgbClr val="A6A6A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6" name="Freeform 298"/>
            <p:cNvSpPr/>
            <p:nvPr/>
          </p:nvSpPr>
          <p:spPr>
            <a:xfrm>
              <a:off x="694789" y="23106"/>
              <a:ext cx="2179404" cy="1163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44" y="10405"/>
                  </a:moveTo>
                  <a:lnTo>
                    <a:pt x="3521" y="10721"/>
                  </a:lnTo>
                  <a:lnTo>
                    <a:pt x="3692" y="11105"/>
                  </a:lnTo>
                  <a:lnTo>
                    <a:pt x="3785" y="11579"/>
                  </a:lnTo>
                  <a:lnTo>
                    <a:pt x="3916" y="12797"/>
                  </a:lnTo>
                  <a:lnTo>
                    <a:pt x="4127" y="12843"/>
                  </a:lnTo>
                  <a:lnTo>
                    <a:pt x="4259" y="12888"/>
                  </a:lnTo>
                  <a:lnTo>
                    <a:pt x="4378" y="13046"/>
                  </a:lnTo>
                  <a:lnTo>
                    <a:pt x="4444" y="13249"/>
                  </a:lnTo>
                  <a:lnTo>
                    <a:pt x="4470" y="13587"/>
                  </a:lnTo>
                  <a:lnTo>
                    <a:pt x="4431" y="13587"/>
                  </a:lnTo>
                  <a:lnTo>
                    <a:pt x="4404" y="13565"/>
                  </a:lnTo>
                  <a:lnTo>
                    <a:pt x="4352" y="13475"/>
                  </a:lnTo>
                  <a:lnTo>
                    <a:pt x="4312" y="13429"/>
                  </a:lnTo>
                  <a:lnTo>
                    <a:pt x="4312" y="13587"/>
                  </a:lnTo>
                  <a:lnTo>
                    <a:pt x="4352" y="13678"/>
                  </a:lnTo>
                  <a:lnTo>
                    <a:pt x="4378" y="13723"/>
                  </a:lnTo>
                  <a:lnTo>
                    <a:pt x="4404" y="13723"/>
                  </a:lnTo>
                  <a:lnTo>
                    <a:pt x="4404" y="13836"/>
                  </a:lnTo>
                  <a:lnTo>
                    <a:pt x="4431" y="13949"/>
                  </a:lnTo>
                  <a:lnTo>
                    <a:pt x="4193" y="14039"/>
                  </a:lnTo>
                  <a:lnTo>
                    <a:pt x="4062" y="14039"/>
                  </a:lnTo>
                  <a:lnTo>
                    <a:pt x="3824" y="13881"/>
                  </a:lnTo>
                  <a:lnTo>
                    <a:pt x="3600" y="13836"/>
                  </a:lnTo>
                  <a:lnTo>
                    <a:pt x="3336" y="13903"/>
                  </a:lnTo>
                  <a:lnTo>
                    <a:pt x="3086" y="14039"/>
                  </a:lnTo>
                  <a:lnTo>
                    <a:pt x="2835" y="14107"/>
                  </a:lnTo>
                  <a:lnTo>
                    <a:pt x="2558" y="14107"/>
                  </a:lnTo>
                  <a:lnTo>
                    <a:pt x="2242" y="13949"/>
                  </a:lnTo>
                  <a:lnTo>
                    <a:pt x="2070" y="13881"/>
                  </a:lnTo>
                  <a:lnTo>
                    <a:pt x="1938" y="13836"/>
                  </a:lnTo>
                  <a:lnTo>
                    <a:pt x="1820" y="13791"/>
                  </a:lnTo>
                  <a:lnTo>
                    <a:pt x="1714" y="13678"/>
                  </a:lnTo>
                  <a:lnTo>
                    <a:pt x="1635" y="13429"/>
                  </a:lnTo>
                  <a:lnTo>
                    <a:pt x="1688" y="13429"/>
                  </a:lnTo>
                  <a:lnTo>
                    <a:pt x="1807" y="13249"/>
                  </a:lnTo>
                  <a:lnTo>
                    <a:pt x="1978" y="13159"/>
                  </a:lnTo>
                  <a:lnTo>
                    <a:pt x="2189" y="13113"/>
                  </a:lnTo>
                  <a:lnTo>
                    <a:pt x="2400" y="13091"/>
                  </a:lnTo>
                  <a:lnTo>
                    <a:pt x="2400" y="13001"/>
                  </a:lnTo>
                  <a:lnTo>
                    <a:pt x="2308" y="12888"/>
                  </a:lnTo>
                  <a:lnTo>
                    <a:pt x="2242" y="12797"/>
                  </a:lnTo>
                  <a:lnTo>
                    <a:pt x="2149" y="12775"/>
                  </a:lnTo>
                  <a:lnTo>
                    <a:pt x="1978" y="12730"/>
                  </a:lnTo>
                  <a:lnTo>
                    <a:pt x="1530" y="12730"/>
                  </a:lnTo>
                  <a:lnTo>
                    <a:pt x="1503" y="12482"/>
                  </a:lnTo>
                  <a:lnTo>
                    <a:pt x="1437" y="12256"/>
                  </a:lnTo>
                  <a:lnTo>
                    <a:pt x="1385" y="12053"/>
                  </a:lnTo>
                  <a:lnTo>
                    <a:pt x="1345" y="11827"/>
                  </a:lnTo>
                  <a:lnTo>
                    <a:pt x="1345" y="11421"/>
                  </a:lnTo>
                  <a:lnTo>
                    <a:pt x="1437" y="11195"/>
                  </a:lnTo>
                  <a:lnTo>
                    <a:pt x="1530" y="10924"/>
                  </a:lnTo>
                  <a:lnTo>
                    <a:pt x="1635" y="10676"/>
                  </a:lnTo>
                  <a:lnTo>
                    <a:pt x="1780" y="10518"/>
                  </a:lnTo>
                  <a:lnTo>
                    <a:pt x="1938" y="10563"/>
                  </a:lnTo>
                  <a:lnTo>
                    <a:pt x="1978" y="10563"/>
                  </a:lnTo>
                  <a:lnTo>
                    <a:pt x="1978" y="10676"/>
                  </a:lnTo>
                  <a:lnTo>
                    <a:pt x="1965" y="10676"/>
                  </a:lnTo>
                  <a:lnTo>
                    <a:pt x="1965" y="10721"/>
                  </a:lnTo>
                  <a:lnTo>
                    <a:pt x="1978" y="10766"/>
                  </a:lnTo>
                  <a:lnTo>
                    <a:pt x="1978" y="10834"/>
                  </a:lnTo>
                  <a:lnTo>
                    <a:pt x="2492" y="10834"/>
                  </a:lnTo>
                  <a:lnTo>
                    <a:pt x="2532" y="10879"/>
                  </a:lnTo>
                  <a:lnTo>
                    <a:pt x="2558" y="10924"/>
                  </a:lnTo>
                  <a:lnTo>
                    <a:pt x="2585" y="10992"/>
                  </a:lnTo>
                  <a:lnTo>
                    <a:pt x="2611" y="11082"/>
                  </a:lnTo>
                  <a:lnTo>
                    <a:pt x="2651" y="11105"/>
                  </a:lnTo>
                  <a:lnTo>
                    <a:pt x="2703" y="11195"/>
                  </a:lnTo>
                  <a:lnTo>
                    <a:pt x="2716" y="11082"/>
                  </a:lnTo>
                  <a:lnTo>
                    <a:pt x="2743" y="11037"/>
                  </a:lnTo>
                  <a:lnTo>
                    <a:pt x="2796" y="10992"/>
                  </a:lnTo>
                  <a:lnTo>
                    <a:pt x="2809" y="10947"/>
                  </a:lnTo>
                  <a:lnTo>
                    <a:pt x="2888" y="10947"/>
                  </a:lnTo>
                  <a:lnTo>
                    <a:pt x="2954" y="10924"/>
                  </a:lnTo>
                  <a:lnTo>
                    <a:pt x="3046" y="11240"/>
                  </a:lnTo>
                  <a:lnTo>
                    <a:pt x="3138" y="11466"/>
                  </a:lnTo>
                  <a:lnTo>
                    <a:pt x="3204" y="11624"/>
                  </a:lnTo>
                  <a:lnTo>
                    <a:pt x="3231" y="11511"/>
                  </a:lnTo>
                  <a:lnTo>
                    <a:pt x="3244" y="11398"/>
                  </a:lnTo>
                  <a:lnTo>
                    <a:pt x="3244" y="11105"/>
                  </a:lnTo>
                  <a:lnTo>
                    <a:pt x="3165" y="10879"/>
                  </a:lnTo>
                  <a:lnTo>
                    <a:pt x="3178" y="10631"/>
                  </a:lnTo>
                  <a:lnTo>
                    <a:pt x="3244" y="10405"/>
                  </a:lnTo>
                  <a:close/>
                  <a:moveTo>
                    <a:pt x="3508" y="10044"/>
                  </a:moveTo>
                  <a:lnTo>
                    <a:pt x="3613" y="10044"/>
                  </a:lnTo>
                  <a:lnTo>
                    <a:pt x="3798" y="10134"/>
                  </a:lnTo>
                  <a:lnTo>
                    <a:pt x="3877" y="10202"/>
                  </a:lnTo>
                  <a:lnTo>
                    <a:pt x="3890" y="10315"/>
                  </a:lnTo>
                  <a:lnTo>
                    <a:pt x="3890" y="10405"/>
                  </a:lnTo>
                  <a:lnTo>
                    <a:pt x="3916" y="10518"/>
                  </a:lnTo>
                  <a:lnTo>
                    <a:pt x="3916" y="10676"/>
                  </a:lnTo>
                  <a:lnTo>
                    <a:pt x="3851" y="10676"/>
                  </a:lnTo>
                  <a:lnTo>
                    <a:pt x="3798" y="10721"/>
                  </a:lnTo>
                  <a:lnTo>
                    <a:pt x="3732" y="10721"/>
                  </a:lnTo>
                  <a:lnTo>
                    <a:pt x="3666" y="10766"/>
                  </a:lnTo>
                  <a:lnTo>
                    <a:pt x="3547" y="10563"/>
                  </a:lnTo>
                  <a:lnTo>
                    <a:pt x="3415" y="10405"/>
                  </a:lnTo>
                  <a:lnTo>
                    <a:pt x="3508" y="10044"/>
                  </a:lnTo>
                  <a:close/>
                  <a:moveTo>
                    <a:pt x="7411" y="9705"/>
                  </a:moveTo>
                  <a:lnTo>
                    <a:pt x="7411" y="9773"/>
                  </a:lnTo>
                  <a:lnTo>
                    <a:pt x="7464" y="9773"/>
                  </a:lnTo>
                  <a:lnTo>
                    <a:pt x="7437" y="10179"/>
                  </a:lnTo>
                  <a:lnTo>
                    <a:pt x="7464" y="10518"/>
                  </a:lnTo>
                  <a:lnTo>
                    <a:pt x="7556" y="10834"/>
                  </a:lnTo>
                  <a:lnTo>
                    <a:pt x="7596" y="10879"/>
                  </a:lnTo>
                  <a:lnTo>
                    <a:pt x="7648" y="10879"/>
                  </a:lnTo>
                  <a:lnTo>
                    <a:pt x="7688" y="10924"/>
                  </a:lnTo>
                  <a:lnTo>
                    <a:pt x="7767" y="10924"/>
                  </a:lnTo>
                  <a:lnTo>
                    <a:pt x="7767" y="9976"/>
                  </a:lnTo>
                  <a:lnTo>
                    <a:pt x="8110" y="9976"/>
                  </a:lnTo>
                  <a:lnTo>
                    <a:pt x="8176" y="10247"/>
                  </a:lnTo>
                  <a:lnTo>
                    <a:pt x="8268" y="10518"/>
                  </a:lnTo>
                  <a:lnTo>
                    <a:pt x="8360" y="10766"/>
                  </a:lnTo>
                  <a:lnTo>
                    <a:pt x="8519" y="10834"/>
                  </a:lnTo>
                  <a:lnTo>
                    <a:pt x="8519" y="10947"/>
                  </a:lnTo>
                  <a:lnTo>
                    <a:pt x="8545" y="11195"/>
                  </a:lnTo>
                  <a:lnTo>
                    <a:pt x="8571" y="11466"/>
                  </a:lnTo>
                  <a:lnTo>
                    <a:pt x="8571" y="11624"/>
                  </a:lnTo>
                  <a:lnTo>
                    <a:pt x="8611" y="11579"/>
                  </a:lnTo>
                  <a:lnTo>
                    <a:pt x="8637" y="11579"/>
                  </a:lnTo>
                  <a:lnTo>
                    <a:pt x="8664" y="11556"/>
                  </a:lnTo>
                  <a:lnTo>
                    <a:pt x="8703" y="11421"/>
                  </a:lnTo>
                  <a:lnTo>
                    <a:pt x="8756" y="11195"/>
                  </a:lnTo>
                  <a:lnTo>
                    <a:pt x="8769" y="11105"/>
                  </a:lnTo>
                  <a:lnTo>
                    <a:pt x="8822" y="11037"/>
                  </a:lnTo>
                  <a:lnTo>
                    <a:pt x="8862" y="10992"/>
                  </a:lnTo>
                  <a:lnTo>
                    <a:pt x="8941" y="10947"/>
                  </a:lnTo>
                  <a:lnTo>
                    <a:pt x="8980" y="10879"/>
                  </a:lnTo>
                  <a:lnTo>
                    <a:pt x="9033" y="10834"/>
                  </a:lnTo>
                  <a:lnTo>
                    <a:pt x="8980" y="10834"/>
                  </a:lnTo>
                  <a:lnTo>
                    <a:pt x="8980" y="10766"/>
                  </a:lnTo>
                  <a:lnTo>
                    <a:pt x="8862" y="10834"/>
                  </a:lnTo>
                  <a:lnTo>
                    <a:pt x="8796" y="10924"/>
                  </a:lnTo>
                  <a:lnTo>
                    <a:pt x="8703" y="11037"/>
                  </a:lnTo>
                  <a:lnTo>
                    <a:pt x="8571" y="11105"/>
                  </a:lnTo>
                  <a:lnTo>
                    <a:pt x="8545" y="10766"/>
                  </a:lnTo>
                  <a:lnTo>
                    <a:pt x="8519" y="10518"/>
                  </a:lnTo>
                  <a:lnTo>
                    <a:pt x="8426" y="10044"/>
                  </a:lnTo>
                  <a:lnTo>
                    <a:pt x="8479" y="10021"/>
                  </a:lnTo>
                  <a:lnTo>
                    <a:pt x="8492" y="10021"/>
                  </a:lnTo>
                  <a:lnTo>
                    <a:pt x="8545" y="9976"/>
                  </a:lnTo>
                  <a:lnTo>
                    <a:pt x="8611" y="9976"/>
                  </a:lnTo>
                  <a:lnTo>
                    <a:pt x="8677" y="10044"/>
                  </a:lnTo>
                  <a:lnTo>
                    <a:pt x="8730" y="10089"/>
                  </a:lnTo>
                  <a:lnTo>
                    <a:pt x="8862" y="10179"/>
                  </a:lnTo>
                  <a:lnTo>
                    <a:pt x="8941" y="10202"/>
                  </a:lnTo>
                  <a:lnTo>
                    <a:pt x="9033" y="10473"/>
                  </a:lnTo>
                  <a:lnTo>
                    <a:pt x="9125" y="10789"/>
                  </a:lnTo>
                  <a:lnTo>
                    <a:pt x="9191" y="11082"/>
                  </a:lnTo>
                  <a:lnTo>
                    <a:pt x="9284" y="11263"/>
                  </a:lnTo>
                  <a:lnTo>
                    <a:pt x="9323" y="11308"/>
                  </a:lnTo>
                  <a:lnTo>
                    <a:pt x="9574" y="11308"/>
                  </a:lnTo>
                  <a:lnTo>
                    <a:pt x="9626" y="11353"/>
                  </a:lnTo>
                  <a:lnTo>
                    <a:pt x="9851" y="11624"/>
                  </a:lnTo>
                  <a:lnTo>
                    <a:pt x="10035" y="11985"/>
                  </a:lnTo>
                  <a:lnTo>
                    <a:pt x="10246" y="12301"/>
                  </a:lnTo>
                  <a:lnTo>
                    <a:pt x="10246" y="12572"/>
                  </a:lnTo>
                  <a:lnTo>
                    <a:pt x="10431" y="12685"/>
                  </a:lnTo>
                  <a:lnTo>
                    <a:pt x="10589" y="12843"/>
                  </a:lnTo>
                  <a:lnTo>
                    <a:pt x="10681" y="13091"/>
                  </a:lnTo>
                  <a:lnTo>
                    <a:pt x="10800" y="13362"/>
                  </a:lnTo>
                  <a:lnTo>
                    <a:pt x="10892" y="13633"/>
                  </a:lnTo>
                  <a:lnTo>
                    <a:pt x="11011" y="13881"/>
                  </a:lnTo>
                  <a:lnTo>
                    <a:pt x="10932" y="14039"/>
                  </a:lnTo>
                  <a:lnTo>
                    <a:pt x="10892" y="14107"/>
                  </a:lnTo>
                  <a:lnTo>
                    <a:pt x="10866" y="14219"/>
                  </a:lnTo>
                  <a:lnTo>
                    <a:pt x="10840" y="14310"/>
                  </a:lnTo>
                  <a:lnTo>
                    <a:pt x="10932" y="14581"/>
                  </a:lnTo>
                  <a:lnTo>
                    <a:pt x="11077" y="14784"/>
                  </a:lnTo>
                  <a:lnTo>
                    <a:pt x="11262" y="14897"/>
                  </a:lnTo>
                  <a:lnTo>
                    <a:pt x="11262" y="15055"/>
                  </a:lnTo>
                  <a:lnTo>
                    <a:pt x="11288" y="15100"/>
                  </a:lnTo>
                  <a:lnTo>
                    <a:pt x="11288" y="15122"/>
                  </a:lnTo>
                  <a:lnTo>
                    <a:pt x="11301" y="15167"/>
                  </a:lnTo>
                  <a:lnTo>
                    <a:pt x="11354" y="15213"/>
                  </a:lnTo>
                  <a:lnTo>
                    <a:pt x="11393" y="15280"/>
                  </a:lnTo>
                  <a:lnTo>
                    <a:pt x="11473" y="15325"/>
                  </a:lnTo>
                  <a:lnTo>
                    <a:pt x="11512" y="15371"/>
                  </a:lnTo>
                  <a:lnTo>
                    <a:pt x="11565" y="15438"/>
                  </a:lnTo>
                  <a:lnTo>
                    <a:pt x="11604" y="15574"/>
                  </a:lnTo>
                  <a:lnTo>
                    <a:pt x="11578" y="15596"/>
                  </a:lnTo>
                  <a:lnTo>
                    <a:pt x="11578" y="15687"/>
                  </a:lnTo>
                  <a:lnTo>
                    <a:pt x="11604" y="15732"/>
                  </a:lnTo>
                  <a:lnTo>
                    <a:pt x="11657" y="15754"/>
                  </a:lnTo>
                  <a:lnTo>
                    <a:pt x="11723" y="15799"/>
                  </a:lnTo>
                  <a:lnTo>
                    <a:pt x="11763" y="15845"/>
                  </a:lnTo>
                  <a:lnTo>
                    <a:pt x="11908" y="15845"/>
                  </a:lnTo>
                  <a:lnTo>
                    <a:pt x="11815" y="16905"/>
                  </a:lnTo>
                  <a:lnTo>
                    <a:pt x="11749" y="16950"/>
                  </a:lnTo>
                  <a:lnTo>
                    <a:pt x="11670" y="16950"/>
                  </a:lnTo>
                  <a:lnTo>
                    <a:pt x="11604" y="16973"/>
                  </a:lnTo>
                  <a:lnTo>
                    <a:pt x="11512" y="16973"/>
                  </a:lnTo>
                  <a:lnTo>
                    <a:pt x="11420" y="16792"/>
                  </a:lnTo>
                  <a:lnTo>
                    <a:pt x="11301" y="16589"/>
                  </a:lnTo>
                  <a:lnTo>
                    <a:pt x="11209" y="16386"/>
                  </a:lnTo>
                  <a:lnTo>
                    <a:pt x="11143" y="16115"/>
                  </a:lnTo>
                  <a:lnTo>
                    <a:pt x="11051" y="16115"/>
                  </a:lnTo>
                  <a:lnTo>
                    <a:pt x="10985" y="16161"/>
                  </a:lnTo>
                  <a:lnTo>
                    <a:pt x="10919" y="16161"/>
                  </a:lnTo>
                  <a:lnTo>
                    <a:pt x="10840" y="16206"/>
                  </a:lnTo>
                  <a:lnTo>
                    <a:pt x="10958" y="16815"/>
                  </a:lnTo>
                  <a:lnTo>
                    <a:pt x="11051" y="17492"/>
                  </a:lnTo>
                  <a:lnTo>
                    <a:pt x="11209" y="17492"/>
                  </a:lnTo>
                  <a:lnTo>
                    <a:pt x="11301" y="17808"/>
                  </a:lnTo>
                  <a:lnTo>
                    <a:pt x="11380" y="18124"/>
                  </a:lnTo>
                  <a:lnTo>
                    <a:pt x="11393" y="18553"/>
                  </a:lnTo>
                  <a:lnTo>
                    <a:pt x="11380" y="18598"/>
                  </a:lnTo>
                  <a:lnTo>
                    <a:pt x="11354" y="18643"/>
                  </a:lnTo>
                  <a:lnTo>
                    <a:pt x="11354" y="18688"/>
                  </a:lnTo>
                  <a:lnTo>
                    <a:pt x="11327" y="18711"/>
                  </a:lnTo>
                  <a:lnTo>
                    <a:pt x="11301" y="18756"/>
                  </a:lnTo>
                  <a:lnTo>
                    <a:pt x="11262" y="18801"/>
                  </a:lnTo>
                  <a:lnTo>
                    <a:pt x="11169" y="18711"/>
                  </a:lnTo>
                  <a:lnTo>
                    <a:pt x="10932" y="18485"/>
                  </a:lnTo>
                  <a:lnTo>
                    <a:pt x="10840" y="18395"/>
                  </a:lnTo>
                  <a:lnTo>
                    <a:pt x="10800" y="18372"/>
                  </a:lnTo>
                  <a:lnTo>
                    <a:pt x="10760" y="18372"/>
                  </a:lnTo>
                  <a:lnTo>
                    <a:pt x="10892" y="18688"/>
                  </a:lnTo>
                  <a:lnTo>
                    <a:pt x="11011" y="18959"/>
                  </a:lnTo>
                  <a:lnTo>
                    <a:pt x="11103" y="19298"/>
                  </a:lnTo>
                  <a:lnTo>
                    <a:pt x="11051" y="19298"/>
                  </a:lnTo>
                  <a:lnTo>
                    <a:pt x="10892" y="19185"/>
                  </a:lnTo>
                  <a:lnTo>
                    <a:pt x="10681" y="19117"/>
                  </a:lnTo>
                  <a:lnTo>
                    <a:pt x="10457" y="19027"/>
                  </a:lnTo>
                  <a:lnTo>
                    <a:pt x="10299" y="18869"/>
                  </a:lnTo>
                  <a:lnTo>
                    <a:pt x="10154" y="18643"/>
                  </a:lnTo>
                  <a:lnTo>
                    <a:pt x="10062" y="18282"/>
                  </a:lnTo>
                  <a:lnTo>
                    <a:pt x="9969" y="17966"/>
                  </a:lnTo>
                  <a:lnTo>
                    <a:pt x="9837" y="17650"/>
                  </a:lnTo>
                  <a:lnTo>
                    <a:pt x="9692" y="17424"/>
                  </a:lnTo>
                  <a:lnTo>
                    <a:pt x="9495" y="17605"/>
                  </a:lnTo>
                  <a:lnTo>
                    <a:pt x="9257" y="17740"/>
                  </a:lnTo>
                  <a:lnTo>
                    <a:pt x="8980" y="17763"/>
                  </a:lnTo>
                  <a:lnTo>
                    <a:pt x="8954" y="17650"/>
                  </a:lnTo>
                  <a:lnTo>
                    <a:pt x="8941" y="17537"/>
                  </a:lnTo>
                  <a:lnTo>
                    <a:pt x="8941" y="17266"/>
                  </a:lnTo>
                  <a:lnTo>
                    <a:pt x="9138" y="17131"/>
                  </a:lnTo>
                  <a:lnTo>
                    <a:pt x="9402" y="17018"/>
                  </a:lnTo>
                  <a:lnTo>
                    <a:pt x="9626" y="16905"/>
                  </a:lnTo>
                  <a:lnTo>
                    <a:pt x="9692" y="16680"/>
                  </a:lnTo>
                  <a:lnTo>
                    <a:pt x="9758" y="16364"/>
                  </a:lnTo>
                  <a:lnTo>
                    <a:pt x="9837" y="16003"/>
                  </a:lnTo>
                  <a:lnTo>
                    <a:pt x="9877" y="15641"/>
                  </a:lnTo>
                  <a:lnTo>
                    <a:pt x="9903" y="15371"/>
                  </a:lnTo>
                  <a:lnTo>
                    <a:pt x="9877" y="15167"/>
                  </a:lnTo>
                  <a:lnTo>
                    <a:pt x="9785" y="14897"/>
                  </a:lnTo>
                  <a:lnTo>
                    <a:pt x="9666" y="14739"/>
                  </a:lnTo>
                  <a:lnTo>
                    <a:pt x="9534" y="14581"/>
                  </a:lnTo>
                  <a:lnTo>
                    <a:pt x="9442" y="14377"/>
                  </a:lnTo>
                  <a:lnTo>
                    <a:pt x="9323" y="13429"/>
                  </a:lnTo>
                  <a:lnTo>
                    <a:pt x="9138" y="13362"/>
                  </a:lnTo>
                  <a:lnTo>
                    <a:pt x="9007" y="13204"/>
                  </a:lnTo>
                  <a:lnTo>
                    <a:pt x="8888" y="13046"/>
                  </a:lnTo>
                  <a:lnTo>
                    <a:pt x="8769" y="13001"/>
                  </a:lnTo>
                  <a:lnTo>
                    <a:pt x="8664" y="13091"/>
                  </a:lnTo>
                  <a:lnTo>
                    <a:pt x="8585" y="13204"/>
                  </a:lnTo>
                  <a:lnTo>
                    <a:pt x="8519" y="13317"/>
                  </a:lnTo>
                  <a:lnTo>
                    <a:pt x="8426" y="13429"/>
                  </a:lnTo>
                  <a:lnTo>
                    <a:pt x="8268" y="13520"/>
                  </a:lnTo>
                  <a:lnTo>
                    <a:pt x="8110" y="13362"/>
                  </a:lnTo>
                  <a:lnTo>
                    <a:pt x="7899" y="13249"/>
                  </a:lnTo>
                  <a:lnTo>
                    <a:pt x="7675" y="13159"/>
                  </a:lnTo>
                  <a:lnTo>
                    <a:pt x="7464" y="13046"/>
                  </a:lnTo>
                  <a:lnTo>
                    <a:pt x="7279" y="12933"/>
                  </a:lnTo>
                  <a:lnTo>
                    <a:pt x="7134" y="12730"/>
                  </a:lnTo>
                  <a:lnTo>
                    <a:pt x="7042" y="12414"/>
                  </a:lnTo>
                  <a:lnTo>
                    <a:pt x="7068" y="12369"/>
                  </a:lnTo>
                  <a:lnTo>
                    <a:pt x="7068" y="12346"/>
                  </a:lnTo>
                  <a:lnTo>
                    <a:pt x="7095" y="12346"/>
                  </a:lnTo>
                  <a:lnTo>
                    <a:pt x="7095" y="12211"/>
                  </a:lnTo>
                  <a:lnTo>
                    <a:pt x="7002" y="12188"/>
                  </a:lnTo>
                  <a:lnTo>
                    <a:pt x="6910" y="12143"/>
                  </a:lnTo>
                  <a:lnTo>
                    <a:pt x="6844" y="12053"/>
                  </a:lnTo>
                  <a:lnTo>
                    <a:pt x="6791" y="11940"/>
                  </a:lnTo>
                  <a:lnTo>
                    <a:pt x="6752" y="11782"/>
                  </a:lnTo>
                  <a:lnTo>
                    <a:pt x="6870" y="11398"/>
                  </a:lnTo>
                  <a:lnTo>
                    <a:pt x="6963" y="10879"/>
                  </a:lnTo>
                  <a:lnTo>
                    <a:pt x="7002" y="10315"/>
                  </a:lnTo>
                  <a:lnTo>
                    <a:pt x="7042" y="9773"/>
                  </a:lnTo>
                  <a:lnTo>
                    <a:pt x="7411" y="9705"/>
                  </a:lnTo>
                  <a:close/>
                  <a:moveTo>
                    <a:pt x="5275" y="9615"/>
                  </a:moveTo>
                  <a:lnTo>
                    <a:pt x="5486" y="9615"/>
                  </a:lnTo>
                  <a:lnTo>
                    <a:pt x="5604" y="10405"/>
                  </a:lnTo>
                  <a:lnTo>
                    <a:pt x="5697" y="11263"/>
                  </a:lnTo>
                  <a:lnTo>
                    <a:pt x="5644" y="11263"/>
                  </a:lnTo>
                  <a:lnTo>
                    <a:pt x="5578" y="11421"/>
                  </a:lnTo>
                  <a:lnTo>
                    <a:pt x="5433" y="11353"/>
                  </a:lnTo>
                  <a:lnTo>
                    <a:pt x="5393" y="11421"/>
                  </a:lnTo>
                  <a:lnTo>
                    <a:pt x="5393" y="11624"/>
                  </a:lnTo>
                  <a:lnTo>
                    <a:pt x="5367" y="11669"/>
                  </a:lnTo>
                  <a:lnTo>
                    <a:pt x="5341" y="11737"/>
                  </a:lnTo>
                  <a:lnTo>
                    <a:pt x="5275" y="11782"/>
                  </a:lnTo>
                  <a:lnTo>
                    <a:pt x="5209" y="11714"/>
                  </a:lnTo>
                  <a:lnTo>
                    <a:pt x="5116" y="11579"/>
                  </a:lnTo>
                  <a:lnTo>
                    <a:pt x="5024" y="11511"/>
                  </a:lnTo>
                  <a:lnTo>
                    <a:pt x="5024" y="11263"/>
                  </a:lnTo>
                  <a:lnTo>
                    <a:pt x="4721" y="11195"/>
                  </a:lnTo>
                  <a:lnTo>
                    <a:pt x="4774" y="10473"/>
                  </a:lnTo>
                  <a:lnTo>
                    <a:pt x="4866" y="10405"/>
                  </a:lnTo>
                  <a:lnTo>
                    <a:pt x="4958" y="10292"/>
                  </a:lnTo>
                  <a:lnTo>
                    <a:pt x="5024" y="10134"/>
                  </a:lnTo>
                  <a:lnTo>
                    <a:pt x="4958" y="10089"/>
                  </a:lnTo>
                  <a:lnTo>
                    <a:pt x="4905" y="10044"/>
                  </a:lnTo>
                  <a:lnTo>
                    <a:pt x="4866" y="10021"/>
                  </a:lnTo>
                  <a:lnTo>
                    <a:pt x="4813" y="9931"/>
                  </a:lnTo>
                  <a:lnTo>
                    <a:pt x="4787" y="9863"/>
                  </a:lnTo>
                  <a:lnTo>
                    <a:pt x="4774" y="9705"/>
                  </a:lnTo>
                  <a:lnTo>
                    <a:pt x="5275" y="9615"/>
                  </a:lnTo>
                  <a:close/>
                  <a:moveTo>
                    <a:pt x="5776" y="9254"/>
                  </a:moveTo>
                  <a:lnTo>
                    <a:pt x="5947" y="9299"/>
                  </a:lnTo>
                  <a:lnTo>
                    <a:pt x="6132" y="9344"/>
                  </a:lnTo>
                  <a:lnTo>
                    <a:pt x="6290" y="9389"/>
                  </a:lnTo>
                  <a:lnTo>
                    <a:pt x="6409" y="9457"/>
                  </a:lnTo>
                  <a:lnTo>
                    <a:pt x="6422" y="9547"/>
                  </a:lnTo>
                  <a:lnTo>
                    <a:pt x="6422" y="9660"/>
                  </a:lnTo>
                  <a:lnTo>
                    <a:pt x="6448" y="9818"/>
                  </a:lnTo>
                  <a:lnTo>
                    <a:pt x="6448" y="9976"/>
                  </a:lnTo>
                  <a:lnTo>
                    <a:pt x="6422" y="10044"/>
                  </a:lnTo>
                  <a:lnTo>
                    <a:pt x="6409" y="10134"/>
                  </a:lnTo>
                  <a:lnTo>
                    <a:pt x="6382" y="10247"/>
                  </a:lnTo>
                  <a:lnTo>
                    <a:pt x="6330" y="10315"/>
                  </a:lnTo>
                  <a:lnTo>
                    <a:pt x="6290" y="10360"/>
                  </a:lnTo>
                  <a:lnTo>
                    <a:pt x="6237" y="10405"/>
                  </a:lnTo>
                  <a:lnTo>
                    <a:pt x="6224" y="10450"/>
                  </a:lnTo>
                  <a:lnTo>
                    <a:pt x="6171" y="10473"/>
                  </a:lnTo>
                  <a:lnTo>
                    <a:pt x="6145" y="10563"/>
                  </a:lnTo>
                  <a:lnTo>
                    <a:pt x="6171" y="10766"/>
                  </a:lnTo>
                  <a:lnTo>
                    <a:pt x="6145" y="10992"/>
                  </a:lnTo>
                  <a:lnTo>
                    <a:pt x="6132" y="11150"/>
                  </a:lnTo>
                  <a:lnTo>
                    <a:pt x="6079" y="11263"/>
                  </a:lnTo>
                  <a:lnTo>
                    <a:pt x="6040" y="11308"/>
                  </a:lnTo>
                  <a:lnTo>
                    <a:pt x="5987" y="11353"/>
                  </a:lnTo>
                  <a:lnTo>
                    <a:pt x="5829" y="11353"/>
                  </a:lnTo>
                  <a:lnTo>
                    <a:pt x="5776" y="11105"/>
                  </a:lnTo>
                  <a:lnTo>
                    <a:pt x="5829" y="10879"/>
                  </a:lnTo>
                  <a:lnTo>
                    <a:pt x="5829" y="10608"/>
                  </a:lnTo>
                  <a:lnTo>
                    <a:pt x="5776" y="10292"/>
                  </a:lnTo>
                  <a:lnTo>
                    <a:pt x="5763" y="9931"/>
                  </a:lnTo>
                  <a:lnTo>
                    <a:pt x="5736" y="9615"/>
                  </a:lnTo>
                  <a:lnTo>
                    <a:pt x="5776" y="9254"/>
                  </a:lnTo>
                  <a:close/>
                  <a:moveTo>
                    <a:pt x="791" y="9231"/>
                  </a:moveTo>
                  <a:lnTo>
                    <a:pt x="976" y="9254"/>
                  </a:lnTo>
                  <a:lnTo>
                    <a:pt x="976" y="9547"/>
                  </a:lnTo>
                  <a:lnTo>
                    <a:pt x="1596" y="9547"/>
                  </a:lnTo>
                  <a:lnTo>
                    <a:pt x="1635" y="9705"/>
                  </a:lnTo>
                  <a:lnTo>
                    <a:pt x="1688" y="9886"/>
                  </a:lnTo>
                  <a:lnTo>
                    <a:pt x="1727" y="10089"/>
                  </a:lnTo>
                  <a:lnTo>
                    <a:pt x="1780" y="10247"/>
                  </a:lnTo>
                  <a:lnTo>
                    <a:pt x="1780" y="10315"/>
                  </a:lnTo>
                  <a:lnTo>
                    <a:pt x="1635" y="10608"/>
                  </a:lnTo>
                  <a:lnTo>
                    <a:pt x="1266" y="10834"/>
                  </a:lnTo>
                  <a:lnTo>
                    <a:pt x="1068" y="11511"/>
                  </a:lnTo>
                  <a:lnTo>
                    <a:pt x="1042" y="11872"/>
                  </a:lnTo>
                  <a:lnTo>
                    <a:pt x="1081" y="12211"/>
                  </a:lnTo>
                  <a:lnTo>
                    <a:pt x="884" y="12256"/>
                  </a:lnTo>
                  <a:lnTo>
                    <a:pt x="699" y="12369"/>
                  </a:lnTo>
                  <a:lnTo>
                    <a:pt x="462" y="12482"/>
                  </a:lnTo>
                  <a:lnTo>
                    <a:pt x="448" y="12414"/>
                  </a:lnTo>
                  <a:lnTo>
                    <a:pt x="422" y="12346"/>
                  </a:lnTo>
                  <a:lnTo>
                    <a:pt x="396" y="12301"/>
                  </a:lnTo>
                  <a:lnTo>
                    <a:pt x="396" y="12211"/>
                  </a:lnTo>
                  <a:lnTo>
                    <a:pt x="369" y="12143"/>
                  </a:lnTo>
                  <a:lnTo>
                    <a:pt x="396" y="12098"/>
                  </a:lnTo>
                  <a:lnTo>
                    <a:pt x="396" y="12030"/>
                  </a:lnTo>
                  <a:lnTo>
                    <a:pt x="422" y="11940"/>
                  </a:lnTo>
                  <a:lnTo>
                    <a:pt x="422" y="11872"/>
                  </a:lnTo>
                  <a:lnTo>
                    <a:pt x="264" y="11872"/>
                  </a:lnTo>
                  <a:lnTo>
                    <a:pt x="264" y="11714"/>
                  </a:lnTo>
                  <a:lnTo>
                    <a:pt x="237" y="11669"/>
                  </a:lnTo>
                  <a:lnTo>
                    <a:pt x="237" y="11624"/>
                  </a:lnTo>
                  <a:lnTo>
                    <a:pt x="171" y="11511"/>
                  </a:lnTo>
                  <a:lnTo>
                    <a:pt x="0" y="11511"/>
                  </a:lnTo>
                  <a:lnTo>
                    <a:pt x="0" y="11263"/>
                  </a:lnTo>
                  <a:lnTo>
                    <a:pt x="171" y="10947"/>
                  </a:lnTo>
                  <a:lnTo>
                    <a:pt x="277" y="10518"/>
                  </a:lnTo>
                  <a:lnTo>
                    <a:pt x="369" y="10044"/>
                  </a:lnTo>
                  <a:lnTo>
                    <a:pt x="303" y="9976"/>
                  </a:lnTo>
                  <a:lnTo>
                    <a:pt x="277" y="9863"/>
                  </a:lnTo>
                  <a:lnTo>
                    <a:pt x="264" y="9773"/>
                  </a:lnTo>
                  <a:lnTo>
                    <a:pt x="211" y="9457"/>
                  </a:lnTo>
                  <a:lnTo>
                    <a:pt x="396" y="9389"/>
                  </a:lnTo>
                  <a:lnTo>
                    <a:pt x="541" y="9344"/>
                  </a:lnTo>
                  <a:lnTo>
                    <a:pt x="646" y="9254"/>
                  </a:lnTo>
                  <a:lnTo>
                    <a:pt x="791" y="9231"/>
                  </a:lnTo>
                  <a:close/>
                  <a:moveTo>
                    <a:pt x="20519" y="8306"/>
                  </a:moveTo>
                  <a:lnTo>
                    <a:pt x="20716" y="8306"/>
                  </a:lnTo>
                  <a:lnTo>
                    <a:pt x="20716" y="8396"/>
                  </a:lnTo>
                  <a:lnTo>
                    <a:pt x="20677" y="8396"/>
                  </a:lnTo>
                  <a:lnTo>
                    <a:pt x="20624" y="8441"/>
                  </a:lnTo>
                  <a:lnTo>
                    <a:pt x="20585" y="8441"/>
                  </a:lnTo>
                  <a:lnTo>
                    <a:pt x="20558" y="8396"/>
                  </a:lnTo>
                  <a:lnTo>
                    <a:pt x="20519" y="8306"/>
                  </a:lnTo>
                  <a:close/>
                  <a:moveTo>
                    <a:pt x="5987" y="8306"/>
                  </a:moveTo>
                  <a:lnTo>
                    <a:pt x="6040" y="8825"/>
                  </a:lnTo>
                  <a:lnTo>
                    <a:pt x="5960" y="8915"/>
                  </a:lnTo>
                  <a:lnTo>
                    <a:pt x="5921" y="8938"/>
                  </a:lnTo>
                  <a:lnTo>
                    <a:pt x="5868" y="8983"/>
                  </a:lnTo>
                  <a:lnTo>
                    <a:pt x="5802" y="9073"/>
                  </a:lnTo>
                  <a:lnTo>
                    <a:pt x="5736" y="9096"/>
                  </a:lnTo>
                  <a:lnTo>
                    <a:pt x="5710" y="9073"/>
                  </a:lnTo>
                  <a:lnTo>
                    <a:pt x="5697" y="9073"/>
                  </a:lnTo>
                  <a:lnTo>
                    <a:pt x="5670" y="9028"/>
                  </a:lnTo>
                  <a:lnTo>
                    <a:pt x="5578" y="9028"/>
                  </a:lnTo>
                  <a:lnTo>
                    <a:pt x="5578" y="8915"/>
                  </a:lnTo>
                  <a:lnTo>
                    <a:pt x="5552" y="8915"/>
                  </a:lnTo>
                  <a:lnTo>
                    <a:pt x="5552" y="8870"/>
                  </a:lnTo>
                  <a:lnTo>
                    <a:pt x="5525" y="8825"/>
                  </a:lnTo>
                  <a:lnTo>
                    <a:pt x="5525" y="8667"/>
                  </a:lnTo>
                  <a:lnTo>
                    <a:pt x="5644" y="8554"/>
                  </a:lnTo>
                  <a:lnTo>
                    <a:pt x="5736" y="8441"/>
                  </a:lnTo>
                  <a:lnTo>
                    <a:pt x="5829" y="8351"/>
                  </a:lnTo>
                  <a:lnTo>
                    <a:pt x="5987" y="8306"/>
                  </a:lnTo>
                  <a:close/>
                  <a:moveTo>
                    <a:pt x="1437" y="8238"/>
                  </a:moveTo>
                  <a:lnTo>
                    <a:pt x="1477" y="8238"/>
                  </a:lnTo>
                  <a:lnTo>
                    <a:pt x="1530" y="8283"/>
                  </a:lnTo>
                  <a:lnTo>
                    <a:pt x="1543" y="8283"/>
                  </a:lnTo>
                  <a:lnTo>
                    <a:pt x="1569" y="8306"/>
                  </a:lnTo>
                  <a:lnTo>
                    <a:pt x="1596" y="8396"/>
                  </a:lnTo>
                  <a:lnTo>
                    <a:pt x="1437" y="8396"/>
                  </a:lnTo>
                  <a:lnTo>
                    <a:pt x="1437" y="8238"/>
                  </a:lnTo>
                  <a:close/>
                  <a:moveTo>
                    <a:pt x="5064" y="7719"/>
                  </a:moveTo>
                  <a:lnTo>
                    <a:pt x="5156" y="7719"/>
                  </a:lnTo>
                  <a:lnTo>
                    <a:pt x="5182" y="7764"/>
                  </a:lnTo>
                  <a:lnTo>
                    <a:pt x="5209" y="7764"/>
                  </a:lnTo>
                  <a:lnTo>
                    <a:pt x="5235" y="7809"/>
                  </a:lnTo>
                  <a:lnTo>
                    <a:pt x="5248" y="7877"/>
                  </a:lnTo>
                  <a:lnTo>
                    <a:pt x="5275" y="7922"/>
                  </a:lnTo>
                  <a:lnTo>
                    <a:pt x="5275" y="8148"/>
                  </a:lnTo>
                  <a:lnTo>
                    <a:pt x="5235" y="8396"/>
                  </a:lnTo>
                  <a:lnTo>
                    <a:pt x="5209" y="8757"/>
                  </a:lnTo>
                  <a:lnTo>
                    <a:pt x="5182" y="9028"/>
                  </a:lnTo>
                  <a:lnTo>
                    <a:pt x="5116" y="9073"/>
                  </a:lnTo>
                  <a:lnTo>
                    <a:pt x="5064" y="9096"/>
                  </a:lnTo>
                  <a:lnTo>
                    <a:pt x="5024" y="9186"/>
                  </a:lnTo>
                  <a:lnTo>
                    <a:pt x="4971" y="9186"/>
                  </a:lnTo>
                  <a:lnTo>
                    <a:pt x="4971" y="9141"/>
                  </a:lnTo>
                  <a:lnTo>
                    <a:pt x="4958" y="9141"/>
                  </a:lnTo>
                  <a:lnTo>
                    <a:pt x="4932" y="9096"/>
                  </a:lnTo>
                  <a:lnTo>
                    <a:pt x="4879" y="9028"/>
                  </a:lnTo>
                  <a:lnTo>
                    <a:pt x="4866" y="8938"/>
                  </a:lnTo>
                  <a:lnTo>
                    <a:pt x="4866" y="8757"/>
                  </a:lnTo>
                  <a:lnTo>
                    <a:pt x="4813" y="8667"/>
                  </a:lnTo>
                  <a:lnTo>
                    <a:pt x="4721" y="8554"/>
                  </a:lnTo>
                  <a:lnTo>
                    <a:pt x="4602" y="8509"/>
                  </a:lnTo>
                  <a:lnTo>
                    <a:pt x="4497" y="8554"/>
                  </a:lnTo>
                  <a:lnTo>
                    <a:pt x="4378" y="8509"/>
                  </a:lnTo>
                  <a:lnTo>
                    <a:pt x="4259" y="8396"/>
                  </a:lnTo>
                  <a:lnTo>
                    <a:pt x="4167" y="8148"/>
                  </a:lnTo>
                  <a:lnTo>
                    <a:pt x="4220" y="8148"/>
                  </a:lnTo>
                  <a:lnTo>
                    <a:pt x="4246" y="8080"/>
                  </a:lnTo>
                  <a:lnTo>
                    <a:pt x="4259" y="8035"/>
                  </a:lnTo>
                  <a:lnTo>
                    <a:pt x="4259" y="8013"/>
                  </a:lnTo>
                  <a:lnTo>
                    <a:pt x="4352" y="8013"/>
                  </a:lnTo>
                  <a:lnTo>
                    <a:pt x="4431" y="7967"/>
                  </a:lnTo>
                  <a:lnTo>
                    <a:pt x="4563" y="8035"/>
                  </a:lnTo>
                  <a:lnTo>
                    <a:pt x="4721" y="8013"/>
                  </a:lnTo>
                  <a:lnTo>
                    <a:pt x="4905" y="7967"/>
                  </a:lnTo>
                  <a:lnTo>
                    <a:pt x="5064" y="7967"/>
                  </a:lnTo>
                  <a:lnTo>
                    <a:pt x="5064" y="7719"/>
                  </a:lnTo>
                  <a:close/>
                  <a:moveTo>
                    <a:pt x="3363" y="7651"/>
                  </a:moveTo>
                  <a:lnTo>
                    <a:pt x="3389" y="7719"/>
                  </a:lnTo>
                  <a:lnTo>
                    <a:pt x="3415" y="7764"/>
                  </a:lnTo>
                  <a:lnTo>
                    <a:pt x="3429" y="7855"/>
                  </a:lnTo>
                  <a:lnTo>
                    <a:pt x="3429" y="7922"/>
                  </a:lnTo>
                  <a:lnTo>
                    <a:pt x="3455" y="8013"/>
                  </a:lnTo>
                  <a:lnTo>
                    <a:pt x="3455" y="8148"/>
                  </a:lnTo>
                  <a:lnTo>
                    <a:pt x="3415" y="8148"/>
                  </a:lnTo>
                  <a:lnTo>
                    <a:pt x="3415" y="8238"/>
                  </a:lnTo>
                  <a:lnTo>
                    <a:pt x="3455" y="8238"/>
                  </a:lnTo>
                  <a:lnTo>
                    <a:pt x="3521" y="8283"/>
                  </a:lnTo>
                  <a:lnTo>
                    <a:pt x="3600" y="8306"/>
                  </a:lnTo>
                  <a:lnTo>
                    <a:pt x="3758" y="8306"/>
                  </a:lnTo>
                  <a:lnTo>
                    <a:pt x="3824" y="8193"/>
                  </a:lnTo>
                  <a:lnTo>
                    <a:pt x="3877" y="8193"/>
                  </a:lnTo>
                  <a:lnTo>
                    <a:pt x="3916" y="8238"/>
                  </a:lnTo>
                  <a:lnTo>
                    <a:pt x="3943" y="8283"/>
                  </a:lnTo>
                  <a:lnTo>
                    <a:pt x="3943" y="8351"/>
                  </a:lnTo>
                  <a:lnTo>
                    <a:pt x="3969" y="8396"/>
                  </a:lnTo>
                  <a:lnTo>
                    <a:pt x="3969" y="8464"/>
                  </a:lnTo>
                  <a:lnTo>
                    <a:pt x="3943" y="8554"/>
                  </a:lnTo>
                  <a:lnTo>
                    <a:pt x="3943" y="8667"/>
                  </a:lnTo>
                  <a:lnTo>
                    <a:pt x="3916" y="8757"/>
                  </a:lnTo>
                  <a:lnTo>
                    <a:pt x="3785" y="8870"/>
                  </a:lnTo>
                  <a:lnTo>
                    <a:pt x="3429" y="8870"/>
                  </a:lnTo>
                  <a:lnTo>
                    <a:pt x="3244" y="8938"/>
                  </a:lnTo>
                  <a:lnTo>
                    <a:pt x="3112" y="9096"/>
                  </a:lnTo>
                  <a:lnTo>
                    <a:pt x="2954" y="9299"/>
                  </a:lnTo>
                  <a:lnTo>
                    <a:pt x="2809" y="9502"/>
                  </a:lnTo>
                  <a:lnTo>
                    <a:pt x="2611" y="9615"/>
                  </a:lnTo>
                  <a:lnTo>
                    <a:pt x="2585" y="9547"/>
                  </a:lnTo>
                  <a:lnTo>
                    <a:pt x="2558" y="9457"/>
                  </a:lnTo>
                  <a:lnTo>
                    <a:pt x="2558" y="9389"/>
                  </a:lnTo>
                  <a:lnTo>
                    <a:pt x="2532" y="9254"/>
                  </a:lnTo>
                  <a:lnTo>
                    <a:pt x="2611" y="9186"/>
                  </a:lnTo>
                  <a:lnTo>
                    <a:pt x="2677" y="9096"/>
                  </a:lnTo>
                  <a:lnTo>
                    <a:pt x="2716" y="8983"/>
                  </a:lnTo>
                  <a:lnTo>
                    <a:pt x="2769" y="8870"/>
                  </a:lnTo>
                  <a:lnTo>
                    <a:pt x="2796" y="8757"/>
                  </a:lnTo>
                  <a:lnTo>
                    <a:pt x="2532" y="8757"/>
                  </a:lnTo>
                  <a:lnTo>
                    <a:pt x="2374" y="8870"/>
                  </a:lnTo>
                  <a:lnTo>
                    <a:pt x="2189" y="8915"/>
                  </a:lnTo>
                  <a:lnTo>
                    <a:pt x="1978" y="8870"/>
                  </a:lnTo>
                  <a:lnTo>
                    <a:pt x="1846" y="8757"/>
                  </a:lnTo>
                  <a:lnTo>
                    <a:pt x="1780" y="8757"/>
                  </a:lnTo>
                  <a:lnTo>
                    <a:pt x="1780" y="8667"/>
                  </a:lnTo>
                  <a:lnTo>
                    <a:pt x="1846" y="8622"/>
                  </a:lnTo>
                  <a:lnTo>
                    <a:pt x="1899" y="8599"/>
                  </a:lnTo>
                  <a:lnTo>
                    <a:pt x="1912" y="8554"/>
                  </a:lnTo>
                  <a:lnTo>
                    <a:pt x="1965" y="8509"/>
                  </a:lnTo>
                  <a:lnTo>
                    <a:pt x="1978" y="8396"/>
                  </a:lnTo>
                  <a:lnTo>
                    <a:pt x="1938" y="8396"/>
                  </a:lnTo>
                  <a:lnTo>
                    <a:pt x="1938" y="8306"/>
                  </a:lnTo>
                  <a:lnTo>
                    <a:pt x="2004" y="8306"/>
                  </a:lnTo>
                  <a:lnTo>
                    <a:pt x="2057" y="8283"/>
                  </a:lnTo>
                  <a:lnTo>
                    <a:pt x="2097" y="8283"/>
                  </a:lnTo>
                  <a:lnTo>
                    <a:pt x="2149" y="8238"/>
                  </a:lnTo>
                  <a:lnTo>
                    <a:pt x="2097" y="8148"/>
                  </a:lnTo>
                  <a:lnTo>
                    <a:pt x="2070" y="8125"/>
                  </a:lnTo>
                  <a:lnTo>
                    <a:pt x="2070" y="8080"/>
                  </a:lnTo>
                  <a:lnTo>
                    <a:pt x="2057" y="8035"/>
                  </a:lnTo>
                  <a:lnTo>
                    <a:pt x="2031" y="7967"/>
                  </a:lnTo>
                  <a:lnTo>
                    <a:pt x="2070" y="7967"/>
                  </a:lnTo>
                  <a:lnTo>
                    <a:pt x="2097" y="7922"/>
                  </a:lnTo>
                  <a:lnTo>
                    <a:pt x="2123" y="7922"/>
                  </a:lnTo>
                  <a:lnTo>
                    <a:pt x="2149" y="7877"/>
                  </a:lnTo>
                  <a:lnTo>
                    <a:pt x="2400" y="8013"/>
                  </a:lnTo>
                  <a:lnTo>
                    <a:pt x="2611" y="8148"/>
                  </a:lnTo>
                  <a:lnTo>
                    <a:pt x="2796" y="8306"/>
                  </a:lnTo>
                  <a:lnTo>
                    <a:pt x="2993" y="8441"/>
                  </a:lnTo>
                  <a:lnTo>
                    <a:pt x="3244" y="8464"/>
                  </a:lnTo>
                  <a:lnTo>
                    <a:pt x="3204" y="8283"/>
                  </a:lnTo>
                  <a:lnTo>
                    <a:pt x="3165" y="8125"/>
                  </a:lnTo>
                  <a:lnTo>
                    <a:pt x="3138" y="8013"/>
                  </a:lnTo>
                  <a:lnTo>
                    <a:pt x="3112" y="7719"/>
                  </a:lnTo>
                  <a:lnTo>
                    <a:pt x="3165" y="7697"/>
                  </a:lnTo>
                  <a:lnTo>
                    <a:pt x="3204" y="7651"/>
                  </a:lnTo>
                  <a:lnTo>
                    <a:pt x="3363" y="7651"/>
                  </a:lnTo>
                  <a:close/>
                  <a:moveTo>
                    <a:pt x="9785" y="7177"/>
                  </a:moveTo>
                  <a:lnTo>
                    <a:pt x="9943" y="7290"/>
                  </a:lnTo>
                  <a:lnTo>
                    <a:pt x="9943" y="7381"/>
                  </a:lnTo>
                  <a:lnTo>
                    <a:pt x="9811" y="7381"/>
                  </a:lnTo>
                  <a:lnTo>
                    <a:pt x="9785" y="7335"/>
                  </a:lnTo>
                  <a:lnTo>
                    <a:pt x="9785" y="7177"/>
                  </a:lnTo>
                  <a:close/>
                  <a:moveTo>
                    <a:pt x="1846" y="7177"/>
                  </a:moveTo>
                  <a:lnTo>
                    <a:pt x="1846" y="7448"/>
                  </a:lnTo>
                  <a:lnTo>
                    <a:pt x="1873" y="7561"/>
                  </a:lnTo>
                  <a:lnTo>
                    <a:pt x="1846" y="7651"/>
                  </a:lnTo>
                  <a:lnTo>
                    <a:pt x="1846" y="7719"/>
                  </a:lnTo>
                  <a:lnTo>
                    <a:pt x="1780" y="7809"/>
                  </a:lnTo>
                  <a:lnTo>
                    <a:pt x="1714" y="7877"/>
                  </a:lnTo>
                  <a:lnTo>
                    <a:pt x="1635" y="7967"/>
                  </a:lnTo>
                  <a:lnTo>
                    <a:pt x="1596" y="8080"/>
                  </a:lnTo>
                  <a:lnTo>
                    <a:pt x="1503" y="8013"/>
                  </a:lnTo>
                  <a:lnTo>
                    <a:pt x="1451" y="7967"/>
                  </a:lnTo>
                  <a:lnTo>
                    <a:pt x="1411" y="7922"/>
                  </a:lnTo>
                  <a:lnTo>
                    <a:pt x="1345" y="7809"/>
                  </a:lnTo>
                  <a:lnTo>
                    <a:pt x="1319" y="8193"/>
                  </a:lnTo>
                  <a:lnTo>
                    <a:pt x="1253" y="8396"/>
                  </a:lnTo>
                  <a:lnTo>
                    <a:pt x="1081" y="8464"/>
                  </a:lnTo>
                  <a:lnTo>
                    <a:pt x="633" y="8464"/>
                  </a:lnTo>
                  <a:lnTo>
                    <a:pt x="633" y="8148"/>
                  </a:lnTo>
                  <a:lnTo>
                    <a:pt x="884" y="7855"/>
                  </a:lnTo>
                  <a:lnTo>
                    <a:pt x="1160" y="7561"/>
                  </a:lnTo>
                  <a:lnTo>
                    <a:pt x="1477" y="7335"/>
                  </a:lnTo>
                  <a:lnTo>
                    <a:pt x="1846" y="7177"/>
                  </a:lnTo>
                  <a:close/>
                  <a:moveTo>
                    <a:pt x="6040" y="7019"/>
                  </a:moveTo>
                  <a:lnTo>
                    <a:pt x="6079" y="7245"/>
                  </a:lnTo>
                  <a:lnTo>
                    <a:pt x="6171" y="7335"/>
                  </a:lnTo>
                  <a:lnTo>
                    <a:pt x="6316" y="7335"/>
                  </a:lnTo>
                  <a:lnTo>
                    <a:pt x="6541" y="7290"/>
                  </a:lnTo>
                  <a:lnTo>
                    <a:pt x="6541" y="7381"/>
                  </a:lnTo>
                  <a:lnTo>
                    <a:pt x="6593" y="7606"/>
                  </a:lnTo>
                  <a:lnTo>
                    <a:pt x="6593" y="7877"/>
                  </a:lnTo>
                  <a:lnTo>
                    <a:pt x="6844" y="8125"/>
                  </a:lnTo>
                  <a:lnTo>
                    <a:pt x="7134" y="8238"/>
                  </a:lnTo>
                  <a:lnTo>
                    <a:pt x="7780" y="8238"/>
                  </a:lnTo>
                  <a:lnTo>
                    <a:pt x="8136" y="8193"/>
                  </a:lnTo>
                  <a:lnTo>
                    <a:pt x="8426" y="8238"/>
                  </a:lnTo>
                  <a:lnTo>
                    <a:pt x="8426" y="8351"/>
                  </a:lnTo>
                  <a:lnTo>
                    <a:pt x="8453" y="8464"/>
                  </a:lnTo>
                  <a:lnTo>
                    <a:pt x="8479" y="8554"/>
                  </a:lnTo>
                  <a:lnTo>
                    <a:pt x="8479" y="8757"/>
                  </a:lnTo>
                  <a:lnTo>
                    <a:pt x="8426" y="9028"/>
                  </a:lnTo>
                  <a:lnTo>
                    <a:pt x="8295" y="9028"/>
                  </a:lnTo>
                  <a:lnTo>
                    <a:pt x="8136" y="8983"/>
                  </a:lnTo>
                  <a:lnTo>
                    <a:pt x="8018" y="8938"/>
                  </a:lnTo>
                  <a:lnTo>
                    <a:pt x="7965" y="8938"/>
                  </a:lnTo>
                  <a:lnTo>
                    <a:pt x="7925" y="8983"/>
                  </a:lnTo>
                  <a:lnTo>
                    <a:pt x="7899" y="9073"/>
                  </a:lnTo>
                  <a:lnTo>
                    <a:pt x="7873" y="9096"/>
                  </a:lnTo>
                  <a:lnTo>
                    <a:pt x="7833" y="9096"/>
                  </a:lnTo>
                  <a:lnTo>
                    <a:pt x="7807" y="9141"/>
                  </a:lnTo>
                  <a:lnTo>
                    <a:pt x="7741" y="9186"/>
                  </a:lnTo>
                  <a:lnTo>
                    <a:pt x="7675" y="9186"/>
                  </a:lnTo>
                  <a:lnTo>
                    <a:pt x="7556" y="9254"/>
                  </a:lnTo>
                  <a:lnTo>
                    <a:pt x="7411" y="9254"/>
                  </a:lnTo>
                  <a:lnTo>
                    <a:pt x="7371" y="9141"/>
                  </a:lnTo>
                  <a:lnTo>
                    <a:pt x="7345" y="9028"/>
                  </a:lnTo>
                  <a:lnTo>
                    <a:pt x="7305" y="8938"/>
                  </a:lnTo>
                  <a:lnTo>
                    <a:pt x="7305" y="9028"/>
                  </a:lnTo>
                  <a:lnTo>
                    <a:pt x="7253" y="9096"/>
                  </a:lnTo>
                  <a:lnTo>
                    <a:pt x="7226" y="9186"/>
                  </a:lnTo>
                  <a:lnTo>
                    <a:pt x="7213" y="9254"/>
                  </a:lnTo>
                  <a:lnTo>
                    <a:pt x="7095" y="9254"/>
                  </a:lnTo>
                  <a:lnTo>
                    <a:pt x="7042" y="9141"/>
                  </a:lnTo>
                  <a:lnTo>
                    <a:pt x="6963" y="8825"/>
                  </a:lnTo>
                  <a:lnTo>
                    <a:pt x="6936" y="8938"/>
                  </a:lnTo>
                  <a:lnTo>
                    <a:pt x="6910" y="9028"/>
                  </a:lnTo>
                  <a:lnTo>
                    <a:pt x="6884" y="9073"/>
                  </a:lnTo>
                  <a:lnTo>
                    <a:pt x="6844" y="9073"/>
                  </a:lnTo>
                  <a:lnTo>
                    <a:pt x="6791" y="9028"/>
                  </a:lnTo>
                  <a:lnTo>
                    <a:pt x="6752" y="8983"/>
                  </a:lnTo>
                  <a:lnTo>
                    <a:pt x="6725" y="8938"/>
                  </a:lnTo>
                  <a:lnTo>
                    <a:pt x="6725" y="8780"/>
                  </a:lnTo>
                  <a:lnTo>
                    <a:pt x="6699" y="8757"/>
                  </a:lnTo>
                  <a:lnTo>
                    <a:pt x="6686" y="8757"/>
                  </a:lnTo>
                  <a:lnTo>
                    <a:pt x="6659" y="8780"/>
                  </a:lnTo>
                  <a:lnTo>
                    <a:pt x="6607" y="8780"/>
                  </a:lnTo>
                  <a:lnTo>
                    <a:pt x="6541" y="8825"/>
                  </a:lnTo>
                  <a:lnTo>
                    <a:pt x="6501" y="8825"/>
                  </a:lnTo>
                  <a:lnTo>
                    <a:pt x="6422" y="8870"/>
                  </a:lnTo>
                  <a:lnTo>
                    <a:pt x="6409" y="8825"/>
                  </a:lnTo>
                  <a:lnTo>
                    <a:pt x="6382" y="8825"/>
                  </a:lnTo>
                  <a:lnTo>
                    <a:pt x="6330" y="8780"/>
                  </a:lnTo>
                  <a:lnTo>
                    <a:pt x="6316" y="8757"/>
                  </a:lnTo>
                  <a:lnTo>
                    <a:pt x="6264" y="8712"/>
                  </a:lnTo>
                  <a:lnTo>
                    <a:pt x="6237" y="8667"/>
                  </a:lnTo>
                  <a:lnTo>
                    <a:pt x="6264" y="8441"/>
                  </a:lnTo>
                  <a:lnTo>
                    <a:pt x="6237" y="8283"/>
                  </a:lnTo>
                  <a:lnTo>
                    <a:pt x="6145" y="7967"/>
                  </a:lnTo>
                  <a:lnTo>
                    <a:pt x="6145" y="7719"/>
                  </a:lnTo>
                  <a:lnTo>
                    <a:pt x="5921" y="7697"/>
                  </a:lnTo>
                  <a:lnTo>
                    <a:pt x="5710" y="7561"/>
                  </a:lnTo>
                  <a:lnTo>
                    <a:pt x="5525" y="7448"/>
                  </a:lnTo>
                  <a:lnTo>
                    <a:pt x="5512" y="7403"/>
                  </a:lnTo>
                  <a:lnTo>
                    <a:pt x="5512" y="7335"/>
                  </a:lnTo>
                  <a:lnTo>
                    <a:pt x="5486" y="7290"/>
                  </a:lnTo>
                  <a:lnTo>
                    <a:pt x="5486" y="7177"/>
                  </a:lnTo>
                  <a:lnTo>
                    <a:pt x="5578" y="7132"/>
                  </a:lnTo>
                  <a:lnTo>
                    <a:pt x="5697" y="7132"/>
                  </a:lnTo>
                  <a:lnTo>
                    <a:pt x="5829" y="7087"/>
                  </a:lnTo>
                  <a:lnTo>
                    <a:pt x="5868" y="7065"/>
                  </a:lnTo>
                  <a:lnTo>
                    <a:pt x="5921" y="7065"/>
                  </a:lnTo>
                  <a:lnTo>
                    <a:pt x="5960" y="7019"/>
                  </a:lnTo>
                  <a:lnTo>
                    <a:pt x="6040" y="7019"/>
                  </a:lnTo>
                  <a:close/>
                  <a:moveTo>
                    <a:pt x="4971" y="7019"/>
                  </a:moveTo>
                  <a:lnTo>
                    <a:pt x="5393" y="7019"/>
                  </a:lnTo>
                  <a:lnTo>
                    <a:pt x="5393" y="7087"/>
                  </a:lnTo>
                  <a:lnTo>
                    <a:pt x="5420" y="7177"/>
                  </a:lnTo>
                  <a:lnTo>
                    <a:pt x="5420" y="7245"/>
                  </a:lnTo>
                  <a:lnTo>
                    <a:pt x="5433" y="7381"/>
                  </a:lnTo>
                  <a:lnTo>
                    <a:pt x="5235" y="7381"/>
                  </a:lnTo>
                  <a:lnTo>
                    <a:pt x="5143" y="7335"/>
                  </a:lnTo>
                  <a:lnTo>
                    <a:pt x="5064" y="7335"/>
                  </a:lnTo>
                  <a:lnTo>
                    <a:pt x="4971" y="7290"/>
                  </a:lnTo>
                  <a:lnTo>
                    <a:pt x="4971" y="7019"/>
                  </a:lnTo>
                  <a:close/>
                  <a:moveTo>
                    <a:pt x="3969" y="6929"/>
                  </a:moveTo>
                  <a:lnTo>
                    <a:pt x="4062" y="7019"/>
                  </a:lnTo>
                  <a:lnTo>
                    <a:pt x="4154" y="7087"/>
                  </a:lnTo>
                  <a:lnTo>
                    <a:pt x="4193" y="7223"/>
                  </a:lnTo>
                  <a:lnTo>
                    <a:pt x="4246" y="7381"/>
                  </a:lnTo>
                  <a:lnTo>
                    <a:pt x="4259" y="7539"/>
                  </a:lnTo>
                  <a:lnTo>
                    <a:pt x="4127" y="7539"/>
                  </a:lnTo>
                  <a:lnTo>
                    <a:pt x="4127" y="7448"/>
                  </a:lnTo>
                  <a:lnTo>
                    <a:pt x="4062" y="7381"/>
                  </a:lnTo>
                  <a:lnTo>
                    <a:pt x="4035" y="7290"/>
                  </a:lnTo>
                  <a:lnTo>
                    <a:pt x="4009" y="7223"/>
                  </a:lnTo>
                  <a:lnTo>
                    <a:pt x="3982" y="7087"/>
                  </a:lnTo>
                  <a:lnTo>
                    <a:pt x="3969" y="6929"/>
                  </a:lnTo>
                  <a:close/>
                  <a:moveTo>
                    <a:pt x="6448" y="6749"/>
                  </a:moveTo>
                  <a:lnTo>
                    <a:pt x="6659" y="6749"/>
                  </a:lnTo>
                  <a:lnTo>
                    <a:pt x="6659" y="6929"/>
                  </a:lnTo>
                  <a:lnTo>
                    <a:pt x="6448" y="6929"/>
                  </a:lnTo>
                  <a:lnTo>
                    <a:pt x="6448" y="6749"/>
                  </a:lnTo>
                  <a:close/>
                  <a:moveTo>
                    <a:pt x="2532" y="6749"/>
                  </a:moveTo>
                  <a:lnTo>
                    <a:pt x="2651" y="6771"/>
                  </a:lnTo>
                  <a:lnTo>
                    <a:pt x="2743" y="6771"/>
                  </a:lnTo>
                  <a:lnTo>
                    <a:pt x="2835" y="6816"/>
                  </a:lnTo>
                  <a:lnTo>
                    <a:pt x="2901" y="6861"/>
                  </a:lnTo>
                  <a:lnTo>
                    <a:pt x="2862" y="6974"/>
                  </a:lnTo>
                  <a:lnTo>
                    <a:pt x="2809" y="7087"/>
                  </a:lnTo>
                  <a:lnTo>
                    <a:pt x="2769" y="7177"/>
                  </a:lnTo>
                  <a:lnTo>
                    <a:pt x="2703" y="7290"/>
                  </a:lnTo>
                  <a:lnTo>
                    <a:pt x="2624" y="7381"/>
                  </a:lnTo>
                  <a:lnTo>
                    <a:pt x="2558" y="7403"/>
                  </a:lnTo>
                  <a:lnTo>
                    <a:pt x="2519" y="7403"/>
                  </a:lnTo>
                  <a:lnTo>
                    <a:pt x="2440" y="7381"/>
                  </a:lnTo>
                  <a:lnTo>
                    <a:pt x="2400" y="7290"/>
                  </a:lnTo>
                  <a:lnTo>
                    <a:pt x="2374" y="7223"/>
                  </a:lnTo>
                  <a:lnTo>
                    <a:pt x="2347" y="7132"/>
                  </a:lnTo>
                  <a:lnTo>
                    <a:pt x="2347" y="7019"/>
                  </a:lnTo>
                  <a:lnTo>
                    <a:pt x="2440" y="6907"/>
                  </a:lnTo>
                  <a:lnTo>
                    <a:pt x="2532" y="6749"/>
                  </a:lnTo>
                  <a:close/>
                  <a:moveTo>
                    <a:pt x="5736" y="6591"/>
                  </a:moveTo>
                  <a:lnTo>
                    <a:pt x="6079" y="6591"/>
                  </a:lnTo>
                  <a:lnTo>
                    <a:pt x="6079" y="6749"/>
                  </a:lnTo>
                  <a:lnTo>
                    <a:pt x="5776" y="6861"/>
                  </a:lnTo>
                  <a:lnTo>
                    <a:pt x="5736" y="6591"/>
                  </a:lnTo>
                  <a:close/>
                  <a:moveTo>
                    <a:pt x="2901" y="6342"/>
                  </a:moveTo>
                  <a:lnTo>
                    <a:pt x="3086" y="6433"/>
                  </a:lnTo>
                  <a:lnTo>
                    <a:pt x="3165" y="6500"/>
                  </a:lnTo>
                  <a:lnTo>
                    <a:pt x="3112" y="6500"/>
                  </a:lnTo>
                  <a:lnTo>
                    <a:pt x="2993" y="6591"/>
                  </a:lnTo>
                  <a:lnTo>
                    <a:pt x="2703" y="6591"/>
                  </a:lnTo>
                  <a:lnTo>
                    <a:pt x="2703" y="6500"/>
                  </a:lnTo>
                  <a:lnTo>
                    <a:pt x="2743" y="6500"/>
                  </a:lnTo>
                  <a:lnTo>
                    <a:pt x="2796" y="6433"/>
                  </a:lnTo>
                  <a:lnTo>
                    <a:pt x="2862" y="6387"/>
                  </a:lnTo>
                  <a:lnTo>
                    <a:pt x="2901" y="6342"/>
                  </a:lnTo>
                  <a:close/>
                  <a:moveTo>
                    <a:pt x="5275" y="5710"/>
                  </a:moveTo>
                  <a:lnTo>
                    <a:pt x="5486" y="5710"/>
                  </a:lnTo>
                  <a:lnTo>
                    <a:pt x="5552" y="5868"/>
                  </a:lnTo>
                  <a:lnTo>
                    <a:pt x="5644" y="6026"/>
                  </a:lnTo>
                  <a:lnTo>
                    <a:pt x="5736" y="6139"/>
                  </a:lnTo>
                  <a:lnTo>
                    <a:pt x="5697" y="6229"/>
                  </a:lnTo>
                  <a:lnTo>
                    <a:pt x="5670" y="6275"/>
                  </a:lnTo>
                  <a:lnTo>
                    <a:pt x="5644" y="6297"/>
                  </a:lnTo>
                  <a:lnTo>
                    <a:pt x="5618" y="6387"/>
                  </a:lnTo>
                  <a:lnTo>
                    <a:pt x="5578" y="6591"/>
                  </a:lnTo>
                  <a:lnTo>
                    <a:pt x="5420" y="6591"/>
                  </a:lnTo>
                  <a:lnTo>
                    <a:pt x="5367" y="6545"/>
                  </a:lnTo>
                  <a:lnTo>
                    <a:pt x="5301" y="6545"/>
                  </a:lnTo>
                  <a:lnTo>
                    <a:pt x="5235" y="6500"/>
                  </a:lnTo>
                  <a:lnTo>
                    <a:pt x="5235" y="6342"/>
                  </a:lnTo>
                  <a:lnTo>
                    <a:pt x="5248" y="6229"/>
                  </a:lnTo>
                  <a:lnTo>
                    <a:pt x="5275" y="6071"/>
                  </a:lnTo>
                  <a:lnTo>
                    <a:pt x="5275" y="5710"/>
                  </a:lnTo>
                  <a:close/>
                  <a:moveTo>
                    <a:pt x="4259" y="5056"/>
                  </a:moveTo>
                  <a:lnTo>
                    <a:pt x="4497" y="5169"/>
                  </a:lnTo>
                  <a:lnTo>
                    <a:pt x="4655" y="5372"/>
                  </a:lnTo>
                  <a:lnTo>
                    <a:pt x="4787" y="5552"/>
                  </a:lnTo>
                  <a:lnTo>
                    <a:pt x="4932" y="5801"/>
                  </a:lnTo>
                  <a:lnTo>
                    <a:pt x="5064" y="5981"/>
                  </a:lnTo>
                  <a:lnTo>
                    <a:pt x="5064" y="5913"/>
                  </a:lnTo>
                  <a:lnTo>
                    <a:pt x="5143" y="5913"/>
                  </a:lnTo>
                  <a:lnTo>
                    <a:pt x="5143" y="5981"/>
                  </a:lnTo>
                  <a:lnTo>
                    <a:pt x="5156" y="6071"/>
                  </a:lnTo>
                  <a:lnTo>
                    <a:pt x="5209" y="6184"/>
                  </a:lnTo>
                  <a:lnTo>
                    <a:pt x="5235" y="6342"/>
                  </a:lnTo>
                  <a:lnTo>
                    <a:pt x="5090" y="6342"/>
                  </a:lnTo>
                  <a:lnTo>
                    <a:pt x="5090" y="6387"/>
                  </a:lnTo>
                  <a:lnTo>
                    <a:pt x="5024" y="6387"/>
                  </a:lnTo>
                  <a:lnTo>
                    <a:pt x="4971" y="6433"/>
                  </a:lnTo>
                  <a:lnTo>
                    <a:pt x="4787" y="6184"/>
                  </a:lnTo>
                  <a:lnTo>
                    <a:pt x="4602" y="6071"/>
                  </a:lnTo>
                  <a:lnTo>
                    <a:pt x="4378" y="5981"/>
                  </a:lnTo>
                  <a:lnTo>
                    <a:pt x="4167" y="5801"/>
                  </a:lnTo>
                  <a:lnTo>
                    <a:pt x="4246" y="5688"/>
                  </a:lnTo>
                  <a:lnTo>
                    <a:pt x="4259" y="5552"/>
                  </a:lnTo>
                  <a:lnTo>
                    <a:pt x="4246" y="5439"/>
                  </a:lnTo>
                  <a:lnTo>
                    <a:pt x="4246" y="5282"/>
                  </a:lnTo>
                  <a:lnTo>
                    <a:pt x="4259" y="5056"/>
                  </a:lnTo>
                  <a:close/>
                  <a:moveTo>
                    <a:pt x="20281" y="4898"/>
                  </a:moveTo>
                  <a:lnTo>
                    <a:pt x="20334" y="4898"/>
                  </a:lnTo>
                  <a:lnTo>
                    <a:pt x="20374" y="4920"/>
                  </a:lnTo>
                  <a:lnTo>
                    <a:pt x="20426" y="5011"/>
                  </a:lnTo>
                  <a:lnTo>
                    <a:pt x="20440" y="5056"/>
                  </a:lnTo>
                  <a:lnTo>
                    <a:pt x="20440" y="5124"/>
                  </a:lnTo>
                  <a:lnTo>
                    <a:pt x="20466" y="5214"/>
                  </a:lnTo>
                  <a:lnTo>
                    <a:pt x="20374" y="5214"/>
                  </a:lnTo>
                  <a:lnTo>
                    <a:pt x="20334" y="5236"/>
                  </a:lnTo>
                  <a:lnTo>
                    <a:pt x="20281" y="5236"/>
                  </a:lnTo>
                  <a:lnTo>
                    <a:pt x="20242" y="5282"/>
                  </a:lnTo>
                  <a:lnTo>
                    <a:pt x="20163" y="5282"/>
                  </a:lnTo>
                  <a:lnTo>
                    <a:pt x="20163" y="5214"/>
                  </a:lnTo>
                  <a:lnTo>
                    <a:pt x="20123" y="5214"/>
                  </a:lnTo>
                  <a:lnTo>
                    <a:pt x="20123" y="4920"/>
                  </a:lnTo>
                  <a:lnTo>
                    <a:pt x="20189" y="4920"/>
                  </a:lnTo>
                  <a:lnTo>
                    <a:pt x="20255" y="4898"/>
                  </a:lnTo>
                  <a:lnTo>
                    <a:pt x="20281" y="4898"/>
                  </a:lnTo>
                  <a:close/>
                  <a:moveTo>
                    <a:pt x="4971" y="4695"/>
                  </a:moveTo>
                  <a:lnTo>
                    <a:pt x="5182" y="4695"/>
                  </a:lnTo>
                  <a:lnTo>
                    <a:pt x="5182" y="4762"/>
                  </a:lnTo>
                  <a:lnTo>
                    <a:pt x="5090" y="4762"/>
                  </a:lnTo>
                  <a:lnTo>
                    <a:pt x="5064" y="4808"/>
                  </a:lnTo>
                  <a:lnTo>
                    <a:pt x="5024" y="4808"/>
                  </a:lnTo>
                  <a:lnTo>
                    <a:pt x="4998" y="4762"/>
                  </a:lnTo>
                  <a:lnTo>
                    <a:pt x="4971" y="4695"/>
                  </a:lnTo>
                  <a:close/>
                  <a:moveTo>
                    <a:pt x="6040" y="2957"/>
                  </a:moveTo>
                  <a:lnTo>
                    <a:pt x="6290" y="3431"/>
                  </a:lnTo>
                  <a:lnTo>
                    <a:pt x="6607" y="3792"/>
                  </a:lnTo>
                  <a:lnTo>
                    <a:pt x="7002" y="4063"/>
                  </a:lnTo>
                  <a:lnTo>
                    <a:pt x="7029" y="4446"/>
                  </a:lnTo>
                  <a:lnTo>
                    <a:pt x="7095" y="4740"/>
                  </a:lnTo>
                  <a:lnTo>
                    <a:pt x="7160" y="4898"/>
                  </a:lnTo>
                  <a:lnTo>
                    <a:pt x="7253" y="5056"/>
                  </a:lnTo>
                  <a:lnTo>
                    <a:pt x="7345" y="5282"/>
                  </a:lnTo>
                  <a:lnTo>
                    <a:pt x="7029" y="5372"/>
                  </a:lnTo>
                  <a:lnTo>
                    <a:pt x="6884" y="5485"/>
                  </a:lnTo>
                  <a:lnTo>
                    <a:pt x="6791" y="5643"/>
                  </a:lnTo>
                  <a:lnTo>
                    <a:pt x="6778" y="5710"/>
                  </a:lnTo>
                  <a:lnTo>
                    <a:pt x="6752" y="5801"/>
                  </a:lnTo>
                  <a:lnTo>
                    <a:pt x="6725" y="5868"/>
                  </a:lnTo>
                  <a:lnTo>
                    <a:pt x="6659" y="5981"/>
                  </a:lnTo>
                  <a:lnTo>
                    <a:pt x="6514" y="6026"/>
                  </a:lnTo>
                  <a:lnTo>
                    <a:pt x="6316" y="6071"/>
                  </a:lnTo>
                  <a:lnTo>
                    <a:pt x="6079" y="6026"/>
                  </a:lnTo>
                  <a:lnTo>
                    <a:pt x="5895" y="5981"/>
                  </a:lnTo>
                  <a:lnTo>
                    <a:pt x="5855" y="5755"/>
                  </a:lnTo>
                  <a:lnTo>
                    <a:pt x="5829" y="5597"/>
                  </a:lnTo>
                  <a:lnTo>
                    <a:pt x="5802" y="5485"/>
                  </a:lnTo>
                  <a:lnTo>
                    <a:pt x="5736" y="5282"/>
                  </a:lnTo>
                  <a:lnTo>
                    <a:pt x="6040" y="5124"/>
                  </a:lnTo>
                  <a:lnTo>
                    <a:pt x="6040" y="5056"/>
                  </a:lnTo>
                  <a:lnTo>
                    <a:pt x="5802" y="5011"/>
                  </a:lnTo>
                  <a:lnTo>
                    <a:pt x="5644" y="4920"/>
                  </a:lnTo>
                  <a:lnTo>
                    <a:pt x="5525" y="4762"/>
                  </a:lnTo>
                  <a:lnTo>
                    <a:pt x="5512" y="4650"/>
                  </a:lnTo>
                  <a:lnTo>
                    <a:pt x="5459" y="4537"/>
                  </a:lnTo>
                  <a:lnTo>
                    <a:pt x="5433" y="4424"/>
                  </a:lnTo>
                  <a:lnTo>
                    <a:pt x="5433" y="4130"/>
                  </a:lnTo>
                  <a:lnTo>
                    <a:pt x="5459" y="4130"/>
                  </a:lnTo>
                  <a:lnTo>
                    <a:pt x="5486" y="4108"/>
                  </a:lnTo>
                  <a:lnTo>
                    <a:pt x="5525" y="4108"/>
                  </a:lnTo>
                  <a:lnTo>
                    <a:pt x="5578" y="4063"/>
                  </a:lnTo>
                  <a:lnTo>
                    <a:pt x="5604" y="3950"/>
                  </a:lnTo>
                  <a:lnTo>
                    <a:pt x="5604" y="3747"/>
                  </a:lnTo>
                  <a:lnTo>
                    <a:pt x="5618" y="3702"/>
                  </a:lnTo>
                  <a:lnTo>
                    <a:pt x="5644" y="3634"/>
                  </a:lnTo>
                  <a:lnTo>
                    <a:pt x="5670" y="3634"/>
                  </a:lnTo>
                  <a:lnTo>
                    <a:pt x="5697" y="3589"/>
                  </a:lnTo>
                  <a:lnTo>
                    <a:pt x="5736" y="3589"/>
                  </a:lnTo>
                  <a:lnTo>
                    <a:pt x="5776" y="3544"/>
                  </a:lnTo>
                  <a:lnTo>
                    <a:pt x="5802" y="3386"/>
                  </a:lnTo>
                  <a:lnTo>
                    <a:pt x="5855" y="3160"/>
                  </a:lnTo>
                  <a:lnTo>
                    <a:pt x="5895" y="3047"/>
                  </a:lnTo>
                  <a:lnTo>
                    <a:pt x="5921" y="3002"/>
                  </a:lnTo>
                  <a:lnTo>
                    <a:pt x="5947" y="3002"/>
                  </a:lnTo>
                  <a:lnTo>
                    <a:pt x="5960" y="2957"/>
                  </a:lnTo>
                  <a:lnTo>
                    <a:pt x="6040" y="2957"/>
                  </a:lnTo>
                  <a:close/>
                  <a:moveTo>
                    <a:pt x="19622" y="2528"/>
                  </a:moveTo>
                  <a:lnTo>
                    <a:pt x="19688" y="2573"/>
                  </a:lnTo>
                  <a:lnTo>
                    <a:pt x="19754" y="2596"/>
                  </a:lnTo>
                  <a:lnTo>
                    <a:pt x="19793" y="2641"/>
                  </a:lnTo>
                  <a:lnTo>
                    <a:pt x="19873" y="2686"/>
                  </a:lnTo>
                  <a:lnTo>
                    <a:pt x="19873" y="2799"/>
                  </a:lnTo>
                  <a:lnTo>
                    <a:pt x="19886" y="2889"/>
                  </a:lnTo>
                  <a:lnTo>
                    <a:pt x="19886" y="2957"/>
                  </a:lnTo>
                  <a:lnTo>
                    <a:pt x="19912" y="3047"/>
                  </a:lnTo>
                  <a:lnTo>
                    <a:pt x="19754" y="3047"/>
                  </a:lnTo>
                  <a:lnTo>
                    <a:pt x="19727" y="2957"/>
                  </a:lnTo>
                  <a:lnTo>
                    <a:pt x="19701" y="2889"/>
                  </a:lnTo>
                  <a:lnTo>
                    <a:pt x="19662" y="2799"/>
                  </a:lnTo>
                  <a:lnTo>
                    <a:pt x="19635" y="2754"/>
                  </a:lnTo>
                  <a:lnTo>
                    <a:pt x="19635" y="2641"/>
                  </a:lnTo>
                  <a:lnTo>
                    <a:pt x="19622" y="2528"/>
                  </a:lnTo>
                  <a:close/>
                  <a:moveTo>
                    <a:pt x="14255" y="1806"/>
                  </a:moveTo>
                  <a:lnTo>
                    <a:pt x="14440" y="1806"/>
                  </a:lnTo>
                  <a:lnTo>
                    <a:pt x="14479" y="2009"/>
                  </a:lnTo>
                  <a:lnTo>
                    <a:pt x="14532" y="2122"/>
                  </a:lnTo>
                  <a:lnTo>
                    <a:pt x="14571" y="2280"/>
                  </a:lnTo>
                  <a:lnTo>
                    <a:pt x="14598" y="2528"/>
                  </a:lnTo>
                  <a:lnTo>
                    <a:pt x="14558" y="2528"/>
                  </a:lnTo>
                  <a:lnTo>
                    <a:pt x="14413" y="2370"/>
                  </a:lnTo>
                  <a:lnTo>
                    <a:pt x="14321" y="2212"/>
                  </a:lnTo>
                  <a:lnTo>
                    <a:pt x="14255" y="2054"/>
                  </a:lnTo>
                  <a:lnTo>
                    <a:pt x="14255" y="1806"/>
                  </a:lnTo>
                  <a:close/>
                  <a:moveTo>
                    <a:pt x="9719" y="587"/>
                  </a:moveTo>
                  <a:lnTo>
                    <a:pt x="9877" y="587"/>
                  </a:lnTo>
                  <a:lnTo>
                    <a:pt x="9943" y="677"/>
                  </a:lnTo>
                  <a:lnTo>
                    <a:pt x="9996" y="745"/>
                  </a:lnTo>
                  <a:lnTo>
                    <a:pt x="10022" y="835"/>
                  </a:lnTo>
                  <a:lnTo>
                    <a:pt x="10062" y="948"/>
                  </a:lnTo>
                  <a:lnTo>
                    <a:pt x="10088" y="1038"/>
                  </a:lnTo>
                  <a:lnTo>
                    <a:pt x="10207" y="835"/>
                  </a:lnTo>
                  <a:lnTo>
                    <a:pt x="10338" y="745"/>
                  </a:lnTo>
                  <a:lnTo>
                    <a:pt x="10549" y="790"/>
                  </a:lnTo>
                  <a:lnTo>
                    <a:pt x="10549" y="1106"/>
                  </a:lnTo>
                  <a:lnTo>
                    <a:pt x="10840" y="1151"/>
                  </a:lnTo>
                  <a:lnTo>
                    <a:pt x="11103" y="1219"/>
                  </a:lnTo>
                  <a:lnTo>
                    <a:pt x="11327" y="1309"/>
                  </a:lnTo>
                  <a:lnTo>
                    <a:pt x="11578" y="1354"/>
                  </a:lnTo>
                  <a:lnTo>
                    <a:pt x="11855" y="1309"/>
                  </a:lnTo>
                  <a:lnTo>
                    <a:pt x="11855" y="1580"/>
                  </a:lnTo>
                  <a:lnTo>
                    <a:pt x="11974" y="1580"/>
                  </a:lnTo>
                  <a:lnTo>
                    <a:pt x="12000" y="1625"/>
                  </a:lnTo>
                  <a:lnTo>
                    <a:pt x="12026" y="1648"/>
                  </a:lnTo>
                  <a:lnTo>
                    <a:pt x="11974" y="1648"/>
                  </a:lnTo>
                  <a:lnTo>
                    <a:pt x="11763" y="1896"/>
                  </a:lnTo>
                  <a:lnTo>
                    <a:pt x="11512" y="2167"/>
                  </a:lnTo>
                  <a:lnTo>
                    <a:pt x="11209" y="2415"/>
                  </a:lnTo>
                  <a:lnTo>
                    <a:pt x="10932" y="2686"/>
                  </a:lnTo>
                  <a:lnTo>
                    <a:pt x="10734" y="2912"/>
                  </a:lnTo>
                  <a:lnTo>
                    <a:pt x="10589" y="3115"/>
                  </a:lnTo>
                  <a:lnTo>
                    <a:pt x="10800" y="3115"/>
                  </a:lnTo>
                  <a:lnTo>
                    <a:pt x="10866" y="3047"/>
                  </a:lnTo>
                  <a:lnTo>
                    <a:pt x="10932" y="3002"/>
                  </a:lnTo>
                  <a:lnTo>
                    <a:pt x="11011" y="2957"/>
                  </a:lnTo>
                  <a:lnTo>
                    <a:pt x="11103" y="2957"/>
                  </a:lnTo>
                  <a:lnTo>
                    <a:pt x="11103" y="3047"/>
                  </a:lnTo>
                  <a:lnTo>
                    <a:pt x="10826" y="3386"/>
                  </a:lnTo>
                  <a:lnTo>
                    <a:pt x="10589" y="3747"/>
                  </a:lnTo>
                  <a:lnTo>
                    <a:pt x="10391" y="4108"/>
                  </a:lnTo>
                  <a:lnTo>
                    <a:pt x="10154" y="4424"/>
                  </a:lnTo>
                  <a:lnTo>
                    <a:pt x="9903" y="4695"/>
                  </a:lnTo>
                  <a:lnTo>
                    <a:pt x="9574" y="4853"/>
                  </a:lnTo>
                  <a:lnTo>
                    <a:pt x="9574" y="5124"/>
                  </a:lnTo>
                  <a:lnTo>
                    <a:pt x="9415" y="5169"/>
                  </a:lnTo>
                  <a:lnTo>
                    <a:pt x="9231" y="5282"/>
                  </a:lnTo>
                  <a:lnTo>
                    <a:pt x="9125" y="5439"/>
                  </a:lnTo>
                  <a:lnTo>
                    <a:pt x="9191" y="5530"/>
                  </a:lnTo>
                  <a:lnTo>
                    <a:pt x="9257" y="5643"/>
                  </a:lnTo>
                  <a:lnTo>
                    <a:pt x="9257" y="5801"/>
                  </a:lnTo>
                  <a:lnTo>
                    <a:pt x="9231" y="5913"/>
                  </a:lnTo>
                  <a:lnTo>
                    <a:pt x="9231" y="6071"/>
                  </a:lnTo>
                  <a:lnTo>
                    <a:pt x="8730" y="6139"/>
                  </a:lnTo>
                  <a:lnTo>
                    <a:pt x="8730" y="6229"/>
                  </a:lnTo>
                  <a:lnTo>
                    <a:pt x="8796" y="6275"/>
                  </a:lnTo>
                  <a:lnTo>
                    <a:pt x="8862" y="6275"/>
                  </a:lnTo>
                  <a:lnTo>
                    <a:pt x="8888" y="6297"/>
                  </a:lnTo>
                  <a:lnTo>
                    <a:pt x="8888" y="6342"/>
                  </a:lnTo>
                  <a:lnTo>
                    <a:pt x="8941" y="6433"/>
                  </a:lnTo>
                  <a:lnTo>
                    <a:pt x="8862" y="6433"/>
                  </a:lnTo>
                  <a:lnTo>
                    <a:pt x="8756" y="6500"/>
                  </a:lnTo>
                  <a:lnTo>
                    <a:pt x="8611" y="6591"/>
                  </a:lnTo>
                  <a:lnTo>
                    <a:pt x="8479" y="6658"/>
                  </a:lnTo>
                  <a:lnTo>
                    <a:pt x="8519" y="6703"/>
                  </a:lnTo>
                  <a:lnTo>
                    <a:pt x="8571" y="6703"/>
                  </a:lnTo>
                  <a:lnTo>
                    <a:pt x="8585" y="6749"/>
                  </a:lnTo>
                  <a:lnTo>
                    <a:pt x="8611" y="6749"/>
                  </a:lnTo>
                  <a:lnTo>
                    <a:pt x="8585" y="6816"/>
                  </a:lnTo>
                  <a:lnTo>
                    <a:pt x="8571" y="6907"/>
                  </a:lnTo>
                  <a:lnTo>
                    <a:pt x="8545" y="6929"/>
                  </a:lnTo>
                  <a:lnTo>
                    <a:pt x="8571" y="6974"/>
                  </a:lnTo>
                  <a:lnTo>
                    <a:pt x="8571" y="7019"/>
                  </a:lnTo>
                  <a:lnTo>
                    <a:pt x="8585" y="7087"/>
                  </a:lnTo>
                  <a:lnTo>
                    <a:pt x="8611" y="7177"/>
                  </a:lnTo>
                  <a:lnTo>
                    <a:pt x="8519" y="7223"/>
                  </a:lnTo>
                  <a:lnTo>
                    <a:pt x="8387" y="7223"/>
                  </a:lnTo>
                  <a:lnTo>
                    <a:pt x="8308" y="7290"/>
                  </a:lnTo>
                  <a:lnTo>
                    <a:pt x="8545" y="7290"/>
                  </a:lnTo>
                  <a:lnTo>
                    <a:pt x="8730" y="7381"/>
                  </a:lnTo>
                  <a:lnTo>
                    <a:pt x="8730" y="7539"/>
                  </a:lnTo>
                  <a:lnTo>
                    <a:pt x="8426" y="7539"/>
                  </a:lnTo>
                  <a:lnTo>
                    <a:pt x="8400" y="7651"/>
                  </a:lnTo>
                  <a:lnTo>
                    <a:pt x="8400" y="7719"/>
                  </a:lnTo>
                  <a:lnTo>
                    <a:pt x="8387" y="7764"/>
                  </a:lnTo>
                  <a:lnTo>
                    <a:pt x="8360" y="7809"/>
                  </a:lnTo>
                  <a:lnTo>
                    <a:pt x="8242" y="7877"/>
                  </a:lnTo>
                  <a:lnTo>
                    <a:pt x="7925" y="7877"/>
                  </a:lnTo>
                  <a:lnTo>
                    <a:pt x="7767" y="7719"/>
                  </a:lnTo>
                  <a:lnTo>
                    <a:pt x="7556" y="7719"/>
                  </a:lnTo>
                  <a:lnTo>
                    <a:pt x="7345" y="7764"/>
                  </a:lnTo>
                  <a:lnTo>
                    <a:pt x="7121" y="7809"/>
                  </a:lnTo>
                  <a:lnTo>
                    <a:pt x="6910" y="7764"/>
                  </a:lnTo>
                  <a:lnTo>
                    <a:pt x="6699" y="7651"/>
                  </a:lnTo>
                  <a:lnTo>
                    <a:pt x="6686" y="7606"/>
                  </a:lnTo>
                  <a:lnTo>
                    <a:pt x="6686" y="7561"/>
                  </a:lnTo>
                  <a:lnTo>
                    <a:pt x="6659" y="7561"/>
                  </a:lnTo>
                  <a:lnTo>
                    <a:pt x="6659" y="7448"/>
                  </a:lnTo>
                  <a:lnTo>
                    <a:pt x="6699" y="7448"/>
                  </a:lnTo>
                  <a:lnTo>
                    <a:pt x="6725" y="7381"/>
                  </a:lnTo>
                  <a:lnTo>
                    <a:pt x="6778" y="7290"/>
                  </a:lnTo>
                  <a:lnTo>
                    <a:pt x="6791" y="7245"/>
                  </a:lnTo>
                  <a:lnTo>
                    <a:pt x="6844" y="7223"/>
                  </a:lnTo>
                  <a:lnTo>
                    <a:pt x="6870" y="7132"/>
                  </a:lnTo>
                  <a:lnTo>
                    <a:pt x="6910" y="7019"/>
                  </a:lnTo>
                  <a:lnTo>
                    <a:pt x="6818" y="6974"/>
                  </a:lnTo>
                  <a:lnTo>
                    <a:pt x="6752" y="6907"/>
                  </a:lnTo>
                  <a:lnTo>
                    <a:pt x="6699" y="6771"/>
                  </a:lnTo>
                  <a:lnTo>
                    <a:pt x="6686" y="6658"/>
                  </a:lnTo>
                  <a:lnTo>
                    <a:pt x="6659" y="6500"/>
                  </a:lnTo>
                  <a:lnTo>
                    <a:pt x="6752" y="6500"/>
                  </a:lnTo>
                  <a:lnTo>
                    <a:pt x="6910" y="6433"/>
                  </a:lnTo>
                  <a:lnTo>
                    <a:pt x="7095" y="6500"/>
                  </a:lnTo>
                  <a:lnTo>
                    <a:pt x="7253" y="6613"/>
                  </a:lnTo>
                  <a:lnTo>
                    <a:pt x="7411" y="6749"/>
                  </a:lnTo>
                  <a:lnTo>
                    <a:pt x="7411" y="6591"/>
                  </a:lnTo>
                  <a:lnTo>
                    <a:pt x="7121" y="6342"/>
                  </a:lnTo>
                  <a:lnTo>
                    <a:pt x="7002" y="6139"/>
                  </a:lnTo>
                  <a:lnTo>
                    <a:pt x="7042" y="6139"/>
                  </a:lnTo>
                  <a:lnTo>
                    <a:pt x="7160" y="5846"/>
                  </a:lnTo>
                  <a:lnTo>
                    <a:pt x="7305" y="5643"/>
                  </a:lnTo>
                  <a:lnTo>
                    <a:pt x="7490" y="5485"/>
                  </a:lnTo>
                  <a:lnTo>
                    <a:pt x="7714" y="5372"/>
                  </a:lnTo>
                  <a:lnTo>
                    <a:pt x="7714" y="5282"/>
                  </a:lnTo>
                  <a:lnTo>
                    <a:pt x="7503" y="5169"/>
                  </a:lnTo>
                  <a:lnTo>
                    <a:pt x="7345" y="4966"/>
                  </a:lnTo>
                  <a:lnTo>
                    <a:pt x="7213" y="4695"/>
                  </a:lnTo>
                  <a:lnTo>
                    <a:pt x="7095" y="4424"/>
                  </a:lnTo>
                  <a:lnTo>
                    <a:pt x="7160" y="4379"/>
                  </a:lnTo>
                  <a:lnTo>
                    <a:pt x="7213" y="4379"/>
                  </a:lnTo>
                  <a:lnTo>
                    <a:pt x="7279" y="4334"/>
                  </a:lnTo>
                  <a:lnTo>
                    <a:pt x="7345" y="4334"/>
                  </a:lnTo>
                  <a:lnTo>
                    <a:pt x="7437" y="4446"/>
                  </a:lnTo>
                  <a:lnTo>
                    <a:pt x="7503" y="4582"/>
                  </a:lnTo>
                  <a:lnTo>
                    <a:pt x="7596" y="4695"/>
                  </a:lnTo>
                  <a:lnTo>
                    <a:pt x="7596" y="4604"/>
                  </a:lnTo>
                  <a:lnTo>
                    <a:pt x="7582" y="4537"/>
                  </a:lnTo>
                  <a:lnTo>
                    <a:pt x="7556" y="4537"/>
                  </a:lnTo>
                  <a:lnTo>
                    <a:pt x="7556" y="4492"/>
                  </a:lnTo>
                  <a:lnTo>
                    <a:pt x="7530" y="4446"/>
                  </a:lnTo>
                  <a:lnTo>
                    <a:pt x="7530" y="4424"/>
                  </a:lnTo>
                  <a:lnTo>
                    <a:pt x="7503" y="4334"/>
                  </a:lnTo>
                  <a:lnTo>
                    <a:pt x="7556" y="4334"/>
                  </a:lnTo>
                  <a:lnTo>
                    <a:pt x="7556" y="4266"/>
                  </a:lnTo>
                  <a:lnTo>
                    <a:pt x="7767" y="4130"/>
                  </a:lnTo>
                  <a:lnTo>
                    <a:pt x="7965" y="4063"/>
                  </a:lnTo>
                  <a:lnTo>
                    <a:pt x="8176" y="4018"/>
                  </a:lnTo>
                  <a:lnTo>
                    <a:pt x="8426" y="4063"/>
                  </a:lnTo>
                  <a:lnTo>
                    <a:pt x="8308" y="3814"/>
                  </a:lnTo>
                  <a:lnTo>
                    <a:pt x="8453" y="3747"/>
                  </a:lnTo>
                  <a:lnTo>
                    <a:pt x="8769" y="3521"/>
                  </a:lnTo>
                  <a:lnTo>
                    <a:pt x="8862" y="3386"/>
                  </a:lnTo>
                  <a:lnTo>
                    <a:pt x="8941" y="3386"/>
                  </a:lnTo>
                  <a:lnTo>
                    <a:pt x="8941" y="3318"/>
                  </a:lnTo>
                  <a:lnTo>
                    <a:pt x="8822" y="3318"/>
                  </a:lnTo>
                  <a:lnTo>
                    <a:pt x="8769" y="3363"/>
                  </a:lnTo>
                  <a:lnTo>
                    <a:pt x="8730" y="3386"/>
                  </a:lnTo>
                  <a:lnTo>
                    <a:pt x="8664" y="3386"/>
                  </a:lnTo>
                  <a:lnTo>
                    <a:pt x="8637" y="3363"/>
                  </a:lnTo>
                  <a:lnTo>
                    <a:pt x="8611" y="3318"/>
                  </a:lnTo>
                  <a:lnTo>
                    <a:pt x="8571" y="3318"/>
                  </a:lnTo>
                  <a:lnTo>
                    <a:pt x="8519" y="3386"/>
                  </a:lnTo>
                  <a:lnTo>
                    <a:pt x="8453" y="3521"/>
                  </a:lnTo>
                  <a:lnTo>
                    <a:pt x="8387" y="3634"/>
                  </a:lnTo>
                  <a:lnTo>
                    <a:pt x="8334" y="3747"/>
                  </a:lnTo>
                  <a:lnTo>
                    <a:pt x="8268" y="3814"/>
                  </a:lnTo>
                  <a:lnTo>
                    <a:pt x="8018" y="3950"/>
                  </a:lnTo>
                  <a:lnTo>
                    <a:pt x="7780" y="3950"/>
                  </a:lnTo>
                  <a:lnTo>
                    <a:pt x="7556" y="3860"/>
                  </a:lnTo>
                  <a:lnTo>
                    <a:pt x="7345" y="3702"/>
                  </a:lnTo>
                  <a:lnTo>
                    <a:pt x="7319" y="3702"/>
                  </a:lnTo>
                  <a:lnTo>
                    <a:pt x="7279" y="3747"/>
                  </a:lnTo>
                  <a:lnTo>
                    <a:pt x="7213" y="3792"/>
                  </a:lnTo>
                  <a:lnTo>
                    <a:pt x="7160" y="3814"/>
                  </a:lnTo>
                  <a:lnTo>
                    <a:pt x="7121" y="3860"/>
                  </a:lnTo>
                  <a:lnTo>
                    <a:pt x="7042" y="3905"/>
                  </a:lnTo>
                  <a:lnTo>
                    <a:pt x="7002" y="3702"/>
                  </a:lnTo>
                  <a:lnTo>
                    <a:pt x="7042" y="3679"/>
                  </a:lnTo>
                  <a:lnTo>
                    <a:pt x="7068" y="3634"/>
                  </a:lnTo>
                  <a:lnTo>
                    <a:pt x="7095" y="3544"/>
                  </a:lnTo>
                  <a:lnTo>
                    <a:pt x="6963" y="3544"/>
                  </a:lnTo>
                  <a:lnTo>
                    <a:pt x="6910" y="3589"/>
                  </a:lnTo>
                  <a:lnTo>
                    <a:pt x="6844" y="3634"/>
                  </a:lnTo>
                  <a:lnTo>
                    <a:pt x="6699" y="3634"/>
                  </a:lnTo>
                  <a:lnTo>
                    <a:pt x="6659" y="3386"/>
                  </a:lnTo>
                  <a:lnTo>
                    <a:pt x="6699" y="3363"/>
                  </a:lnTo>
                  <a:lnTo>
                    <a:pt x="6752" y="3363"/>
                  </a:lnTo>
                  <a:lnTo>
                    <a:pt x="6778" y="3318"/>
                  </a:lnTo>
                  <a:lnTo>
                    <a:pt x="6791" y="3318"/>
                  </a:lnTo>
                  <a:lnTo>
                    <a:pt x="6501" y="3386"/>
                  </a:lnTo>
                  <a:lnTo>
                    <a:pt x="6475" y="3273"/>
                  </a:lnTo>
                  <a:lnTo>
                    <a:pt x="6422" y="3205"/>
                  </a:lnTo>
                  <a:lnTo>
                    <a:pt x="6382" y="3070"/>
                  </a:lnTo>
                  <a:lnTo>
                    <a:pt x="6330" y="2957"/>
                  </a:lnTo>
                  <a:lnTo>
                    <a:pt x="6409" y="2912"/>
                  </a:lnTo>
                  <a:lnTo>
                    <a:pt x="6501" y="2912"/>
                  </a:lnTo>
                  <a:lnTo>
                    <a:pt x="6501" y="2889"/>
                  </a:lnTo>
                  <a:lnTo>
                    <a:pt x="6541" y="2754"/>
                  </a:lnTo>
                  <a:lnTo>
                    <a:pt x="6448" y="2731"/>
                  </a:lnTo>
                  <a:lnTo>
                    <a:pt x="6356" y="2686"/>
                  </a:lnTo>
                  <a:lnTo>
                    <a:pt x="6316" y="2596"/>
                  </a:lnTo>
                  <a:lnTo>
                    <a:pt x="6237" y="2528"/>
                  </a:lnTo>
                  <a:lnTo>
                    <a:pt x="6290" y="2528"/>
                  </a:lnTo>
                  <a:lnTo>
                    <a:pt x="6290" y="2415"/>
                  </a:lnTo>
                  <a:lnTo>
                    <a:pt x="6514" y="2483"/>
                  </a:lnTo>
                  <a:lnTo>
                    <a:pt x="6633" y="2438"/>
                  </a:lnTo>
                  <a:lnTo>
                    <a:pt x="6725" y="2370"/>
                  </a:lnTo>
                  <a:lnTo>
                    <a:pt x="6778" y="2257"/>
                  </a:lnTo>
                  <a:lnTo>
                    <a:pt x="6844" y="2099"/>
                  </a:lnTo>
                  <a:lnTo>
                    <a:pt x="6963" y="2009"/>
                  </a:lnTo>
                  <a:lnTo>
                    <a:pt x="7095" y="1941"/>
                  </a:lnTo>
                  <a:lnTo>
                    <a:pt x="7187" y="2009"/>
                  </a:lnTo>
                  <a:lnTo>
                    <a:pt x="7305" y="2099"/>
                  </a:lnTo>
                  <a:lnTo>
                    <a:pt x="7398" y="2122"/>
                  </a:lnTo>
                  <a:lnTo>
                    <a:pt x="7503" y="2099"/>
                  </a:lnTo>
                  <a:lnTo>
                    <a:pt x="7464" y="2054"/>
                  </a:lnTo>
                  <a:lnTo>
                    <a:pt x="7411" y="2009"/>
                  </a:lnTo>
                  <a:lnTo>
                    <a:pt x="7398" y="2009"/>
                  </a:lnTo>
                  <a:lnTo>
                    <a:pt x="7398" y="1964"/>
                  </a:lnTo>
                  <a:lnTo>
                    <a:pt x="7371" y="1941"/>
                  </a:lnTo>
                  <a:lnTo>
                    <a:pt x="7371" y="1851"/>
                  </a:lnTo>
                  <a:lnTo>
                    <a:pt x="7345" y="1738"/>
                  </a:lnTo>
                  <a:lnTo>
                    <a:pt x="7411" y="1693"/>
                  </a:lnTo>
                  <a:lnTo>
                    <a:pt x="7464" y="1648"/>
                  </a:lnTo>
                  <a:lnTo>
                    <a:pt x="7503" y="1648"/>
                  </a:lnTo>
                  <a:lnTo>
                    <a:pt x="7582" y="1580"/>
                  </a:lnTo>
                  <a:lnTo>
                    <a:pt x="7675" y="1580"/>
                  </a:lnTo>
                  <a:lnTo>
                    <a:pt x="7714" y="1625"/>
                  </a:lnTo>
                  <a:lnTo>
                    <a:pt x="7767" y="1693"/>
                  </a:lnTo>
                  <a:lnTo>
                    <a:pt x="7807" y="1738"/>
                  </a:lnTo>
                  <a:lnTo>
                    <a:pt x="7807" y="1648"/>
                  </a:lnTo>
                  <a:lnTo>
                    <a:pt x="7780" y="1625"/>
                  </a:lnTo>
                  <a:lnTo>
                    <a:pt x="7780" y="1535"/>
                  </a:lnTo>
                  <a:lnTo>
                    <a:pt x="7767" y="1467"/>
                  </a:lnTo>
                  <a:lnTo>
                    <a:pt x="7833" y="1422"/>
                  </a:lnTo>
                  <a:lnTo>
                    <a:pt x="7873" y="1377"/>
                  </a:lnTo>
                  <a:lnTo>
                    <a:pt x="7952" y="1309"/>
                  </a:lnTo>
                  <a:lnTo>
                    <a:pt x="7991" y="1219"/>
                  </a:lnTo>
                  <a:lnTo>
                    <a:pt x="8110" y="1219"/>
                  </a:lnTo>
                  <a:lnTo>
                    <a:pt x="8176" y="1264"/>
                  </a:lnTo>
                  <a:lnTo>
                    <a:pt x="8229" y="1354"/>
                  </a:lnTo>
                  <a:lnTo>
                    <a:pt x="8308" y="1354"/>
                  </a:lnTo>
                  <a:lnTo>
                    <a:pt x="8426" y="1309"/>
                  </a:lnTo>
                  <a:lnTo>
                    <a:pt x="8479" y="1038"/>
                  </a:lnTo>
                  <a:lnTo>
                    <a:pt x="8545" y="993"/>
                  </a:lnTo>
                  <a:lnTo>
                    <a:pt x="8677" y="993"/>
                  </a:lnTo>
                  <a:lnTo>
                    <a:pt x="8730" y="1038"/>
                  </a:lnTo>
                  <a:lnTo>
                    <a:pt x="8769" y="1038"/>
                  </a:lnTo>
                  <a:lnTo>
                    <a:pt x="8862" y="790"/>
                  </a:lnTo>
                  <a:lnTo>
                    <a:pt x="9007" y="745"/>
                  </a:lnTo>
                  <a:lnTo>
                    <a:pt x="9099" y="835"/>
                  </a:lnTo>
                  <a:lnTo>
                    <a:pt x="9191" y="903"/>
                  </a:lnTo>
                  <a:lnTo>
                    <a:pt x="9284" y="948"/>
                  </a:lnTo>
                  <a:lnTo>
                    <a:pt x="9402" y="880"/>
                  </a:lnTo>
                  <a:lnTo>
                    <a:pt x="9560" y="722"/>
                  </a:lnTo>
                  <a:lnTo>
                    <a:pt x="9719" y="587"/>
                  </a:lnTo>
                  <a:close/>
                  <a:moveTo>
                    <a:pt x="16602" y="0"/>
                  </a:moveTo>
                  <a:lnTo>
                    <a:pt x="16919" y="0"/>
                  </a:lnTo>
                  <a:lnTo>
                    <a:pt x="17248" y="90"/>
                  </a:lnTo>
                  <a:lnTo>
                    <a:pt x="17538" y="158"/>
                  </a:lnTo>
                  <a:lnTo>
                    <a:pt x="17802" y="271"/>
                  </a:lnTo>
                  <a:lnTo>
                    <a:pt x="18185" y="158"/>
                  </a:lnTo>
                  <a:lnTo>
                    <a:pt x="18237" y="248"/>
                  </a:lnTo>
                  <a:lnTo>
                    <a:pt x="18277" y="271"/>
                  </a:lnTo>
                  <a:lnTo>
                    <a:pt x="18356" y="474"/>
                  </a:lnTo>
                  <a:lnTo>
                    <a:pt x="18396" y="519"/>
                  </a:lnTo>
                  <a:lnTo>
                    <a:pt x="18620" y="677"/>
                  </a:lnTo>
                  <a:lnTo>
                    <a:pt x="18884" y="790"/>
                  </a:lnTo>
                  <a:lnTo>
                    <a:pt x="19108" y="880"/>
                  </a:lnTo>
                  <a:lnTo>
                    <a:pt x="19108" y="1038"/>
                  </a:lnTo>
                  <a:lnTo>
                    <a:pt x="18738" y="1038"/>
                  </a:lnTo>
                  <a:lnTo>
                    <a:pt x="18580" y="903"/>
                  </a:lnTo>
                  <a:lnTo>
                    <a:pt x="18396" y="903"/>
                  </a:lnTo>
                  <a:lnTo>
                    <a:pt x="18185" y="948"/>
                  </a:lnTo>
                  <a:lnTo>
                    <a:pt x="17987" y="1038"/>
                  </a:lnTo>
                  <a:lnTo>
                    <a:pt x="17987" y="1219"/>
                  </a:lnTo>
                  <a:lnTo>
                    <a:pt x="18237" y="1219"/>
                  </a:lnTo>
                  <a:lnTo>
                    <a:pt x="18422" y="1151"/>
                  </a:lnTo>
                  <a:lnTo>
                    <a:pt x="18646" y="1106"/>
                  </a:lnTo>
                  <a:lnTo>
                    <a:pt x="19411" y="1106"/>
                  </a:lnTo>
                  <a:lnTo>
                    <a:pt x="19596" y="1422"/>
                  </a:lnTo>
                  <a:lnTo>
                    <a:pt x="19820" y="1648"/>
                  </a:lnTo>
                  <a:lnTo>
                    <a:pt x="19754" y="1896"/>
                  </a:lnTo>
                  <a:lnTo>
                    <a:pt x="19622" y="2054"/>
                  </a:lnTo>
                  <a:lnTo>
                    <a:pt x="19503" y="2167"/>
                  </a:lnTo>
                  <a:lnTo>
                    <a:pt x="19345" y="2257"/>
                  </a:lnTo>
                  <a:lnTo>
                    <a:pt x="19108" y="2257"/>
                  </a:lnTo>
                  <a:lnTo>
                    <a:pt x="18897" y="2370"/>
                  </a:lnTo>
                  <a:lnTo>
                    <a:pt x="18673" y="2370"/>
                  </a:lnTo>
                  <a:lnTo>
                    <a:pt x="18422" y="2325"/>
                  </a:lnTo>
                  <a:lnTo>
                    <a:pt x="18185" y="2280"/>
                  </a:lnTo>
                  <a:lnTo>
                    <a:pt x="17960" y="2280"/>
                  </a:lnTo>
                  <a:lnTo>
                    <a:pt x="17776" y="2370"/>
                  </a:lnTo>
                  <a:lnTo>
                    <a:pt x="17631" y="2596"/>
                  </a:lnTo>
                  <a:lnTo>
                    <a:pt x="18185" y="2596"/>
                  </a:lnTo>
                  <a:lnTo>
                    <a:pt x="18356" y="2528"/>
                  </a:lnTo>
                  <a:lnTo>
                    <a:pt x="18554" y="2483"/>
                  </a:lnTo>
                  <a:lnTo>
                    <a:pt x="18791" y="2528"/>
                  </a:lnTo>
                  <a:lnTo>
                    <a:pt x="18949" y="2596"/>
                  </a:lnTo>
                  <a:lnTo>
                    <a:pt x="18989" y="2889"/>
                  </a:lnTo>
                  <a:lnTo>
                    <a:pt x="19068" y="2844"/>
                  </a:lnTo>
                  <a:lnTo>
                    <a:pt x="19174" y="2731"/>
                  </a:lnTo>
                  <a:lnTo>
                    <a:pt x="19319" y="2641"/>
                  </a:lnTo>
                  <a:lnTo>
                    <a:pt x="19451" y="2596"/>
                  </a:lnTo>
                  <a:lnTo>
                    <a:pt x="19477" y="2731"/>
                  </a:lnTo>
                  <a:lnTo>
                    <a:pt x="19503" y="2799"/>
                  </a:lnTo>
                  <a:lnTo>
                    <a:pt x="19530" y="2844"/>
                  </a:lnTo>
                  <a:lnTo>
                    <a:pt x="19569" y="2889"/>
                  </a:lnTo>
                  <a:lnTo>
                    <a:pt x="19622" y="2957"/>
                  </a:lnTo>
                  <a:lnTo>
                    <a:pt x="19411" y="3634"/>
                  </a:lnTo>
                  <a:lnTo>
                    <a:pt x="19503" y="3634"/>
                  </a:lnTo>
                  <a:lnTo>
                    <a:pt x="19662" y="3476"/>
                  </a:lnTo>
                  <a:lnTo>
                    <a:pt x="19873" y="3273"/>
                  </a:lnTo>
                  <a:lnTo>
                    <a:pt x="20123" y="3115"/>
                  </a:lnTo>
                  <a:lnTo>
                    <a:pt x="20400" y="2957"/>
                  </a:lnTo>
                  <a:lnTo>
                    <a:pt x="20703" y="2844"/>
                  </a:lnTo>
                  <a:lnTo>
                    <a:pt x="20967" y="2844"/>
                  </a:lnTo>
                  <a:lnTo>
                    <a:pt x="21231" y="2889"/>
                  </a:lnTo>
                  <a:lnTo>
                    <a:pt x="21415" y="3070"/>
                  </a:lnTo>
                  <a:lnTo>
                    <a:pt x="21521" y="3386"/>
                  </a:lnTo>
                  <a:lnTo>
                    <a:pt x="21600" y="3386"/>
                  </a:lnTo>
                  <a:lnTo>
                    <a:pt x="21600" y="3431"/>
                  </a:lnTo>
                  <a:lnTo>
                    <a:pt x="21574" y="3476"/>
                  </a:lnTo>
                  <a:lnTo>
                    <a:pt x="21521" y="3476"/>
                  </a:lnTo>
                  <a:lnTo>
                    <a:pt x="21481" y="3544"/>
                  </a:lnTo>
                  <a:lnTo>
                    <a:pt x="21415" y="3589"/>
                  </a:lnTo>
                  <a:lnTo>
                    <a:pt x="21336" y="3634"/>
                  </a:lnTo>
                  <a:lnTo>
                    <a:pt x="21244" y="3679"/>
                  </a:lnTo>
                  <a:lnTo>
                    <a:pt x="21178" y="3702"/>
                  </a:lnTo>
                  <a:lnTo>
                    <a:pt x="21020" y="4130"/>
                  </a:lnTo>
                  <a:lnTo>
                    <a:pt x="20716" y="4446"/>
                  </a:lnTo>
                  <a:lnTo>
                    <a:pt x="20374" y="4650"/>
                  </a:lnTo>
                  <a:lnTo>
                    <a:pt x="19965" y="4762"/>
                  </a:lnTo>
                  <a:lnTo>
                    <a:pt x="19965" y="5011"/>
                  </a:lnTo>
                  <a:lnTo>
                    <a:pt x="19938" y="5056"/>
                  </a:lnTo>
                  <a:lnTo>
                    <a:pt x="19965" y="5078"/>
                  </a:lnTo>
                  <a:lnTo>
                    <a:pt x="19965" y="5124"/>
                  </a:lnTo>
                  <a:lnTo>
                    <a:pt x="20004" y="5214"/>
                  </a:lnTo>
                  <a:lnTo>
                    <a:pt x="20070" y="5282"/>
                  </a:lnTo>
                  <a:lnTo>
                    <a:pt x="20123" y="5327"/>
                  </a:lnTo>
                  <a:lnTo>
                    <a:pt x="20163" y="5394"/>
                  </a:lnTo>
                  <a:lnTo>
                    <a:pt x="20215" y="5439"/>
                  </a:lnTo>
                  <a:lnTo>
                    <a:pt x="20255" y="5552"/>
                  </a:lnTo>
                  <a:lnTo>
                    <a:pt x="20215" y="5710"/>
                  </a:lnTo>
                  <a:lnTo>
                    <a:pt x="20163" y="6071"/>
                  </a:lnTo>
                  <a:lnTo>
                    <a:pt x="20123" y="6500"/>
                  </a:lnTo>
                  <a:lnTo>
                    <a:pt x="20070" y="6929"/>
                  </a:lnTo>
                  <a:lnTo>
                    <a:pt x="20070" y="7290"/>
                  </a:lnTo>
                  <a:lnTo>
                    <a:pt x="20123" y="7245"/>
                  </a:lnTo>
                  <a:lnTo>
                    <a:pt x="20255" y="7245"/>
                  </a:lnTo>
                  <a:lnTo>
                    <a:pt x="20334" y="7290"/>
                  </a:lnTo>
                  <a:lnTo>
                    <a:pt x="20308" y="7403"/>
                  </a:lnTo>
                  <a:lnTo>
                    <a:pt x="20308" y="7651"/>
                  </a:lnTo>
                  <a:lnTo>
                    <a:pt x="20334" y="7809"/>
                  </a:lnTo>
                  <a:lnTo>
                    <a:pt x="20255" y="7809"/>
                  </a:lnTo>
                  <a:lnTo>
                    <a:pt x="20255" y="7877"/>
                  </a:lnTo>
                  <a:lnTo>
                    <a:pt x="20215" y="7855"/>
                  </a:lnTo>
                  <a:lnTo>
                    <a:pt x="20163" y="7764"/>
                  </a:lnTo>
                  <a:lnTo>
                    <a:pt x="20149" y="7719"/>
                  </a:lnTo>
                  <a:lnTo>
                    <a:pt x="20097" y="7697"/>
                  </a:lnTo>
                  <a:lnTo>
                    <a:pt x="20057" y="7651"/>
                  </a:lnTo>
                  <a:lnTo>
                    <a:pt x="19965" y="7651"/>
                  </a:lnTo>
                  <a:lnTo>
                    <a:pt x="19912" y="7697"/>
                  </a:lnTo>
                  <a:lnTo>
                    <a:pt x="19873" y="7719"/>
                  </a:lnTo>
                  <a:lnTo>
                    <a:pt x="19820" y="7764"/>
                  </a:lnTo>
                  <a:lnTo>
                    <a:pt x="19793" y="7809"/>
                  </a:lnTo>
                  <a:lnTo>
                    <a:pt x="19754" y="7855"/>
                  </a:lnTo>
                  <a:lnTo>
                    <a:pt x="19727" y="7922"/>
                  </a:lnTo>
                  <a:lnTo>
                    <a:pt x="19701" y="8080"/>
                  </a:lnTo>
                  <a:lnTo>
                    <a:pt x="20004" y="8238"/>
                  </a:lnTo>
                  <a:lnTo>
                    <a:pt x="20070" y="8938"/>
                  </a:lnTo>
                  <a:lnTo>
                    <a:pt x="19965" y="8938"/>
                  </a:lnTo>
                  <a:lnTo>
                    <a:pt x="19912" y="8983"/>
                  </a:lnTo>
                  <a:lnTo>
                    <a:pt x="19873" y="9028"/>
                  </a:lnTo>
                  <a:lnTo>
                    <a:pt x="19873" y="9186"/>
                  </a:lnTo>
                  <a:lnTo>
                    <a:pt x="19978" y="9299"/>
                  </a:lnTo>
                  <a:lnTo>
                    <a:pt x="20057" y="9457"/>
                  </a:lnTo>
                  <a:lnTo>
                    <a:pt x="20097" y="9660"/>
                  </a:lnTo>
                  <a:lnTo>
                    <a:pt x="20123" y="9976"/>
                  </a:lnTo>
                  <a:lnTo>
                    <a:pt x="19978" y="9976"/>
                  </a:lnTo>
                  <a:lnTo>
                    <a:pt x="19912" y="9931"/>
                  </a:lnTo>
                  <a:lnTo>
                    <a:pt x="19873" y="9976"/>
                  </a:lnTo>
                  <a:lnTo>
                    <a:pt x="19793" y="9976"/>
                  </a:lnTo>
                  <a:lnTo>
                    <a:pt x="19701" y="10134"/>
                  </a:lnTo>
                  <a:lnTo>
                    <a:pt x="19780" y="10202"/>
                  </a:lnTo>
                  <a:lnTo>
                    <a:pt x="19820" y="10247"/>
                  </a:lnTo>
                  <a:lnTo>
                    <a:pt x="19846" y="10292"/>
                  </a:lnTo>
                  <a:lnTo>
                    <a:pt x="19873" y="10315"/>
                  </a:lnTo>
                  <a:lnTo>
                    <a:pt x="19886" y="10450"/>
                  </a:lnTo>
                  <a:lnTo>
                    <a:pt x="19912" y="10563"/>
                  </a:lnTo>
                  <a:lnTo>
                    <a:pt x="19886" y="10608"/>
                  </a:lnTo>
                  <a:lnTo>
                    <a:pt x="19886" y="10631"/>
                  </a:lnTo>
                  <a:lnTo>
                    <a:pt x="19873" y="10676"/>
                  </a:lnTo>
                  <a:lnTo>
                    <a:pt x="19873" y="10766"/>
                  </a:lnTo>
                  <a:lnTo>
                    <a:pt x="19688" y="10766"/>
                  </a:lnTo>
                  <a:lnTo>
                    <a:pt x="19503" y="10834"/>
                  </a:lnTo>
                  <a:lnTo>
                    <a:pt x="19358" y="10924"/>
                  </a:lnTo>
                  <a:lnTo>
                    <a:pt x="19411" y="10924"/>
                  </a:lnTo>
                  <a:lnTo>
                    <a:pt x="19477" y="10992"/>
                  </a:lnTo>
                  <a:lnTo>
                    <a:pt x="19530" y="11037"/>
                  </a:lnTo>
                  <a:lnTo>
                    <a:pt x="19569" y="11037"/>
                  </a:lnTo>
                  <a:lnTo>
                    <a:pt x="19622" y="11082"/>
                  </a:lnTo>
                  <a:lnTo>
                    <a:pt x="19662" y="11150"/>
                  </a:lnTo>
                  <a:lnTo>
                    <a:pt x="19701" y="11263"/>
                  </a:lnTo>
                  <a:lnTo>
                    <a:pt x="19622" y="11466"/>
                  </a:lnTo>
                  <a:lnTo>
                    <a:pt x="19569" y="11714"/>
                  </a:lnTo>
                  <a:lnTo>
                    <a:pt x="19503" y="11985"/>
                  </a:lnTo>
                  <a:lnTo>
                    <a:pt x="19477" y="11872"/>
                  </a:lnTo>
                  <a:lnTo>
                    <a:pt x="19437" y="11782"/>
                  </a:lnTo>
                  <a:lnTo>
                    <a:pt x="19411" y="11737"/>
                  </a:lnTo>
                  <a:lnTo>
                    <a:pt x="19358" y="11737"/>
                  </a:lnTo>
                  <a:lnTo>
                    <a:pt x="19292" y="11714"/>
                  </a:lnTo>
                  <a:lnTo>
                    <a:pt x="19200" y="11714"/>
                  </a:lnTo>
                  <a:lnTo>
                    <a:pt x="19200" y="11782"/>
                  </a:lnTo>
                  <a:lnTo>
                    <a:pt x="19253" y="11782"/>
                  </a:lnTo>
                  <a:lnTo>
                    <a:pt x="19411" y="12053"/>
                  </a:lnTo>
                  <a:lnTo>
                    <a:pt x="19543" y="12369"/>
                  </a:lnTo>
                  <a:lnTo>
                    <a:pt x="19622" y="12775"/>
                  </a:lnTo>
                  <a:lnTo>
                    <a:pt x="19662" y="13249"/>
                  </a:lnTo>
                  <a:lnTo>
                    <a:pt x="19622" y="13249"/>
                  </a:lnTo>
                  <a:lnTo>
                    <a:pt x="19622" y="13362"/>
                  </a:lnTo>
                  <a:lnTo>
                    <a:pt x="19253" y="13429"/>
                  </a:lnTo>
                  <a:lnTo>
                    <a:pt x="19253" y="13001"/>
                  </a:lnTo>
                  <a:lnTo>
                    <a:pt x="19200" y="12933"/>
                  </a:lnTo>
                  <a:lnTo>
                    <a:pt x="19160" y="12888"/>
                  </a:lnTo>
                  <a:lnTo>
                    <a:pt x="19134" y="12843"/>
                  </a:lnTo>
                  <a:lnTo>
                    <a:pt x="19068" y="12775"/>
                  </a:lnTo>
                  <a:lnTo>
                    <a:pt x="18989" y="12730"/>
                  </a:lnTo>
                  <a:lnTo>
                    <a:pt x="18884" y="12843"/>
                  </a:lnTo>
                  <a:lnTo>
                    <a:pt x="18738" y="12933"/>
                  </a:lnTo>
                  <a:lnTo>
                    <a:pt x="18580" y="12955"/>
                  </a:lnTo>
                  <a:lnTo>
                    <a:pt x="18435" y="13046"/>
                  </a:lnTo>
                  <a:lnTo>
                    <a:pt x="18356" y="13159"/>
                  </a:lnTo>
                  <a:lnTo>
                    <a:pt x="18554" y="13159"/>
                  </a:lnTo>
                  <a:lnTo>
                    <a:pt x="18738" y="13113"/>
                  </a:lnTo>
                  <a:lnTo>
                    <a:pt x="18949" y="13091"/>
                  </a:lnTo>
                  <a:lnTo>
                    <a:pt x="18949" y="13249"/>
                  </a:lnTo>
                  <a:lnTo>
                    <a:pt x="18488" y="13520"/>
                  </a:lnTo>
                  <a:lnTo>
                    <a:pt x="18488" y="13587"/>
                  </a:lnTo>
                  <a:lnTo>
                    <a:pt x="18607" y="13587"/>
                  </a:lnTo>
                  <a:lnTo>
                    <a:pt x="18673" y="13565"/>
                  </a:lnTo>
                  <a:lnTo>
                    <a:pt x="18949" y="13429"/>
                  </a:lnTo>
                  <a:lnTo>
                    <a:pt x="18976" y="13633"/>
                  </a:lnTo>
                  <a:lnTo>
                    <a:pt x="19068" y="13723"/>
                  </a:lnTo>
                  <a:lnTo>
                    <a:pt x="19160" y="13745"/>
                  </a:lnTo>
                  <a:lnTo>
                    <a:pt x="19319" y="13723"/>
                  </a:lnTo>
                  <a:lnTo>
                    <a:pt x="19503" y="13723"/>
                  </a:lnTo>
                  <a:lnTo>
                    <a:pt x="19503" y="13791"/>
                  </a:lnTo>
                  <a:lnTo>
                    <a:pt x="19451" y="13791"/>
                  </a:lnTo>
                  <a:lnTo>
                    <a:pt x="19200" y="14197"/>
                  </a:lnTo>
                  <a:lnTo>
                    <a:pt x="18923" y="14581"/>
                  </a:lnTo>
                  <a:lnTo>
                    <a:pt x="18646" y="14897"/>
                  </a:lnTo>
                  <a:lnTo>
                    <a:pt x="18330" y="15167"/>
                  </a:lnTo>
                  <a:lnTo>
                    <a:pt x="17987" y="15280"/>
                  </a:lnTo>
                  <a:lnTo>
                    <a:pt x="17591" y="15258"/>
                  </a:lnTo>
                  <a:lnTo>
                    <a:pt x="17591" y="15483"/>
                  </a:lnTo>
                  <a:lnTo>
                    <a:pt x="17565" y="15574"/>
                  </a:lnTo>
                  <a:lnTo>
                    <a:pt x="17538" y="15596"/>
                  </a:lnTo>
                  <a:lnTo>
                    <a:pt x="17525" y="15596"/>
                  </a:lnTo>
                  <a:lnTo>
                    <a:pt x="17499" y="15641"/>
                  </a:lnTo>
                  <a:lnTo>
                    <a:pt x="17446" y="15687"/>
                  </a:lnTo>
                  <a:lnTo>
                    <a:pt x="17407" y="15732"/>
                  </a:lnTo>
                  <a:lnTo>
                    <a:pt x="17380" y="15754"/>
                  </a:lnTo>
                  <a:lnTo>
                    <a:pt x="17341" y="15845"/>
                  </a:lnTo>
                  <a:lnTo>
                    <a:pt x="17288" y="16070"/>
                  </a:lnTo>
                  <a:lnTo>
                    <a:pt x="17262" y="16364"/>
                  </a:lnTo>
                  <a:lnTo>
                    <a:pt x="17222" y="16544"/>
                  </a:lnTo>
                  <a:lnTo>
                    <a:pt x="17103" y="16747"/>
                  </a:lnTo>
                  <a:lnTo>
                    <a:pt x="16905" y="16973"/>
                  </a:lnTo>
                  <a:lnTo>
                    <a:pt x="16642" y="17176"/>
                  </a:lnTo>
                  <a:lnTo>
                    <a:pt x="16418" y="17334"/>
                  </a:lnTo>
                  <a:lnTo>
                    <a:pt x="16207" y="17424"/>
                  </a:lnTo>
                  <a:lnTo>
                    <a:pt x="16207" y="17266"/>
                  </a:lnTo>
                  <a:lnTo>
                    <a:pt x="16180" y="17266"/>
                  </a:lnTo>
                  <a:lnTo>
                    <a:pt x="16180" y="17221"/>
                  </a:lnTo>
                  <a:lnTo>
                    <a:pt x="16167" y="17176"/>
                  </a:lnTo>
                  <a:lnTo>
                    <a:pt x="16141" y="17492"/>
                  </a:lnTo>
                  <a:lnTo>
                    <a:pt x="16075" y="17763"/>
                  </a:lnTo>
                  <a:lnTo>
                    <a:pt x="16022" y="18011"/>
                  </a:lnTo>
                  <a:lnTo>
                    <a:pt x="15956" y="18237"/>
                  </a:lnTo>
                  <a:lnTo>
                    <a:pt x="15903" y="18553"/>
                  </a:lnTo>
                  <a:lnTo>
                    <a:pt x="15956" y="18598"/>
                  </a:lnTo>
                  <a:lnTo>
                    <a:pt x="15956" y="18643"/>
                  </a:lnTo>
                  <a:lnTo>
                    <a:pt x="15982" y="18643"/>
                  </a:lnTo>
                  <a:lnTo>
                    <a:pt x="15982" y="18688"/>
                  </a:lnTo>
                  <a:lnTo>
                    <a:pt x="15956" y="18711"/>
                  </a:lnTo>
                  <a:lnTo>
                    <a:pt x="15903" y="18801"/>
                  </a:lnTo>
                  <a:lnTo>
                    <a:pt x="15864" y="18846"/>
                  </a:lnTo>
                  <a:lnTo>
                    <a:pt x="15824" y="18914"/>
                  </a:lnTo>
                  <a:lnTo>
                    <a:pt x="15771" y="18959"/>
                  </a:lnTo>
                  <a:lnTo>
                    <a:pt x="15745" y="19027"/>
                  </a:lnTo>
                  <a:lnTo>
                    <a:pt x="15705" y="19140"/>
                  </a:lnTo>
                  <a:lnTo>
                    <a:pt x="15613" y="19591"/>
                  </a:lnTo>
                  <a:lnTo>
                    <a:pt x="15547" y="20065"/>
                  </a:lnTo>
                  <a:lnTo>
                    <a:pt x="15521" y="20607"/>
                  </a:lnTo>
                  <a:lnTo>
                    <a:pt x="15468" y="21126"/>
                  </a:lnTo>
                  <a:lnTo>
                    <a:pt x="15402" y="21600"/>
                  </a:lnTo>
                  <a:lnTo>
                    <a:pt x="15363" y="21555"/>
                  </a:lnTo>
                  <a:lnTo>
                    <a:pt x="15336" y="21555"/>
                  </a:lnTo>
                  <a:lnTo>
                    <a:pt x="15336" y="21510"/>
                  </a:lnTo>
                  <a:lnTo>
                    <a:pt x="15310" y="21510"/>
                  </a:lnTo>
                  <a:lnTo>
                    <a:pt x="15244" y="21442"/>
                  </a:lnTo>
                  <a:lnTo>
                    <a:pt x="15125" y="21284"/>
                  </a:lnTo>
                  <a:lnTo>
                    <a:pt x="14941" y="21081"/>
                  </a:lnTo>
                  <a:lnTo>
                    <a:pt x="14730" y="20878"/>
                  </a:lnTo>
                  <a:lnTo>
                    <a:pt x="14532" y="20652"/>
                  </a:lnTo>
                  <a:lnTo>
                    <a:pt x="14374" y="20449"/>
                  </a:lnTo>
                  <a:lnTo>
                    <a:pt x="14229" y="20336"/>
                  </a:lnTo>
                  <a:lnTo>
                    <a:pt x="14189" y="20291"/>
                  </a:lnTo>
                  <a:lnTo>
                    <a:pt x="14136" y="19433"/>
                  </a:lnTo>
                  <a:lnTo>
                    <a:pt x="14110" y="19343"/>
                  </a:lnTo>
                  <a:lnTo>
                    <a:pt x="14044" y="19275"/>
                  </a:lnTo>
                  <a:lnTo>
                    <a:pt x="13925" y="19140"/>
                  </a:lnTo>
                  <a:lnTo>
                    <a:pt x="13886" y="19072"/>
                  </a:lnTo>
                  <a:lnTo>
                    <a:pt x="13925" y="19027"/>
                  </a:lnTo>
                  <a:lnTo>
                    <a:pt x="13925" y="18982"/>
                  </a:lnTo>
                  <a:lnTo>
                    <a:pt x="13952" y="18959"/>
                  </a:lnTo>
                  <a:lnTo>
                    <a:pt x="13978" y="18869"/>
                  </a:lnTo>
                  <a:lnTo>
                    <a:pt x="14004" y="18801"/>
                  </a:lnTo>
                  <a:lnTo>
                    <a:pt x="13767" y="18801"/>
                  </a:lnTo>
                  <a:lnTo>
                    <a:pt x="13741" y="18756"/>
                  </a:lnTo>
                  <a:lnTo>
                    <a:pt x="13727" y="18688"/>
                  </a:lnTo>
                  <a:lnTo>
                    <a:pt x="13648" y="18485"/>
                  </a:lnTo>
                  <a:lnTo>
                    <a:pt x="13648" y="18282"/>
                  </a:lnTo>
                  <a:lnTo>
                    <a:pt x="13675" y="18214"/>
                  </a:lnTo>
                  <a:lnTo>
                    <a:pt x="13675" y="18124"/>
                  </a:lnTo>
                  <a:lnTo>
                    <a:pt x="13543" y="18124"/>
                  </a:lnTo>
                  <a:lnTo>
                    <a:pt x="13543" y="18011"/>
                  </a:lnTo>
                  <a:lnTo>
                    <a:pt x="13556" y="17898"/>
                  </a:lnTo>
                  <a:lnTo>
                    <a:pt x="13582" y="17853"/>
                  </a:lnTo>
                  <a:lnTo>
                    <a:pt x="13582" y="17763"/>
                  </a:lnTo>
                  <a:lnTo>
                    <a:pt x="13609" y="17695"/>
                  </a:lnTo>
                  <a:lnTo>
                    <a:pt x="13635" y="17582"/>
                  </a:lnTo>
                  <a:lnTo>
                    <a:pt x="13490" y="17582"/>
                  </a:lnTo>
                  <a:lnTo>
                    <a:pt x="13451" y="17537"/>
                  </a:lnTo>
                  <a:lnTo>
                    <a:pt x="13371" y="17492"/>
                  </a:lnTo>
                  <a:lnTo>
                    <a:pt x="13358" y="16905"/>
                  </a:lnTo>
                  <a:lnTo>
                    <a:pt x="13332" y="16364"/>
                  </a:lnTo>
                  <a:lnTo>
                    <a:pt x="13332" y="15845"/>
                  </a:lnTo>
                  <a:lnTo>
                    <a:pt x="13424" y="15325"/>
                  </a:lnTo>
                  <a:lnTo>
                    <a:pt x="13516" y="15100"/>
                  </a:lnTo>
                  <a:lnTo>
                    <a:pt x="13635" y="14942"/>
                  </a:lnTo>
                  <a:lnTo>
                    <a:pt x="13727" y="14806"/>
                  </a:lnTo>
                  <a:lnTo>
                    <a:pt x="13793" y="14626"/>
                  </a:lnTo>
                  <a:lnTo>
                    <a:pt x="13859" y="14377"/>
                  </a:lnTo>
                  <a:lnTo>
                    <a:pt x="13886" y="13949"/>
                  </a:lnTo>
                  <a:lnTo>
                    <a:pt x="13833" y="13949"/>
                  </a:lnTo>
                  <a:lnTo>
                    <a:pt x="13793" y="14039"/>
                  </a:lnTo>
                  <a:lnTo>
                    <a:pt x="13741" y="14061"/>
                  </a:lnTo>
                  <a:lnTo>
                    <a:pt x="13675" y="14061"/>
                  </a:lnTo>
                  <a:lnTo>
                    <a:pt x="13635" y="14039"/>
                  </a:lnTo>
                  <a:lnTo>
                    <a:pt x="13451" y="13949"/>
                  </a:lnTo>
                  <a:lnTo>
                    <a:pt x="13305" y="13791"/>
                  </a:lnTo>
                  <a:lnTo>
                    <a:pt x="13213" y="13565"/>
                  </a:lnTo>
                  <a:lnTo>
                    <a:pt x="13174" y="13159"/>
                  </a:lnTo>
                  <a:lnTo>
                    <a:pt x="13240" y="13159"/>
                  </a:lnTo>
                  <a:lnTo>
                    <a:pt x="13240" y="13091"/>
                  </a:lnTo>
                  <a:lnTo>
                    <a:pt x="13358" y="13204"/>
                  </a:lnTo>
                  <a:lnTo>
                    <a:pt x="13490" y="13362"/>
                  </a:lnTo>
                  <a:lnTo>
                    <a:pt x="13609" y="13429"/>
                  </a:lnTo>
                  <a:lnTo>
                    <a:pt x="13741" y="13429"/>
                  </a:lnTo>
                  <a:lnTo>
                    <a:pt x="13741" y="13407"/>
                  </a:lnTo>
                  <a:lnTo>
                    <a:pt x="13767" y="13362"/>
                  </a:lnTo>
                  <a:lnTo>
                    <a:pt x="13767" y="13317"/>
                  </a:lnTo>
                  <a:lnTo>
                    <a:pt x="13793" y="13249"/>
                  </a:lnTo>
                  <a:lnTo>
                    <a:pt x="13543" y="12933"/>
                  </a:lnTo>
                  <a:lnTo>
                    <a:pt x="13332" y="12482"/>
                  </a:lnTo>
                  <a:lnTo>
                    <a:pt x="13266" y="12527"/>
                  </a:lnTo>
                  <a:lnTo>
                    <a:pt x="13213" y="12572"/>
                  </a:lnTo>
                  <a:lnTo>
                    <a:pt x="13147" y="12617"/>
                  </a:lnTo>
                  <a:lnTo>
                    <a:pt x="13081" y="12639"/>
                  </a:lnTo>
                  <a:lnTo>
                    <a:pt x="13029" y="12572"/>
                  </a:lnTo>
                  <a:lnTo>
                    <a:pt x="13015" y="12527"/>
                  </a:lnTo>
                  <a:lnTo>
                    <a:pt x="12989" y="12459"/>
                  </a:lnTo>
                  <a:lnTo>
                    <a:pt x="12963" y="12414"/>
                  </a:lnTo>
                  <a:lnTo>
                    <a:pt x="12923" y="12301"/>
                  </a:lnTo>
                  <a:lnTo>
                    <a:pt x="13055" y="12053"/>
                  </a:lnTo>
                  <a:lnTo>
                    <a:pt x="13081" y="11714"/>
                  </a:lnTo>
                  <a:lnTo>
                    <a:pt x="13055" y="11263"/>
                  </a:lnTo>
                  <a:lnTo>
                    <a:pt x="12989" y="10789"/>
                  </a:lnTo>
                  <a:lnTo>
                    <a:pt x="12870" y="10292"/>
                  </a:lnTo>
                  <a:lnTo>
                    <a:pt x="12738" y="9818"/>
                  </a:lnTo>
                  <a:lnTo>
                    <a:pt x="12567" y="9389"/>
                  </a:lnTo>
                  <a:lnTo>
                    <a:pt x="12435" y="8983"/>
                  </a:lnTo>
                  <a:lnTo>
                    <a:pt x="12316" y="8667"/>
                  </a:lnTo>
                  <a:lnTo>
                    <a:pt x="12040" y="8351"/>
                  </a:lnTo>
                  <a:lnTo>
                    <a:pt x="11723" y="8238"/>
                  </a:lnTo>
                  <a:lnTo>
                    <a:pt x="11024" y="8238"/>
                  </a:lnTo>
                  <a:lnTo>
                    <a:pt x="10668" y="8283"/>
                  </a:lnTo>
                  <a:lnTo>
                    <a:pt x="10299" y="8238"/>
                  </a:lnTo>
                  <a:lnTo>
                    <a:pt x="10299" y="8035"/>
                  </a:lnTo>
                  <a:lnTo>
                    <a:pt x="10312" y="8013"/>
                  </a:lnTo>
                  <a:lnTo>
                    <a:pt x="10312" y="7922"/>
                  </a:lnTo>
                  <a:lnTo>
                    <a:pt x="10299" y="7877"/>
                  </a:lnTo>
                  <a:lnTo>
                    <a:pt x="10154" y="7764"/>
                  </a:lnTo>
                  <a:lnTo>
                    <a:pt x="10022" y="7697"/>
                  </a:lnTo>
                  <a:lnTo>
                    <a:pt x="9877" y="7539"/>
                  </a:lnTo>
                  <a:lnTo>
                    <a:pt x="9996" y="7539"/>
                  </a:lnTo>
                  <a:lnTo>
                    <a:pt x="10127" y="7448"/>
                  </a:lnTo>
                  <a:lnTo>
                    <a:pt x="10312" y="7381"/>
                  </a:lnTo>
                  <a:lnTo>
                    <a:pt x="10523" y="7335"/>
                  </a:lnTo>
                  <a:lnTo>
                    <a:pt x="10681" y="7245"/>
                  </a:lnTo>
                  <a:lnTo>
                    <a:pt x="10800" y="7087"/>
                  </a:lnTo>
                  <a:lnTo>
                    <a:pt x="10246" y="7087"/>
                  </a:lnTo>
                  <a:lnTo>
                    <a:pt x="10114" y="7019"/>
                  </a:lnTo>
                  <a:lnTo>
                    <a:pt x="9996" y="7019"/>
                  </a:lnTo>
                  <a:lnTo>
                    <a:pt x="9851" y="6974"/>
                  </a:lnTo>
                  <a:lnTo>
                    <a:pt x="9745" y="6929"/>
                  </a:lnTo>
                  <a:lnTo>
                    <a:pt x="9626" y="6861"/>
                  </a:lnTo>
                  <a:lnTo>
                    <a:pt x="9560" y="6658"/>
                  </a:lnTo>
                  <a:lnTo>
                    <a:pt x="9534" y="6342"/>
                  </a:lnTo>
                  <a:lnTo>
                    <a:pt x="9811" y="6275"/>
                  </a:lnTo>
                  <a:lnTo>
                    <a:pt x="10062" y="6117"/>
                  </a:lnTo>
                  <a:lnTo>
                    <a:pt x="10273" y="5959"/>
                  </a:lnTo>
                  <a:lnTo>
                    <a:pt x="10497" y="5801"/>
                  </a:lnTo>
                  <a:lnTo>
                    <a:pt x="10958" y="5801"/>
                  </a:lnTo>
                  <a:lnTo>
                    <a:pt x="11143" y="4762"/>
                  </a:lnTo>
                  <a:lnTo>
                    <a:pt x="10708" y="4762"/>
                  </a:lnTo>
                  <a:lnTo>
                    <a:pt x="10589" y="4492"/>
                  </a:lnTo>
                  <a:lnTo>
                    <a:pt x="10734" y="4334"/>
                  </a:lnTo>
                  <a:lnTo>
                    <a:pt x="10840" y="4176"/>
                  </a:lnTo>
                  <a:lnTo>
                    <a:pt x="10985" y="4063"/>
                  </a:lnTo>
                  <a:lnTo>
                    <a:pt x="11143" y="3972"/>
                  </a:lnTo>
                  <a:lnTo>
                    <a:pt x="11143" y="3702"/>
                  </a:lnTo>
                  <a:lnTo>
                    <a:pt x="11327" y="3544"/>
                  </a:lnTo>
                  <a:lnTo>
                    <a:pt x="11420" y="3363"/>
                  </a:lnTo>
                  <a:lnTo>
                    <a:pt x="11512" y="3115"/>
                  </a:lnTo>
                  <a:lnTo>
                    <a:pt x="11657" y="2957"/>
                  </a:lnTo>
                  <a:lnTo>
                    <a:pt x="11815" y="2844"/>
                  </a:lnTo>
                  <a:lnTo>
                    <a:pt x="11947" y="2844"/>
                  </a:lnTo>
                  <a:lnTo>
                    <a:pt x="12066" y="2912"/>
                  </a:lnTo>
                  <a:lnTo>
                    <a:pt x="12224" y="2889"/>
                  </a:lnTo>
                  <a:lnTo>
                    <a:pt x="12105" y="2799"/>
                  </a:lnTo>
                  <a:lnTo>
                    <a:pt x="12040" y="2754"/>
                  </a:lnTo>
                  <a:lnTo>
                    <a:pt x="11974" y="2731"/>
                  </a:lnTo>
                  <a:lnTo>
                    <a:pt x="11908" y="2596"/>
                  </a:lnTo>
                  <a:lnTo>
                    <a:pt x="12132" y="2528"/>
                  </a:lnTo>
                  <a:lnTo>
                    <a:pt x="12343" y="2415"/>
                  </a:lnTo>
                  <a:lnTo>
                    <a:pt x="12527" y="2325"/>
                  </a:lnTo>
                  <a:lnTo>
                    <a:pt x="12738" y="2257"/>
                  </a:lnTo>
                  <a:lnTo>
                    <a:pt x="12752" y="2415"/>
                  </a:lnTo>
                  <a:lnTo>
                    <a:pt x="12778" y="2483"/>
                  </a:lnTo>
                  <a:lnTo>
                    <a:pt x="12804" y="2596"/>
                  </a:lnTo>
                  <a:lnTo>
                    <a:pt x="12831" y="2686"/>
                  </a:lnTo>
                  <a:lnTo>
                    <a:pt x="12897" y="2731"/>
                  </a:lnTo>
                  <a:lnTo>
                    <a:pt x="12989" y="2754"/>
                  </a:lnTo>
                  <a:lnTo>
                    <a:pt x="12989" y="2641"/>
                  </a:lnTo>
                  <a:lnTo>
                    <a:pt x="13029" y="2528"/>
                  </a:lnTo>
                  <a:lnTo>
                    <a:pt x="13055" y="2370"/>
                  </a:lnTo>
                  <a:lnTo>
                    <a:pt x="13081" y="2257"/>
                  </a:lnTo>
                  <a:lnTo>
                    <a:pt x="13121" y="2370"/>
                  </a:lnTo>
                  <a:lnTo>
                    <a:pt x="13200" y="2483"/>
                  </a:lnTo>
                  <a:lnTo>
                    <a:pt x="13240" y="2573"/>
                  </a:lnTo>
                  <a:lnTo>
                    <a:pt x="13332" y="2641"/>
                  </a:lnTo>
                  <a:lnTo>
                    <a:pt x="13424" y="2686"/>
                  </a:lnTo>
                  <a:lnTo>
                    <a:pt x="13371" y="2167"/>
                  </a:lnTo>
                  <a:lnTo>
                    <a:pt x="13543" y="2099"/>
                  </a:lnTo>
                  <a:lnTo>
                    <a:pt x="13675" y="2009"/>
                  </a:lnTo>
                  <a:lnTo>
                    <a:pt x="13886" y="2099"/>
                  </a:lnTo>
                  <a:lnTo>
                    <a:pt x="14110" y="2257"/>
                  </a:lnTo>
                  <a:lnTo>
                    <a:pt x="14347" y="2483"/>
                  </a:lnTo>
                  <a:lnTo>
                    <a:pt x="14598" y="2686"/>
                  </a:lnTo>
                  <a:lnTo>
                    <a:pt x="14809" y="2844"/>
                  </a:lnTo>
                  <a:lnTo>
                    <a:pt x="15007" y="2957"/>
                  </a:lnTo>
                  <a:lnTo>
                    <a:pt x="15007" y="2889"/>
                  </a:lnTo>
                  <a:lnTo>
                    <a:pt x="14875" y="2686"/>
                  </a:lnTo>
                  <a:lnTo>
                    <a:pt x="14782" y="2528"/>
                  </a:lnTo>
                  <a:lnTo>
                    <a:pt x="14730" y="2325"/>
                  </a:lnTo>
                  <a:lnTo>
                    <a:pt x="14809" y="2099"/>
                  </a:lnTo>
                  <a:lnTo>
                    <a:pt x="14690" y="1896"/>
                  </a:lnTo>
                  <a:lnTo>
                    <a:pt x="14624" y="1806"/>
                  </a:lnTo>
                  <a:lnTo>
                    <a:pt x="14558" y="1738"/>
                  </a:lnTo>
                  <a:lnTo>
                    <a:pt x="14505" y="1648"/>
                  </a:lnTo>
                  <a:lnTo>
                    <a:pt x="14558" y="1467"/>
                  </a:lnTo>
                  <a:lnTo>
                    <a:pt x="14690" y="1535"/>
                  </a:lnTo>
                  <a:lnTo>
                    <a:pt x="14875" y="1580"/>
                  </a:lnTo>
                  <a:lnTo>
                    <a:pt x="15033" y="1535"/>
                  </a:lnTo>
                  <a:lnTo>
                    <a:pt x="15152" y="1377"/>
                  </a:lnTo>
                  <a:lnTo>
                    <a:pt x="14598" y="1377"/>
                  </a:lnTo>
                  <a:lnTo>
                    <a:pt x="14598" y="1309"/>
                  </a:lnTo>
                  <a:lnTo>
                    <a:pt x="14558" y="1309"/>
                  </a:lnTo>
                  <a:lnTo>
                    <a:pt x="14558" y="1219"/>
                  </a:lnTo>
                  <a:lnTo>
                    <a:pt x="14624" y="1151"/>
                  </a:lnTo>
                  <a:lnTo>
                    <a:pt x="14690" y="1061"/>
                  </a:lnTo>
                  <a:lnTo>
                    <a:pt x="14756" y="993"/>
                  </a:lnTo>
                  <a:lnTo>
                    <a:pt x="14822" y="903"/>
                  </a:lnTo>
                  <a:lnTo>
                    <a:pt x="14901" y="880"/>
                  </a:lnTo>
                  <a:lnTo>
                    <a:pt x="15191" y="948"/>
                  </a:lnTo>
                  <a:lnTo>
                    <a:pt x="15270" y="587"/>
                  </a:lnTo>
                  <a:lnTo>
                    <a:pt x="15613" y="677"/>
                  </a:lnTo>
                  <a:lnTo>
                    <a:pt x="15640" y="677"/>
                  </a:lnTo>
                  <a:lnTo>
                    <a:pt x="15653" y="587"/>
                  </a:lnTo>
                  <a:lnTo>
                    <a:pt x="15679" y="564"/>
                  </a:lnTo>
                  <a:lnTo>
                    <a:pt x="15705" y="474"/>
                  </a:lnTo>
                  <a:lnTo>
                    <a:pt x="15771" y="429"/>
                  </a:lnTo>
                  <a:lnTo>
                    <a:pt x="15824" y="564"/>
                  </a:lnTo>
                  <a:lnTo>
                    <a:pt x="15956" y="790"/>
                  </a:lnTo>
                  <a:lnTo>
                    <a:pt x="15956" y="587"/>
                  </a:lnTo>
                  <a:lnTo>
                    <a:pt x="15982" y="564"/>
                  </a:lnTo>
                  <a:lnTo>
                    <a:pt x="15982" y="429"/>
                  </a:lnTo>
                  <a:lnTo>
                    <a:pt x="15996" y="361"/>
                  </a:lnTo>
                  <a:lnTo>
                    <a:pt x="16022" y="316"/>
                  </a:lnTo>
                  <a:lnTo>
                    <a:pt x="16075" y="271"/>
                  </a:lnTo>
                  <a:lnTo>
                    <a:pt x="16299" y="90"/>
                  </a:lnTo>
                  <a:lnTo>
                    <a:pt x="16602" y="0"/>
                  </a:lnTo>
                  <a:close/>
                </a:path>
              </a:pathLst>
            </a:custGeom>
            <a:solidFill>
              <a:srgbClr val="F2F2F2"/>
            </a:solidFill>
            <a:ln w="3175" cap="rnd">
              <a:solidFill>
                <a:srgbClr val="A6A6A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7" name="Freeform 300"/>
            <p:cNvSpPr/>
            <p:nvPr/>
          </p:nvSpPr>
          <p:spPr>
            <a:xfrm>
              <a:off x="2687918" y="312550"/>
              <a:ext cx="3797323" cy="268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25" y="18532"/>
                  </a:moveTo>
                  <a:lnTo>
                    <a:pt x="6925" y="18601"/>
                  </a:lnTo>
                  <a:lnTo>
                    <a:pt x="6986" y="18786"/>
                  </a:lnTo>
                  <a:lnTo>
                    <a:pt x="6986" y="18992"/>
                  </a:lnTo>
                  <a:lnTo>
                    <a:pt x="6948" y="19177"/>
                  </a:lnTo>
                  <a:lnTo>
                    <a:pt x="6880" y="19363"/>
                  </a:lnTo>
                  <a:lnTo>
                    <a:pt x="6804" y="19539"/>
                  </a:lnTo>
                  <a:lnTo>
                    <a:pt x="6736" y="19705"/>
                  </a:lnTo>
                  <a:lnTo>
                    <a:pt x="6683" y="19842"/>
                  </a:lnTo>
                  <a:lnTo>
                    <a:pt x="6660" y="20017"/>
                  </a:lnTo>
                  <a:lnTo>
                    <a:pt x="6645" y="20164"/>
                  </a:lnTo>
                  <a:lnTo>
                    <a:pt x="6630" y="20291"/>
                  </a:lnTo>
                  <a:lnTo>
                    <a:pt x="6577" y="20389"/>
                  </a:lnTo>
                  <a:lnTo>
                    <a:pt x="6486" y="20477"/>
                  </a:lnTo>
                  <a:lnTo>
                    <a:pt x="6486" y="20437"/>
                  </a:lnTo>
                  <a:lnTo>
                    <a:pt x="6433" y="20428"/>
                  </a:lnTo>
                  <a:lnTo>
                    <a:pt x="6395" y="20408"/>
                  </a:lnTo>
                  <a:lnTo>
                    <a:pt x="6357" y="20369"/>
                  </a:lnTo>
                  <a:lnTo>
                    <a:pt x="6327" y="20320"/>
                  </a:lnTo>
                  <a:lnTo>
                    <a:pt x="6312" y="20252"/>
                  </a:lnTo>
                  <a:lnTo>
                    <a:pt x="6259" y="20115"/>
                  </a:lnTo>
                  <a:lnTo>
                    <a:pt x="6251" y="19978"/>
                  </a:lnTo>
                  <a:lnTo>
                    <a:pt x="6289" y="19861"/>
                  </a:lnTo>
                  <a:lnTo>
                    <a:pt x="6365" y="19588"/>
                  </a:lnTo>
                  <a:lnTo>
                    <a:pt x="6365" y="19500"/>
                  </a:lnTo>
                  <a:lnTo>
                    <a:pt x="6357" y="19363"/>
                  </a:lnTo>
                  <a:lnTo>
                    <a:pt x="6342" y="19226"/>
                  </a:lnTo>
                  <a:lnTo>
                    <a:pt x="6342" y="19089"/>
                  </a:lnTo>
                  <a:lnTo>
                    <a:pt x="6486" y="19089"/>
                  </a:lnTo>
                  <a:lnTo>
                    <a:pt x="6524" y="19011"/>
                  </a:lnTo>
                  <a:lnTo>
                    <a:pt x="6607" y="18904"/>
                  </a:lnTo>
                  <a:lnTo>
                    <a:pt x="6683" y="18786"/>
                  </a:lnTo>
                  <a:lnTo>
                    <a:pt x="6774" y="18669"/>
                  </a:lnTo>
                  <a:lnTo>
                    <a:pt x="6857" y="18581"/>
                  </a:lnTo>
                  <a:lnTo>
                    <a:pt x="6925" y="18532"/>
                  </a:lnTo>
                  <a:close/>
                  <a:moveTo>
                    <a:pt x="14191" y="17849"/>
                  </a:moveTo>
                  <a:lnTo>
                    <a:pt x="14244" y="17868"/>
                  </a:lnTo>
                  <a:lnTo>
                    <a:pt x="14319" y="17868"/>
                  </a:lnTo>
                  <a:lnTo>
                    <a:pt x="14350" y="17888"/>
                  </a:lnTo>
                  <a:lnTo>
                    <a:pt x="14387" y="17897"/>
                  </a:lnTo>
                  <a:lnTo>
                    <a:pt x="14387" y="17966"/>
                  </a:lnTo>
                  <a:lnTo>
                    <a:pt x="14357" y="17966"/>
                  </a:lnTo>
                  <a:lnTo>
                    <a:pt x="14357" y="18005"/>
                  </a:lnTo>
                  <a:lnTo>
                    <a:pt x="14281" y="17966"/>
                  </a:lnTo>
                  <a:lnTo>
                    <a:pt x="14244" y="17936"/>
                  </a:lnTo>
                  <a:lnTo>
                    <a:pt x="14213" y="17897"/>
                  </a:lnTo>
                  <a:lnTo>
                    <a:pt x="14191" y="17849"/>
                  </a:lnTo>
                  <a:close/>
                  <a:moveTo>
                    <a:pt x="14917" y="17712"/>
                  </a:moveTo>
                  <a:lnTo>
                    <a:pt x="15061" y="17712"/>
                  </a:lnTo>
                  <a:lnTo>
                    <a:pt x="15061" y="17751"/>
                  </a:lnTo>
                  <a:lnTo>
                    <a:pt x="15031" y="17751"/>
                  </a:lnTo>
                  <a:lnTo>
                    <a:pt x="14940" y="17829"/>
                  </a:lnTo>
                  <a:lnTo>
                    <a:pt x="14834" y="17917"/>
                  </a:lnTo>
                  <a:lnTo>
                    <a:pt x="14743" y="18005"/>
                  </a:lnTo>
                  <a:lnTo>
                    <a:pt x="14713" y="18005"/>
                  </a:lnTo>
                  <a:lnTo>
                    <a:pt x="14705" y="17985"/>
                  </a:lnTo>
                  <a:lnTo>
                    <a:pt x="14690" y="17985"/>
                  </a:lnTo>
                  <a:lnTo>
                    <a:pt x="14675" y="17966"/>
                  </a:lnTo>
                  <a:lnTo>
                    <a:pt x="14652" y="17966"/>
                  </a:lnTo>
                  <a:lnTo>
                    <a:pt x="14652" y="17936"/>
                  </a:lnTo>
                  <a:lnTo>
                    <a:pt x="14781" y="17829"/>
                  </a:lnTo>
                  <a:lnTo>
                    <a:pt x="14917" y="17712"/>
                  </a:lnTo>
                  <a:close/>
                  <a:moveTo>
                    <a:pt x="14569" y="17663"/>
                  </a:moveTo>
                  <a:lnTo>
                    <a:pt x="14599" y="17692"/>
                  </a:lnTo>
                  <a:lnTo>
                    <a:pt x="14607" y="17692"/>
                  </a:lnTo>
                  <a:lnTo>
                    <a:pt x="14607" y="17751"/>
                  </a:lnTo>
                  <a:lnTo>
                    <a:pt x="14622" y="17780"/>
                  </a:lnTo>
                  <a:lnTo>
                    <a:pt x="14569" y="17780"/>
                  </a:lnTo>
                  <a:lnTo>
                    <a:pt x="14478" y="17819"/>
                  </a:lnTo>
                  <a:lnTo>
                    <a:pt x="14372" y="17819"/>
                  </a:lnTo>
                  <a:lnTo>
                    <a:pt x="14281" y="17780"/>
                  </a:lnTo>
                  <a:lnTo>
                    <a:pt x="14281" y="17761"/>
                  </a:lnTo>
                  <a:lnTo>
                    <a:pt x="14297" y="17761"/>
                  </a:lnTo>
                  <a:lnTo>
                    <a:pt x="14304" y="17751"/>
                  </a:lnTo>
                  <a:lnTo>
                    <a:pt x="14372" y="17712"/>
                  </a:lnTo>
                  <a:lnTo>
                    <a:pt x="14501" y="17712"/>
                  </a:lnTo>
                  <a:lnTo>
                    <a:pt x="14569" y="17663"/>
                  </a:lnTo>
                  <a:close/>
                  <a:moveTo>
                    <a:pt x="14070" y="17663"/>
                  </a:moveTo>
                  <a:lnTo>
                    <a:pt x="14122" y="17682"/>
                  </a:lnTo>
                  <a:lnTo>
                    <a:pt x="14145" y="17692"/>
                  </a:lnTo>
                  <a:lnTo>
                    <a:pt x="14175" y="17712"/>
                  </a:lnTo>
                  <a:lnTo>
                    <a:pt x="14198" y="17751"/>
                  </a:lnTo>
                  <a:lnTo>
                    <a:pt x="14213" y="17780"/>
                  </a:lnTo>
                  <a:lnTo>
                    <a:pt x="14191" y="17780"/>
                  </a:lnTo>
                  <a:lnTo>
                    <a:pt x="14122" y="17819"/>
                  </a:lnTo>
                  <a:lnTo>
                    <a:pt x="13948" y="17819"/>
                  </a:lnTo>
                  <a:lnTo>
                    <a:pt x="13948" y="17751"/>
                  </a:lnTo>
                  <a:lnTo>
                    <a:pt x="13986" y="17731"/>
                  </a:lnTo>
                  <a:lnTo>
                    <a:pt x="14032" y="17712"/>
                  </a:lnTo>
                  <a:lnTo>
                    <a:pt x="14039" y="17692"/>
                  </a:lnTo>
                  <a:lnTo>
                    <a:pt x="14070" y="17663"/>
                  </a:lnTo>
                  <a:close/>
                  <a:moveTo>
                    <a:pt x="18111" y="17526"/>
                  </a:moveTo>
                  <a:lnTo>
                    <a:pt x="18134" y="17526"/>
                  </a:lnTo>
                  <a:lnTo>
                    <a:pt x="18149" y="17546"/>
                  </a:lnTo>
                  <a:lnTo>
                    <a:pt x="18164" y="17546"/>
                  </a:lnTo>
                  <a:lnTo>
                    <a:pt x="18179" y="17555"/>
                  </a:lnTo>
                  <a:lnTo>
                    <a:pt x="18179" y="17575"/>
                  </a:lnTo>
                  <a:lnTo>
                    <a:pt x="18202" y="17595"/>
                  </a:lnTo>
                  <a:lnTo>
                    <a:pt x="18232" y="17595"/>
                  </a:lnTo>
                  <a:lnTo>
                    <a:pt x="18232" y="17624"/>
                  </a:lnTo>
                  <a:lnTo>
                    <a:pt x="18187" y="17614"/>
                  </a:lnTo>
                  <a:lnTo>
                    <a:pt x="18164" y="17595"/>
                  </a:lnTo>
                  <a:lnTo>
                    <a:pt x="18111" y="17526"/>
                  </a:lnTo>
                  <a:close/>
                  <a:moveTo>
                    <a:pt x="15810" y="17341"/>
                  </a:moveTo>
                  <a:lnTo>
                    <a:pt x="15909" y="17370"/>
                  </a:lnTo>
                  <a:lnTo>
                    <a:pt x="15909" y="17438"/>
                  </a:lnTo>
                  <a:lnTo>
                    <a:pt x="15841" y="17487"/>
                  </a:lnTo>
                  <a:lnTo>
                    <a:pt x="15810" y="17526"/>
                  </a:lnTo>
                  <a:lnTo>
                    <a:pt x="15810" y="17341"/>
                  </a:lnTo>
                  <a:close/>
                  <a:moveTo>
                    <a:pt x="17937" y="17145"/>
                  </a:moveTo>
                  <a:lnTo>
                    <a:pt x="18020" y="17214"/>
                  </a:lnTo>
                  <a:lnTo>
                    <a:pt x="18073" y="17321"/>
                  </a:lnTo>
                  <a:lnTo>
                    <a:pt x="18111" y="17438"/>
                  </a:lnTo>
                  <a:lnTo>
                    <a:pt x="18088" y="17438"/>
                  </a:lnTo>
                  <a:lnTo>
                    <a:pt x="18088" y="17487"/>
                  </a:lnTo>
                  <a:lnTo>
                    <a:pt x="17990" y="17438"/>
                  </a:lnTo>
                  <a:lnTo>
                    <a:pt x="17967" y="17350"/>
                  </a:lnTo>
                  <a:lnTo>
                    <a:pt x="17952" y="17272"/>
                  </a:lnTo>
                  <a:lnTo>
                    <a:pt x="17937" y="17145"/>
                  </a:lnTo>
                  <a:close/>
                  <a:moveTo>
                    <a:pt x="17702" y="17145"/>
                  </a:moveTo>
                  <a:lnTo>
                    <a:pt x="17770" y="17145"/>
                  </a:lnTo>
                  <a:lnTo>
                    <a:pt x="17770" y="17341"/>
                  </a:lnTo>
                  <a:lnTo>
                    <a:pt x="17506" y="17438"/>
                  </a:lnTo>
                  <a:lnTo>
                    <a:pt x="17460" y="17419"/>
                  </a:lnTo>
                  <a:lnTo>
                    <a:pt x="17422" y="17409"/>
                  </a:lnTo>
                  <a:lnTo>
                    <a:pt x="17369" y="17389"/>
                  </a:lnTo>
                  <a:lnTo>
                    <a:pt x="17331" y="17370"/>
                  </a:lnTo>
                  <a:lnTo>
                    <a:pt x="17331" y="17301"/>
                  </a:lnTo>
                  <a:lnTo>
                    <a:pt x="17490" y="17282"/>
                  </a:lnTo>
                  <a:lnTo>
                    <a:pt x="17611" y="17233"/>
                  </a:lnTo>
                  <a:lnTo>
                    <a:pt x="17702" y="17145"/>
                  </a:lnTo>
                  <a:close/>
                  <a:moveTo>
                    <a:pt x="14940" y="16999"/>
                  </a:moveTo>
                  <a:lnTo>
                    <a:pt x="15061" y="16999"/>
                  </a:lnTo>
                  <a:lnTo>
                    <a:pt x="15084" y="17028"/>
                  </a:lnTo>
                  <a:lnTo>
                    <a:pt x="15084" y="17096"/>
                  </a:lnTo>
                  <a:lnTo>
                    <a:pt x="14940" y="17096"/>
                  </a:lnTo>
                  <a:lnTo>
                    <a:pt x="14940" y="16999"/>
                  </a:lnTo>
                  <a:close/>
                  <a:moveTo>
                    <a:pt x="15152" y="16960"/>
                  </a:moveTo>
                  <a:lnTo>
                    <a:pt x="15439" y="16999"/>
                  </a:lnTo>
                  <a:lnTo>
                    <a:pt x="15439" y="17028"/>
                  </a:lnTo>
                  <a:lnTo>
                    <a:pt x="15455" y="17067"/>
                  </a:lnTo>
                  <a:lnTo>
                    <a:pt x="15455" y="17096"/>
                  </a:lnTo>
                  <a:lnTo>
                    <a:pt x="15470" y="17145"/>
                  </a:lnTo>
                  <a:lnTo>
                    <a:pt x="15439" y="17145"/>
                  </a:lnTo>
                  <a:lnTo>
                    <a:pt x="15364" y="17087"/>
                  </a:lnTo>
                  <a:lnTo>
                    <a:pt x="15273" y="17067"/>
                  </a:lnTo>
                  <a:lnTo>
                    <a:pt x="15152" y="17067"/>
                  </a:lnTo>
                  <a:lnTo>
                    <a:pt x="15152" y="16960"/>
                  </a:lnTo>
                  <a:close/>
                  <a:moveTo>
                    <a:pt x="17559" y="16881"/>
                  </a:moveTo>
                  <a:lnTo>
                    <a:pt x="17702" y="16881"/>
                  </a:lnTo>
                  <a:lnTo>
                    <a:pt x="17770" y="16979"/>
                  </a:lnTo>
                  <a:lnTo>
                    <a:pt x="17823" y="17087"/>
                  </a:lnTo>
                  <a:lnTo>
                    <a:pt x="17846" y="17214"/>
                  </a:lnTo>
                  <a:lnTo>
                    <a:pt x="17823" y="17214"/>
                  </a:lnTo>
                  <a:lnTo>
                    <a:pt x="17755" y="17135"/>
                  </a:lnTo>
                  <a:lnTo>
                    <a:pt x="17687" y="17047"/>
                  </a:lnTo>
                  <a:lnTo>
                    <a:pt x="17611" y="16979"/>
                  </a:lnTo>
                  <a:lnTo>
                    <a:pt x="17559" y="16881"/>
                  </a:lnTo>
                  <a:close/>
                  <a:moveTo>
                    <a:pt x="15629" y="16676"/>
                  </a:moveTo>
                  <a:lnTo>
                    <a:pt x="15704" y="16676"/>
                  </a:lnTo>
                  <a:lnTo>
                    <a:pt x="15810" y="16686"/>
                  </a:lnTo>
                  <a:lnTo>
                    <a:pt x="15841" y="16813"/>
                  </a:lnTo>
                  <a:lnTo>
                    <a:pt x="15878" y="16911"/>
                  </a:lnTo>
                  <a:lnTo>
                    <a:pt x="15931" y="16999"/>
                  </a:lnTo>
                  <a:lnTo>
                    <a:pt x="15931" y="17028"/>
                  </a:lnTo>
                  <a:lnTo>
                    <a:pt x="15954" y="17028"/>
                  </a:lnTo>
                  <a:lnTo>
                    <a:pt x="15954" y="16999"/>
                  </a:lnTo>
                  <a:lnTo>
                    <a:pt x="16022" y="16911"/>
                  </a:lnTo>
                  <a:lnTo>
                    <a:pt x="16090" y="16862"/>
                  </a:lnTo>
                  <a:lnTo>
                    <a:pt x="16181" y="16823"/>
                  </a:lnTo>
                  <a:lnTo>
                    <a:pt x="16317" y="16813"/>
                  </a:lnTo>
                  <a:lnTo>
                    <a:pt x="16423" y="16891"/>
                  </a:lnTo>
                  <a:lnTo>
                    <a:pt x="16552" y="16960"/>
                  </a:lnTo>
                  <a:lnTo>
                    <a:pt x="16711" y="17028"/>
                  </a:lnTo>
                  <a:lnTo>
                    <a:pt x="16840" y="17135"/>
                  </a:lnTo>
                  <a:lnTo>
                    <a:pt x="16945" y="17233"/>
                  </a:lnTo>
                  <a:lnTo>
                    <a:pt x="16998" y="17370"/>
                  </a:lnTo>
                  <a:lnTo>
                    <a:pt x="17097" y="17389"/>
                  </a:lnTo>
                  <a:lnTo>
                    <a:pt x="17157" y="17419"/>
                  </a:lnTo>
                  <a:lnTo>
                    <a:pt x="17241" y="17438"/>
                  </a:lnTo>
                  <a:lnTo>
                    <a:pt x="17241" y="17526"/>
                  </a:lnTo>
                  <a:lnTo>
                    <a:pt x="17226" y="17526"/>
                  </a:lnTo>
                  <a:lnTo>
                    <a:pt x="17203" y="17546"/>
                  </a:lnTo>
                  <a:lnTo>
                    <a:pt x="17173" y="17546"/>
                  </a:lnTo>
                  <a:lnTo>
                    <a:pt x="17157" y="17555"/>
                  </a:lnTo>
                  <a:lnTo>
                    <a:pt x="17150" y="17575"/>
                  </a:lnTo>
                  <a:lnTo>
                    <a:pt x="17157" y="17575"/>
                  </a:lnTo>
                  <a:lnTo>
                    <a:pt x="17188" y="17595"/>
                  </a:lnTo>
                  <a:lnTo>
                    <a:pt x="17278" y="17761"/>
                  </a:lnTo>
                  <a:lnTo>
                    <a:pt x="17407" y="17897"/>
                  </a:lnTo>
                  <a:lnTo>
                    <a:pt x="17559" y="18005"/>
                  </a:lnTo>
                  <a:lnTo>
                    <a:pt x="17559" y="18083"/>
                  </a:lnTo>
                  <a:lnTo>
                    <a:pt x="17384" y="18083"/>
                  </a:lnTo>
                  <a:lnTo>
                    <a:pt x="17362" y="18054"/>
                  </a:lnTo>
                  <a:lnTo>
                    <a:pt x="17331" y="18034"/>
                  </a:lnTo>
                  <a:lnTo>
                    <a:pt x="17278" y="18034"/>
                  </a:lnTo>
                  <a:lnTo>
                    <a:pt x="17210" y="18005"/>
                  </a:lnTo>
                  <a:lnTo>
                    <a:pt x="17173" y="17966"/>
                  </a:lnTo>
                  <a:lnTo>
                    <a:pt x="17150" y="17936"/>
                  </a:lnTo>
                  <a:lnTo>
                    <a:pt x="17120" y="17868"/>
                  </a:lnTo>
                  <a:lnTo>
                    <a:pt x="17097" y="17819"/>
                  </a:lnTo>
                  <a:lnTo>
                    <a:pt x="17067" y="17780"/>
                  </a:lnTo>
                  <a:lnTo>
                    <a:pt x="16961" y="17712"/>
                  </a:lnTo>
                  <a:lnTo>
                    <a:pt x="16885" y="17712"/>
                  </a:lnTo>
                  <a:lnTo>
                    <a:pt x="16787" y="17751"/>
                  </a:lnTo>
                  <a:lnTo>
                    <a:pt x="16696" y="17819"/>
                  </a:lnTo>
                  <a:lnTo>
                    <a:pt x="16605" y="17849"/>
                  </a:lnTo>
                  <a:lnTo>
                    <a:pt x="16514" y="17780"/>
                  </a:lnTo>
                  <a:lnTo>
                    <a:pt x="16423" y="17751"/>
                  </a:lnTo>
                  <a:lnTo>
                    <a:pt x="16325" y="17731"/>
                  </a:lnTo>
                  <a:lnTo>
                    <a:pt x="16196" y="17751"/>
                  </a:lnTo>
                  <a:lnTo>
                    <a:pt x="16211" y="17682"/>
                  </a:lnTo>
                  <a:lnTo>
                    <a:pt x="16219" y="17624"/>
                  </a:lnTo>
                  <a:lnTo>
                    <a:pt x="16234" y="17595"/>
                  </a:lnTo>
                  <a:lnTo>
                    <a:pt x="16249" y="17555"/>
                  </a:lnTo>
                  <a:lnTo>
                    <a:pt x="16264" y="17526"/>
                  </a:lnTo>
                  <a:lnTo>
                    <a:pt x="16249" y="17487"/>
                  </a:lnTo>
                  <a:lnTo>
                    <a:pt x="16181" y="17341"/>
                  </a:lnTo>
                  <a:lnTo>
                    <a:pt x="16090" y="17253"/>
                  </a:lnTo>
                  <a:lnTo>
                    <a:pt x="15984" y="17214"/>
                  </a:lnTo>
                  <a:lnTo>
                    <a:pt x="15863" y="17165"/>
                  </a:lnTo>
                  <a:lnTo>
                    <a:pt x="15750" y="17135"/>
                  </a:lnTo>
                  <a:lnTo>
                    <a:pt x="15651" y="17067"/>
                  </a:lnTo>
                  <a:lnTo>
                    <a:pt x="15591" y="16960"/>
                  </a:lnTo>
                  <a:lnTo>
                    <a:pt x="15613" y="16950"/>
                  </a:lnTo>
                  <a:lnTo>
                    <a:pt x="15629" y="16950"/>
                  </a:lnTo>
                  <a:lnTo>
                    <a:pt x="15644" y="16930"/>
                  </a:lnTo>
                  <a:lnTo>
                    <a:pt x="15651" y="16911"/>
                  </a:lnTo>
                  <a:lnTo>
                    <a:pt x="15666" y="16881"/>
                  </a:lnTo>
                  <a:lnTo>
                    <a:pt x="15591" y="16862"/>
                  </a:lnTo>
                  <a:lnTo>
                    <a:pt x="15507" y="16813"/>
                  </a:lnTo>
                  <a:lnTo>
                    <a:pt x="15439" y="16774"/>
                  </a:lnTo>
                  <a:lnTo>
                    <a:pt x="15439" y="16686"/>
                  </a:lnTo>
                  <a:lnTo>
                    <a:pt x="15545" y="16676"/>
                  </a:lnTo>
                  <a:lnTo>
                    <a:pt x="15629" y="16676"/>
                  </a:lnTo>
                  <a:close/>
                  <a:moveTo>
                    <a:pt x="14834" y="16344"/>
                  </a:moveTo>
                  <a:lnTo>
                    <a:pt x="14849" y="16344"/>
                  </a:lnTo>
                  <a:lnTo>
                    <a:pt x="14849" y="16383"/>
                  </a:lnTo>
                  <a:lnTo>
                    <a:pt x="14864" y="16383"/>
                  </a:lnTo>
                  <a:lnTo>
                    <a:pt x="14864" y="16403"/>
                  </a:lnTo>
                  <a:lnTo>
                    <a:pt x="14887" y="16403"/>
                  </a:lnTo>
                  <a:lnTo>
                    <a:pt x="14872" y="16412"/>
                  </a:lnTo>
                  <a:lnTo>
                    <a:pt x="14864" y="16412"/>
                  </a:lnTo>
                  <a:lnTo>
                    <a:pt x="14864" y="16432"/>
                  </a:lnTo>
                  <a:lnTo>
                    <a:pt x="14819" y="16481"/>
                  </a:lnTo>
                  <a:lnTo>
                    <a:pt x="14781" y="16539"/>
                  </a:lnTo>
                  <a:lnTo>
                    <a:pt x="14743" y="16588"/>
                  </a:lnTo>
                  <a:lnTo>
                    <a:pt x="14599" y="16569"/>
                  </a:lnTo>
                  <a:lnTo>
                    <a:pt x="14478" y="16569"/>
                  </a:lnTo>
                  <a:lnTo>
                    <a:pt x="14334" y="16588"/>
                  </a:lnTo>
                  <a:lnTo>
                    <a:pt x="14334" y="16686"/>
                  </a:lnTo>
                  <a:lnTo>
                    <a:pt x="14357" y="16706"/>
                  </a:lnTo>
                  <a:lnTo>
                    <a:pt x="14357" y="16725"/>
                  </a:lnTo>
                  <a:lnTo>
                    <a:pt x="14372" y="16745"/>
                  </a:lnTo>
                  <a:lnTo>
                    <a:pt x="14387" y="16774"/>
                  </a:lnTo>
                  <a:lnTo>
                    <a:pt x="14531" y="16706"/>
                  </a:lnTo>
                  <a:lnTo>
                    <a:pt x="14675" y="16657"/>
                  </a:lnTo>
                  <a:lnTo>
                    <a:pt x="14675" y="16745"/>
                  </a:lnTo>
                  <a:lnTo>
                    <a:pt x="14652" y="16745"/>
                  </a:lnTo>
                  <a:lnTo>
                    <a:pt x="14607" y="16774"/>
                  </a:lnTo>
                  <a:lnTo>
                    <a:pt x="14554" y="16813"/>
                  </a:lnTo>
                  <a:lnTo>
                    <a:pt x="14501" y="16842"/>
                  </a:lnTo>
                  <a:lnTo>
                    <a:pt x="14546" y="16960"/>
                  </a:lnTo>
                  <a:lnTo>
                    <a:pt x="14599" y="17067"/>
                  </a:lnTo>
                  <a:lnTo>
                    <a:pt x="14622" y="17165"/>
                  </a:lnTo>
                  <a:lnTo>
                    <a:pt x="14652" y="17341"/>
                  </a:lnTo>
                  <a:lnTo>
                    <a:pt x="14622" y="17341"/>
                  </a:lnTo>
                  <a:lnTo>
                    <a:pt x="14622" y="17370"/>
                  </a:lnTo>
                  <a:lnTo>
                    <a:pt x="14599" y="17350"/>
                  </a:lnTo>
                  <a:lnTo>
                    <a:pt x="14584" y="17350"/>
                  </a:lnTo>
                  <a:lnTo>
                    <a:pt x="14584" y="17341"/>
                  </a:lnTo>
                  <a:lnTo>
                    <a:pt x="14569" y="17341"/>
                  </a:lnTo>
                  <a:lnTo>
                    <a:pt x="14493" y="17233"/>
                  </a:lnTo>
                  <a:lnTo>
                    <a:pt x="14357" y="16999"/>
                  </a:lnTo>
                  <a:lnTo>
                    <a:pt x="14357" y="17370"/>
                  </a:lnTo>
                  <a:lnTo>
                    <a:pt x="14244" y="17370"/>
                  </a:lnTo>
                  <a:lnTo>
                    <a:pt x="14244" y="17350"/>
                  </a:lnTo>
                  <a:lnTo>
                    <a:pt x="14228" y="17350"/>
                  </a:lnTo>
                  <a:lnTo>
                    <a:pt x="14228" y="17341"/>
                  </a:lnTo>
                  <a:lnTo>
                    <a:pt x="14213" y="17341"/>
                  </a:lnTo>
                  <a:lnTo>
                    <a:pt x="14228" y="17214"/>
                  </a:lnTo>
                  <a:lnTo>
                    <a:pt x="14213" y="17145"/>
                  </a:lnTo>
                  <a:lnTo>
                    <a:pt x="14191" y="17087"/>
                  </a:lnTo>
                  <a:lnTo>
                    <a:pt x="14160" y="16999"/>
                  </a:lnTo>
                  <a:lnTo>
                    <a:pt x="14160" y="16911"/>
                  </a:lnTo>
                  <a:lnTo>
                    <a:pt x="14251" y="16676"/>
                  </a:lnTo>
                  <a:lnTo>
                    <a:pt x="14304" y="16549"/>
                  </a:lnTo>
                  <a:lnTo>
                    <a:pt x="14357" y="16452"/>
                  </a:lnTo>
                  <a:lnTo>
                    <a:pt x="14387" y="16403"/>
                  </a:lnTo>
                  <a:lnTo>
                    <a:pt x="14516" y="16452"/>
                  </a:lnTo>
                  <a:lnTo>
                    <a:pt x="14599" y="16452"/>
                  </a:lnTo>
                  <a:lnTo>
                    <a:pt x="14660" y="16432"/>
                  </a:lnTo>
                  <a:lnTo>
                    <a:pt x="14743" y="16403"/>
                  </a:lnTo>
                  <a:lnTo>
                    <a:pt x="14819" y="16344"/>
                  </a:lnTo>
                  <a:lnTo>
                    <a:pt x="14834" y="16344"/>
                  </a:lnTo>
                  <a:close/>
                  <a:moveTo>
                    <a:pt x="15114" y="16315"/>
                  </a:moveTo>
                  <a:lnTo>
                    <a:pt x="15167" y="16344"/>
                  </a:lnTo>
                  <a:lnTo>
                    <a:pt x="15190" y="16364"/>
                  </a:lnTo>
                  <a:lnTo>
                    <a:pt x="15220" y="16403"/>
                  </a:lnTo>
                  <a:lnTo>
                    <a:pt x="15227" y="16432"/>
                  </a:lnTo>
                  <a:lnTo>
                    <a:pt x="15227" y="16588"/>
                  </a:lnTo>
                  <a:lnTo>
                    <a:pt x="15205" y="16608"/>
                  </a:lnTo>
                  <a:lnTo>
                    <a:pt x="15190" y="16618"/>
                  </a:lnTo>
                  <a:lnTo>
                    <a:pt x="15190" y="16686"/>
                  </a:lnTo>
                  <a:lnTo>
                    <a:pt x="15182" y="16706"/>
                  </a:lnTo>
                  <a:lnTo>
                    <a:pt x="15152" y="16745"/>
                  </a:lnTo>
                  <a:lnTo>
                    <a:pt x="15152" y="16657"/>
                  </a:lnTo>
                  <a:lnTo>
                    <a:pt x="15099" y="16549"/>
                  </a:lnTo>
                  <a:lnTo>
                    <a:pt x="15099" y="16432"/>
                  </a:lnTo>
                  <a:lnTo>
                    <a:pt x="15114" y="16315"/>
                  </a:lnTo>
                  <a:close/>
                  <a:moveTo>
                    <a:pt x="11663" y="15836"/>
                  </a:moveTo>
                  <a:lnTo>
                    <a:pt x="11913" y="15875"/>
                  </a:lnTo>
                  <a:lnTo>
                    <a:pt x="12011" y="16022"/>
                  </a:lnTo>
                  <a:lnTo>
                    <a:pt x="12223" y="16198"/>
                  </a:lnTo>
                  <a:lnTo>
                    <a:pt x="12352" y="16276"/>
                  </a:lnTo>
                  <a:lnTo>
                    <a:pt x="12389" y="16315"/>
                  </a:lnTo>
                  <a:lnTo>
                    <a:pt x="12389" y="16334"/>
                  </a:lnTo>
                  <a:lnTo>
                    <a:pt x="12404" y="16334"/>
                  </a:lnTo>
                  <a:lnTo>
                    <a:pt x="12457" y="16403"/>
                  </a:lnTo>
                  <a:lnTo>
                    <a:pt x="12548" y="16539"/>
                  </a:lnTo>
                  <a:lnTo>
                    <a:pt x="12632" y="16686"/>
                  </a:lnTo>
                  <a:lnTo>
                    <a:pt x="12722" y="16862"/>
                  </a:lnTo>
                  <a:lnTo>
                    <a:pt x="12851" y="16999"/>
                  </a:lnTo>
                  <a:lnTo>
                    <a:pt x="12828" y="17165"/>
                  </a:lnTo>
                  <a:lnTo>
                    <a:pt x="12828" y="17370"/>
                  </a:lnTo>
                  <a:lnTo>
                    <a:pt x="12934" y="17389"/>
                  </a:lnTo>
                  <a:lnTo>
                    <a:pt x="13002" y="17419"/>
                  </a:lnTo>
                  <a:lnTo>
                    <a:pt x="13048" y="17477"/>
                  </a:lnTo>
                  <a:lnTo>
                    <a:pt x="13116" y="17526"/>
                  </a:lnTo>
                  <a:lnTo>
                    <a:pt x="13199" y="17526"/>
                  </a:lnTo>
                  <a:lnTo>
                    <a:pt x="13260" y="17487"/>
                  </a:lnTo>
                  <a:lnTo>
                    <a:pt x="13313" y="17458"/>
                  </a:lnTo>
                  <a:lnTo>
                    <a:pt x="13366" y="17438"/>
                  </a:lnTo>
                  <a:lnTo>
                    <a:pt x="13487" y="17487"/>
                  </a:lnTo>
                  <a:lnTo>
                    <a:pt x="13623" y="17555"/>
                  </a:lnTo>
                  <a:lnTo>
                    <a:pt x="13752" y="17643"/>
                  </a:lnTo>
                  <a:lnTo>
                    <a:pt x="13873" y="17712"/>
                  </a:lnTo>
                  <a:lnTo>
                    <a:pt x="13858" y="17712"/>
                  </a:lnTo>
                  <a:lnTo>
                    <a:pt x="13842" y="17731"/>
                  </a:lnTo>
                  <a:lnTo>
                    <a:pt x="13827" y="17731"/>
                  </a:lnTo>
                  <a:lnTo>
                    <a:pt x="13805" y="17751"/>
                  </a:lnTo>
                  <a:lnTo>
                    <a:pt x="13729" y="17780"/>
                  </a:lnTo>
                  <a:lnTo>
                    <a:pt x="13578" y="17780"/>
                  </a:lnTo>
                  <a:lnTo>
                    <a:pt x="13411" y="17751"/>
                  </a:lnTo>
                  <a:lnTo>
                    <a:pt x="13237" y="17692"/>
                  </a:lnTo>
                  <a:lnTo>
                    <a:pt x="13048" y="17643"/>
                  </a:lnTo>
                  <a:lnTo>
                    <a:pt x="12904" y="17595"/>
                  </a:lnTo>
                  <a:lnTo>
                    <a:pt x="12790" y="17526"/>
                  </a:lnTo>
                  <a:lnTo>
                    <a:pt x="12737" y="17487"/>
                  </a:lnTo>
                  <a:lnTo>
                    <a:pt x="12775" y="17438"/>
                  </a:lnTo>
                  <a:lnTo>
                    <a:pt x="12790" y="17409"/>
                  </a:lnTo>
                  <a:lnTo>
                    <a:pt x="12632" y="17350"/>
                  </a:lnTo>
                  <a:lnTo>
                    <a:pt x="12495" y="17253"/>
                  </a:lnTo>
                  <a:lnTo>
                    <a:pt x="12374" y="17096"/>
                  </a:lnTo>
                  <a:lnTo>
                    <a:pt x="12283" y="16930"/>
                  </a:lnTo>
                  <a:lnTo>
                    <a:pt x="12193" y="16745"/>
                  </a:lnTo>
                  <a:lnTo>
                    <a:pt x="12117" y="16549"/>
                  </a:lnTo>
                  <a:lnTo>
                    <a:pt x="12034" y="16403"/>
                  </a:lnTo>
                  <a:lnTo>
                    <a:pt x="11958" y="16276"/>
                  </a:lnTo>
                  <a:lnTo>
                    <a:pt x="11875" y="16198"/>
                  </a:lnTo>
                  <a:lnTo>
                    <a:pt x="11784" y="16090"/>
                  </a:lnTo>
                  <a:lnTo>
                    <a:pt x="11701" y="15992"/>
                  </a:lnTo>
                  <a:lnTo>
                    <a:pt x="11663" y="15836"/>
                  </a:lnTo>
                  <a:close/>
                  <a:moveTo>
                    <a:pt x="13926" y="15650"/>
                  </a:moveTo>
                  <a:lnTo>
                    <a:pt x="14001" y="15680"/>
                  </a:lnTo>
                  <a:lnTo>
                    <a:pt x="14092" y="15748"/>
                  </a:lnTo>
                  <a:lnTo>
                    <a:pt x="14175" y="15856"/>
                  </a:lnTo>
                  <a:lnTo>
                    <a:pt x="14213" y="15944"/>
                  </a:lnTo>
                  <a:lnTo>
                    <a:pt x="14175" y="15973"/>
                  </a:lnTo>
                  <a:lnTo>
                    <a:pt x="14138" y="16022"/>
                  </a:lnTo>
                  <a:lnTo>
                    <a:pt x="14092" y="16061"/>
                  </a:lnTo>
                  <a:lnTo>
                    <a:pt x="14039" y="16090"/>
                  </a:lnTo>
                  <a:lnTo>
                    <a:pt x="14085" y="16246"/>
                  </a:lnTo>
                  <a:lnTo>
                    <a:pt x="14138" y="16364"/>
                  </a:lnTo>
                  <a:lnTo>
                    <a:pt x="14191" y="16500"/>
                  </a:lnTo>
                  <a:lnTo>
                    <a:pt x="14145" y="16520"/>
                  </a:lnTo>
                  <a:lnTo>
                    <a:pt x="14107" y="16520"/>
                  </a:lnTo>
                  <a:lnTo>
                    <a:pt x="14085" y="16549"/>
                  </a:lnTo>
                  <a:lnTo>
                    <a:pt x="14070" y="16588"/>
                  </a:lnTo>
                  <a:lnTo>
                    <a:pt x="14001" y="16745"/>
                  </a:lnTo>
                  <a:lnTo>
                    <a:pt x="13964" y="16930"/>
                  </a:lnTo>
                  <a:lnTo>
                    <a:pt x="13895" y="17096"/>
                  </a:lnTo>
                  <a:lnTo>
                    <a:pt x="13858" y="17135"/>
                  </a:lnTo>
                  <a:lnTo>
                    <a:pt x="13820" y="17135"/>
                  </a:lnTo>
                  <a:lnTo>
                    <a:pt x="13774" y="17145"/>
                  </a:lnTo>
                  <a:lnTo>
                    <a:pt x="13729" y="17145"/>
                  </a:lnTo>
                  <a:lnTo>
                    <a:pt x="13646" y="17087"/>
                  </a:lnTo>
                  <a:lnTo>
                    <a:pt x="13570" y="17067"/>
                  </a:lnTo>
                  <a:lnTo>
                    <a:pt x="13472" y="17067"/>
                  </a:lnTo>
                  <a:lnTo>
                    <a:pt x="13381" y="17047"/>
                  </a:lnTo>
                  <a:lnTo>
                    <a:pt x="13290" y="16999"/>
                  </a:lnTo>
                  <a:lnTo>
                    <a:pt x="13199" y="16842"/>
                  </a:lnTo>
                  <a:lnTo>
                    <a:pt x="13131" y="16637"/>
                  </a:lnTo>
                  <a:lnTo>
                    <a:pt x="13116" y="16403"/>
                  </a:lnTo>
                  <a:lnTo>
                    <a:pt x="13184" y="16364"/>
                  </a:lnTo>
                  <a:lnTo>
                    <a:pt x="13237" y="16364"/>
                  </a:lnTo>
                  <a:lnTo>
                    <a:pt x="13290" y="16383"/>
                  </a:lnTo>
                  <a:lnTo>
                    <a:pt x="13343" y="16344"/>
                  </a:lnTo>
                  <a:lnTo>
                    <a:pt x="13411" y="16207"/>
                  </a:lnTo>
                  <a:lnTo>
                    <a:pt x="13578" y="16178"/>
                  </a:lnTo>
                  <a:lnTo>
                    <a:pt x="13608" y="16149"/>
                  </a:lnTo>
                  <a:lnTo>
                    <a:pt x="13631" y="16110"/>
                  </a:lnTo>
                  <a:lnTo>
                    <a:pt x="13631" y="16090"/>
                  </a:lnTo>
                  <a:lnTo>
                    <a:pt x="13646" y="16080"/>
                  </a:lnTo>
                  <a:lnTo>
                    <a:pt x="13646" y="16041"/>
                  </a:lnTo>
                  <a:lnTo>
                    <a:pt x="13661" y="16022"/>
                  </a:lnTo>
                  <a:lnTo>
                    <a:pt x="13774" y="16022"/>
                  </a:lnTo>
                  <a:lnTo>
                    <a:pt x="13805" y="15904"/>
                  </a:lnTo>
                  <a:lnTo>
                    <a:pt x="13842" y="15817"/>
                  </a:lnTo>
                  <a:lnTo>
                    <a:pt x="13880" y="15738"/>
                  </a:lnTo>
                  <a:lnTo>
                    <a:pt x="13926" y="15650"/>
                  </a:lnTo>
                  <a:close/>
                  <a:moveTo>
                    <a:pt x="10119" y="15426"/>
                  </a:moveTo>
                  <a:lnTo>
                    <a:pt x="10195" y="15494"/>
                  </a:lnTo>
                  <a:lnTo>
                    <a:pt x="10240" y="15611"/>
                  </a:lnTo>
                  <a:lnTo>
                    <a:pt x="10240" y="15807"/>
                  </a:lnTo>
                  <a:lnTo>
                    <a:pt x="10248" y="15807"/>
                  </a:lnTo>
                  <a:lnTo>
                    <a:pt x="10263" y="15817"/>
                  </a:lnTo>
                  <a:lnTo>
                    <a:pt x="10263" y="15875"/>
                  </a:lnTo>
                  <a:lnTo>
                    <a:pt x="10240" y="15875"/>
                  </a:lnTo>
                  <a:lnTo>
                    <a:pt x="10210" y="15885"/>
                  </a:lnTo>
                  <a:lnTo>
                    <a:pt x="10195" y="15924"/>
                  </a:lnTo>
                  <a:lnTo>
                    <a:pt x="10172" y="15944"/>
                  </a:lnTo>
                  <a:lnTo>
                    <a:pt x="10157" y="15944"/>
                  </a:lnTo>
                  <a:lnTo>
                    <a:pt x="10142" y="15924"/>
                  </a:lnTo>
                  <a:lnTo>
                    <a:pt x="10134" y="15924"/>
                  </a:lnTo>
                  <a:lnTo>
                    <a:pt x="10119" y="15904"/>
                  </a:lnTo>
                  <a:lnTo>
                    <a:pt x="10066" y="15768"/>
                  </a:lnTo>
                  <a:lnTo>
                    <a:pt x="10066" y="15563"/>
                  </a:lnTo>
                  <a:lnTo>
                    <a:pt x="10081" y="15533"/>
                  </a:lnTo>
                  <a:lnTo>
                    <a:pt x="10096" y="15514"/>
                  </a:lnTo>
                  <a:lnTo>
                    <a:pt x="10104" y="15475"/>
                  </a:lnTo>
                  <a:lnTo>
                    <a:pt x="10119" y="15426"/>
                  </a:lnTo>
                  <a:close/>
                  <a:moveTo>
                    <a:pt x="14864" y="15221"/>
                  </a:moveTo>
                  <a:lnTo>
                    <a:pt x="14925" y="15309"/>
                  </a:lnTo>
                  <a:lnTo>
                    <a:pt x="14970" y="15406"/>
                  </a:lnTo>
                  <a:lnTo>
                    <a:pt x="14970" y="15563"/>
                  </a:lnTo>
                  <a:lnTo>
                    <a:pt x="14978" y="15602"/>
                  </a:lnTo>
                  <a:lnTo>
                    <a:pt x="14993" y="15602"/>
                  </a:lnTo>
                  <a:lnTo>
                    <a:pt x="14993" y="15611"/>
                  </a:lnTo>
                  <a:lnTo>
                    <a:pt x="14978" y="15611"/>
                  </a:lnTo>
                  <a:lnTo>
                    <a:pt x="14970" y="15650"/>
                  </a:lnTo>
                  <a:lnTo>
                    <a:pt x="14970" y="15680"/>
                  </a:lnTo>
                  <a:lnTo>
                    <a:pt x="14955" y="15680"/>
                  </a:lnTo>
                  <a:lnTo>
                    <a:pt x="14955" y="15699"/>
                  </a:lnTo>
                  <a:lnTo>
                    <a:pt x="14940" y="15699"/>
                  </a:lnTo>
                  <a:lnTo>
                    <a:pt x="14917" y="15719"/>
                  </a:lnTo>
                  <a:lnTo>
                    <a:pt x="14902" y="15680"/>
                  </a:lnTo>
                  <a:lnTo>
                    <a:pt x="14902" y="15670"/>
                  </a:lnTo>
                  <a:lnTo>
                    <a:pt x="14872" y="15670"/>
                  </a:lnTo>
                  <a:lnTo>
                    <a:pt x="14864" y="15650"/>
                  </a:lnTo>
                  <a:lnTo>
                    <a:pt x="14864" y="15680"/>
                  </a:lnTo>
                  <a:lnTo>
                    <a:pt x="14872" y="15699"/>
                  </a:lnTo>
                  <a:lnTo>
                    <a:pt x="14902" y="15738"/>
                  </a:lnTo>
                  <a:lnTo>
                    <a:pt x="14887" y="15748"/>
                  </a:lnTo>
                  <a:lnTo>
                    <a:pt x="14887" y="15836"/>
                  </a:lnTo>
                  <a:lnTo>
                    <a:pt x="14819" y="15836"/>
                  </a:lnTo>
                  <a:lnTo>
                    <a:pt x="14819" y="15787"/>
                  </a:lnTo>
                  <a:lnTo>
                    <a:pt x="14781" y="15768"/>
                  </a:lnTo>
                  <a:lnTo>
                    <a:pt x="14743" y="15738"/>
                  </a:lnTo>
                  <a:lnTo>
                    <a:pt x="14728" y="15699"/>
                  </a:lnTo>
                  <a:lnTo>
                    <a:pt x="14713" y="15650"/>
                  </a:lnTo>
                  <a:lnTo>
                    <a:pt x="14705" y="15602"/>
                  </a:lnTo>
                  <a:lnTo>
                    <a:pt x="14675" y="15533"/>
                  </a:lnTo>
                  <a:lnTo>
                    <a:pt x="14637" y="15563"/>
                  </a:lnTo>
                  <a:lnTo>
                    <a:pt x="14584" y="15602"/>
                  </a:lnTo>
                  <a:lnTo>
                    <a:pt x="14531" y="15611"/>
                  </a:lnTo>
                  <a:lnTo>
                    <a:pt x="14478" y="15650"/>
                  </a:lnTo>
                  <a:lnTo>
                    <a:pt x="14478" y="15563"/>
                  </a:lnTo>
                  <a:lnTo>
                    <a:pt x="14493" y="15543"/>
                  </a:lnTo>
                  <a:lnTo>
                    <a:pt x="14493" y="15533"/>
                  </a:lnTo>
                  <a:lnTo>
                    <a:pt x="14501" y="15533"/>
                  </a:lnTo>
                  <a:lnTo>
                    <a:pt x="14501" y="15494"/>
                  </a:lnTo>
                  <a:lnTo>
                    <a:pt x="14607" y="15445"/>
                  </a:lnTo>
                  <a:lnTo>
                    <a:pt x="14705" y="15406"/>
                  </a:lnTo>
                  <a:lnTo>
                    <a:pt x="14796" y="15338"/>
                  </a:lnTo>
                  <a:lnTo>
                    <a:pt x="14864" y="15221"/>
                  </a:lnTo>
                  <a:close/>
                  <a:moveTo>
                    <a:pt x="14213" y="15035"/>
                  </a:moveTo>
                  <a:lnTo>
                    <a:pt x="14244" y="15074"/>
                  </a:lnTo>
                  <a:lnTo>
                    <a:pt x="14266" y="15074"/>
                  </a:lnTo>
                  <a:lnTo>
                    <a:pt x="14266" y="15123"/>
                  </a:lnTo>
                  <a:lnTo>
                    <a:pt x="14281" y="15152"/>
                  </a:lnTo>
                  <a:lnTo>
                    <a:pt x="14198" y="15240"/>
                  </a:lnTo>
                  <a:lnTo>
                    <a:pt x="14145" y="15328"/>
                  </a:lnTo>
                  <a:lnTo>
                    <a:pt x="14085" y="15396"/>
                  </a:lnTo>
                  <a:lnTo>
                    <a:pt x="13986" y="15465"/>
                  </a:lnTo>
                  <a:lnTo>
                    <a:pt x="13986" y="15426"/>
                  </a:lnTo>
                  <a:lnTo>
                    <a:pt x="14070" y="15309"/>
                  </a:lnTo>
                  <a:lnTo>
                    <a:pt x="14160" y="15191"/>
                  </a:lnTo>
                  <a:lnTo>
                    <a:pt x="14213" y="15035"/>
                  </a:lnTo>
                  <a:close/>
                  <a:moveTo>
                    <a:pt x="14531" y="14029"/>
                  </a:moveTo>
                  <a:lnTo>
                    <a:pt x="14531" y="14205"/>
                  </a:lnTo>
                  <a:lnTo>
                    <a:pt x="14516" y="14322"/>
                  </a:lnTo>
                  <a:lnTo>
                    <a:pt x="14493" y="14420"/>
                  </a:lnTo>
                  <a:lnTo>
                    <a:pt x="14478" y="14595"/>
                  </a:lnTo>
                  <a:lnTo>
                    <a:pt x="14501" y="14595"/>
                  </a:lnTo>
                  <a:lnTo>
                    <a:pt x="14501" y="14625"/>
                  </a:lnTo>
                  <a:lnTo>
                    <a:pt x="14607" y="14625"/>
                  </a:lnTo>
                  <a:lnTo>
                    <a:pt x="14637" y="14644"/>
                  </a:lnTo>
                  <a:lnTo>
                    <a:pt x="14660" y="14664"/>
                  </a:lnTo>
                  <a:lnTo>
                    <a:pt x="14713" y="14674"/>
                  </a:lnTo>
                  <a:lnTo>
                    <a:pt x="14743" y="14801"/>
                  </a:lnTo>
                  <a:lnTo>
                    <a:pt x="14796" y="14879"/>
                  </a:lnTo>
                  <a:lnTo>
                    <a:pt x="14864" y="14967"/>
                  </a:lnTo>
                  <a:lnTo>
                    <a:pt x="14917" y="15084"/>
                  </a:lnTo>
                  <a:lnTo>
                    <a:pt x="14872" y="15103"/>
                  </a:lnTo>
                  <a:lnTo>
                    <a:pt x="14849" y="15123"/>
                  </a:lnTo>
                  <a:lnTo>
                    <a:pt x="14834" y="15123"/>
                  </a:lnTo>
                  <a:lnTo>
                    <a:pt x="14834" y="15172"/>
                  </a:lnTo>
                  <a:lnTo>
                    <a:pt x="14811" y="15172"/>
                  </a:lnTo>
                  <a:lnTo>
                    <a:pt x="14766" y="15191"/>
                  </a:lnTo>
                  <a:lnTo>
                    <a:pt x="14758" y="15152"/>
                  </a:lnTo>
                  <a:lnTo>
                    <a:pt x="14758" y="15142"/>
                  </a:lnTo>
                  <a:lnTo>
                    <a:pt x="14728" y="15142"/>
                  </a:lnTo>
                  <a:lnTo>
                    <a:pt x="14713" y="15123"/>
                  </a:lnTo>
                  <a:lnTo>
                    <a:pt x="14690" y="15191"/>
                  </a:lnTo>
                  <a:lnTo>
                    <a:pt x="14675" y="15240"/>
                  </a:lnTo>
                  <a:lnTo>
                    <a:pt x="14652" y="15289"/>
                  </a:lnTo>
                  <a:lnTo>
                    <a:pt x="14607" y="15309"/>
                  </a:lnTo>
                  <a:lnTo>
                    <a:pt x="14569" y="15338"/>
                  </a:lnTo>
                  <a:lnTo>
                    <a:pt x="14569" y="15309"/>
                  </a:lnTo>
                  <a:lnTo>
                    <a:pt x="14546" y="15269"/>
                  </a:lnTo>
                  <a:lnTo>
                    <a:pt x="14546" y="15191"/>
                  </a:lnTo>
                  <a:lnTo>
                    <a:pt x="14531" y="15172"/>
                  </a:lnTo>
                  <a:lnTo>
                    <a:pt x="14516" y="15172"/>
                  </a:lnTo>
                  <a:lnTo>
                    <a:pt x="14478" y="15152"/>
                  </a:lnTo>
                  <a:lnTo>
                    <a:pt x="14478" y="15055"/>
                  </a:lnTo>
                  <a:lnTo>
                    <a:pt x="14493" y="15015"/>
                  </a:lnTo>
                  <a:lnTo>
                    <a:pt x="14493" y="15006"/>
                  </a:lnTo>
                  <a:lnTo>
                    <a:pt x="14501" y="14986"/>
                  </a:lnTo>
                  <a:lnTo>
                    <a:pt x="14531" y="14986"/>
                  </a:lnTo>
                  <a:lnTo>
                    <a:pt x="14569" y="14967"/>
                  </a:lnTo>
                  <a:lnTo>
                    <a:pt x="14622" y="14967"/>
                  </a:lnTo>
                  <a:lnTo>
                    <a:pt x="14622" y="15084"/>
                  </a:lnTo>
                  <a:lnTo>
                    <a:pt x="14713" y="15084"/>
                  </a:lnTo>
                  <a:lnTo>
                    <a:pt x="14713" y="15055"/>
                  </a:lnTo>
                  <a:lnTo>
                    <a:pt x="14728" y="15015"/>
                  </a:lnTo>
                  <a:lnTo>
                    <a:pt x="14743" y="15006"/>
                  </a:lnTo>
                  <a:lnTo>
                    <a:pt x="14743" y="14986"/>
                  </a:lnTo>
                  <a:lnTo>
                    <a:pt x="14758" y="14967"/>
                  </a:lnTo>
                  <a:lnTo>
                    <a:pt x="14766" y="14937"/>
                  </a:lnTo>
                  <a:lnTo>
                    <a:pt x="14743" y="14937"/>
                  </a:lnTo>
                  <a:lnTo>
                    <a:pt x="14607" y="14801"/>
                  </a:lnTo>
                  <a:lnTo>
                    <a:pt x="14456" y="14713"/>
                  </a:lnTo>
                  <a:lnTo>
                    <a:pt x="14456" y="14781"/>
                  </a:lnTo>
                  <a:lnTo>
                    <a:pt x="14425" y="14879"/>
                  </a:lnTo>
                  <a:lnTo>
                    <a:pt x="14425" y="14937"/>
                  </a:lnTo>
                  <a:lnTo>
                    <a:pt x="14410" y="14918"/>
                  </a:lnTo>
                  <a:lnTo>
                    <a:pt x="14403" y="14898"/>
                  </a:lnTo>
                  <a:lnTo>
                    <a:pt x="14403" y="14879"/>
                  </a:lnTo>
                  <a:lnTo>
                    <a:pt x="14387" y="14869"/>
                  </a:lnTo>
                  <a:lnTo>
                    <a:pt x="14350" y="14742"/>
                  </a:lnTo>
                  <a:lnTo>
                    <a:pt x="14304" y="14595"/>
                  </a:lnTo>
                  <a:lnTo>
                    <a:pt x="14297" y="14400"/>
                  </a:lnTo>
                  <a:lnTo>
                    <a:pt x="14304" y="14234"/>
                  </a:lnTo>
                  <a:lnTo>
                    <a:pt x="14357" y="14068"/>
                  </a:lnTo>
                  <a:lnTo>
                    <a:pt x="14403" y="14048"/>
                  </a:lnTo>
                  <a:lnTo>
                    <a:pt x="14440" y="14029"/>
                  </a:lnTo>
                  <a:lnTo>
                    <a:pt x="14531" y="14029"/>
                  </a:lnTo>
                  <a:close/>
                  <a:moveTo>
                    <a:pt x="14478" y="13062"/>
                  </a:moveTo>
                  <a:lnTo>
                    <a:pt x="14501" y="13091"/>
                  </a:lnTo>
                  <a:lnTo>
                    <a:pt x="14516" y="13130"/>
                  </a:lnTo>
                  <a:lnTo>
                    <a:pt x="14531" y="13159"/>
                  </a:lnTo>
                  <a:lnTo>
                    <a:pt x="14531" y="13277"/>
                  </a:lnTo>
                  <a:lnTo>
                    <a:pt x="14425" y="13618"/>
                  </a:lnTo>
                  <a:lnTo>
                    <a:pt x="14372" y="13531"/>
                  </a:lnTo>
                  <a:lnTo>
                    <a:pt x="14350" y="13452"/>
                  </a:lnTo>
                  <a:lnTo>
                    <a:pt x="14334" y="13316"/>
                  </a:lnTo>
                  <a:lnTo>
                    <a:pt x="14478" y="13062"/>
                  </a:lnTo>
                  <a:close/>
                  <a:moveTo>
                    <a:pt x="15326" y="12270"/>
                  </a:moveTo>
                  <a:lnTo>
                    <a:pt x="15349" y="12290"/>
                  </a:lnTo>
                  <a:lnTo>
                    <a:pt x="15364" y="12290"/>
                  </a:lnTo>
                  <a:lnTo>
                    <a:pt x="15364" y="12309"/>
                  </a:lnTo>
                  <a:lnTo>
                    <a:pt x="15379" y="12339"/>
                  </a:lnTo>
                  <a:lnTo>
                    <a:pt x="15379" y="12378"/>
                  </a:lnTo>
                  <a:lnTo>
                    <a:pt x="15364" y="12427"/>
                  </a:lnTo>
                  <a:lnTo>
                    <a:pt x="15333" y="12475"/>
                  </a:lnTo>
                  <a:lnTo>
                    <a:pt x="15326" y="12524"/>
                  </a:lnTo>
                  <a:lnTo>
                    <a:pt x="15258" y="12524"/>
                  </a:lnTo>
                  <a:lnTo>
                    <a:pt x="15258" y="12407"/>
                  </a:lnTo>
                  <a:lnTo>
                    <a:pt x="15280" y="12397"/>
                  </a:lnTo>
                  <a:lnTo>
                    <a:pt x="15296" y="12358"/>
                  </a:lnTo>
                  <a:lnTo>
                    <a:pt x="15311" y="12329"/>
                  </a:lnTo>
                  <a:lnTo>
                    <a:pt x="15326" y="12270"/>
                  </a:lnTo>
                  <a:close/>
                  <a:moveTo>
                    <a:pt x="14970" y="11811"/>
                  </a:moveTo>
                  <a:lnTo>
                    <a:pt x="15061" y="11811"/>
                  </a:lnTo>
                  <a:lnTo>
                    <a:pt x="15061" y="11928"/>
                  </a:lnTo>
                  <a:lnTo>
                    <a:pt x="14940" y="11928"/>
                  </a:lnTo>
                  <a:lnTo>
                    <a:pt x="14940" y="11850"/>
                  </a:lnTo>
                  <a:lnTo>
                    <a:pt x="14970" y="11850"/>
                  </a:lnTo>
                  <a:lnTo>
                    <a:pt x="14970" y="11811"/>
                  </a:lnTo>
                  <a:close/>
                  <a:moveTo>
                    <a:pt x="5351" y="11489"/>
                  </a:moveTo>
                  <a:lnTo>
                    <a:pt x="5419" y="11489"/>
                  </a:lnTo>
                  <a:lnTo>
                    <a:pt x="5389" y="11538"/>
                  </a:lnTo>
                  <a:lnTo>
                    <a:pt x="5366" y="11577"/>
                  </a:lnTo>
                  <a:lnTo>
                    <a:pt x="5336" y="11606"/>
                  </a:lnTo>
                  <a:lnTo>
                    <a:pt x="5313" y="11645"/>
                  </a:lnTo>
                  <a:lnTo>
                    <a:pt x="5268" y="11674"/>
                  </a:lnTo>
                  <a:lnTo>
                    <a:pt x="5245" y="11674"/>
                  </a:lnTo>
                  <a:lnTo>
                    <a:pt x="5245" y="11694"/>
                  </a:lnTo>
                  <a:lnTo>
                    <a:pt x="5207" y="11694"/>
                  </a:lnTo>
                  <a:lnTo>
                    <a:pt x="5177" y="11713"/>
                  </a:lnTo>
                  <a:lnTo>
                    <a:pt x="5154" y="11586"/>
                  </a:lnTo>
                  <a:lnTo>
                    <a:pt x="5207" y="11577"/>
                  </a:lnTo>
                  <a:lnTo>
                    <a:pt x="5260" y="11538"/>
                  </a:lnTo>
                  <a:lnTo>
                    <a:pt x="5313" y="11518"/>
                  </a:lnTo>
                  <a:lnTo>
                    <a:pt x="5351" y="11489"/>
                  </a:lnTo>
                  <a:close/>
                  <a:moveTo>
                    <a:pt x="4253" y="11440"/>
                  </a:moveTo>
                  <a:lnTo>
                    <a:pt x="4322" y="11469"/>
                  </a:lnTo>
                  <a:lnTo>
                    <a:pt x="4397" y="11508"/>
                  </a:lnTo>
                  <a:lnTo>
                    <a:pt x="4488" y="11538"/>
                  </a:lnTo>
                  <a:lnTo>
                    <a:pt x="4541" y="11586"/>
                  </a:lnTo>
                  <a:lnTo>
                    <a:pt x="4329" y="11586"/>
                  </a:lnTo>
                  <a:lnTo>
                    <a:pt x="4306" y="11577"/>
                  </a:lnTo>
                  <a:lnTo>
                    <a:pt x="4291" y="11577"/>
                  </a:lnTo>
                  <a:lnTo>
                    <a:pt x="4269" y="11557"/>
                  </a:lnTo>
                  <a:lnTo>
                    <a:pt x="4216" y="11557"/>
                  </a:lnTo>
                  <a:lnTo>
                    <a:pt x="4216" y="11518"/>
                  </a:lnTo>
                  <a:lnTo>
                    <a:pt x="4231" y="11508"/>
                  </a:lnTo>
                  <a:lnTo>
                    <a:pt x="4238" y="11489"/>
                  </a:lnTo>
                  <a:lnTo>
                    <a:pt x="4238" y="11469"/>
                  </a:lnTo>
                  <a:lnTo>
                    <a:pt x="4253" y="11440"/>
                  </a:lnTo>
                  <a:close/>
                  <a:moveTo>
                    <a:pt x="1892" y="10776"/>
                  </a:moveTo>
                  <a:lnTo>
                    <a:pt x="2074" y="10776"/>
                  </a:lnTo>
                  <a:lnTo>
                    <a:pt x="2074" y="10805"/>
                  </a:lnTo>
                  <a:lnTo>
                    <a:pt x="2036" y="10824"/>
                  </a:lnTo>
                  <a:lnTo>
                    <a:pt x="2021" y="10844"/>
                  </a:lnTo>
                  <a:lnTo>
                    <a:pt x="1998" y="10854"/>
                  </a:lnTo>
                  <a:lnTo>
                    <a:pt x="1968" y="10873"/>
                  </a:lnTo>
                  <a:lnTo>
                    <a:pt x="1930" y="10873"/>
                  </a:lnTo>
                  <a:lnTo>
                    <a:pt x="1892" y="10776"/>
                  </a:lnTo>
                  <a:close/>
                  <a:moveTo>
                    <a:pt x="4692" y="10580"/>
                  </a:moveTo>
                  <a:lnTo>
                    <a:pt x="4662" y="10619"/>
                  </a:lnTo>
                  <a:lnTo>
                    <a:pt x="4647" y="10619"/>
                  </a:lnTo>
                  <a:lnTo>
                    <a:pt x="4647" y="10639"/>
                  </a:lnTo>
                  <a:lnTo>
                    <a:pt x="4639" y="10649"/>
                  </a:lnTo>
                  <a:lnTo>
                    <a:pt x="4624" y="10688"/>
                  </a:lnTo>
                  <a:lnTo>
                    <a:pt x="4647" y="10688"/>
                  </a:lnTo>
                  <a:lnTo>
                    <a:pt x="4692" y="10668"/>
                  </a:lnTo>
                  <a:lnTo>
                    <a:pt x="4715" y="10649"/>
                  </a:lnTo>
                  <a:lnTo>
                    <a:pt x="4745" y="10639"/>
                  </a:lnTo>
                  <a:lnTo>
                    <a:pt x="4768" y="10619"/>
                  </a:lnTo>
                  <a:lnTo>
                    <a:pt x="4798" y="10580"/>
                  </a:lnTo>
                  <a:lnTo>
                    <a:pt x="4692" y="10580"/>
                  </a:lnTo>
                  <a:close/>
                  <a:moveTo>
                    <a:pt x="2800" y="10580"/>
                  </a:moveTo>
                  <a:lnTo>
                    <a:pt x="2815" y="10736"/>
                  </a:lnTo>
                  <a:lnTo>
                    <a:pt x="2831" y="10922"/>
                  </a:lnTo>
                  <a:lnTo>
                    <a:pt x="2762" y="10922"/>
                  </a:lnTo>
                  <a:lnTo>
                    <a:pt x="2747" y="10942"/>
                  </a:lnTo>
                  <a:lnTo>
                    <a:pt x="2694" y="10942"/>
                  </a:lnTo>
                  <a:lnTo>
                    <a:pt x="2656" y="10961"/>
                  </a:lnTo>
                  <a:lnTo>
                    <a:pt x="2641" y="10824"/>
                  </a:lnTo>
                  <a:lnTo>
                    <a:pt x="2641" y="10688"/>
                  </a:lnTo>
                  <a:lnTo>
                    <a:pt x="2656" y="10619"/>
                  </a:lnTo>
                  <a:lnTo>
                    <a:pt x="2679" y="10600"/>
                  </a:lnTo>
                  <a:lnTo>
                    <a:pt x="2709" y="10580"/>
                  </a:lnTo>
                  <a:lnTo>
                    <a:pt x="2800" y="10580"/>
                  </a:lnTo>
                  <a:close/>
                  <a:moveTo>
                    <a:pt x="2732" y="10248"/>
                  </a:moveTo>
                  <a:lnTo>
                    <a:pt x="2800" y="10248"/>
                  </a:lnTo>
                  <a:lnTo>
                    <a:pt x="2785" y="10316"/>
                  </a:lnTo>
                  <a:lnTo>
                    <a:pt x="2785" y="10414"/>
                  </a:lnTo>
                  <a:lnTo>
                    <a:pt x="2778" y="10453"/>
                  </a:lnTo>
                  <a:lnTo>
                    <a:pt x="2762" y="10502"/>
                  </a:lnTo>
                  <a:lnTo>
                    <a:pt x="2709" y="10502"/>
                  </a:lnTo>
                  <a:lnTo>
                    <a:pt x="2709" y="10434"/>
                  </a:lnTo>
                  <a:lnTo>
                    <a:pt x="2725" y="10365"/>
                  </a:lnTo>
                  <a:lnTo>
                    <a:pt x="2725" y="10297"/>
                  </a:lnTo>
                  <a:lnTo>
                    <a:pt x="2732" y="10248"/>
                  </a:lnTo>
                  <a:close/>
                  <a:moveTo>
                    <a:pt x="16658" y="9779"/>
                  </a:moveTo>
                  <a:lnTo>
                    <a:pt x="16726" y="9906"/>
                  </a:lnTo>
                  <a:lnTo>
                    <a:pt x="16787" y="9974"/>
                  </a:lnTo>
                  <a:lnTo>
                    <a:pt x="16870" y="10004"/>
                  </a:lnTo>
                  <a:lnTo>
                    <a:pt x="16923" y="10043"/>
                  </a:lnTo>
                  <a:lnTo>
                    <a:pt x="16976" y="10092"/>
                  </a:lnTo>
                  <a:lnTo>
                    <a:pt x="16991" y="10121"/>
                  </a:lnTo>
                  <a:lnTo>
                    <a:pt x="16998" y="10160"/>
                  </a:lnTo>
                  <a:lnTo>
                    <a:pt x="16998" y="10248"/>
                  </a:lnTo>
                  <a:lnTo>
                    <a:pt x="16908" y="10277"/>
                  </a:lnTo>
                  <a:lnTo>
                    <a:pt x="16840" y="10346"/>
                  </a:lnTo>
                  <a:lnTo>
                    <a:pt x="16787" y="10414"/>
                  </a:lnTo>
                  <a:lnTo>
                    <a:pt x="16711" y="10463"/>
                  </a:lnTo>
                  <a:lnTo>
                    <a:pt x="16681" y="10414"/>
                  </a:lnTo>
                  <a:lnTo>
                    <a:pt x="16658" y="10395"/>
                  </a:lnTo>
                  <a:lnTo>
                    <a:pt x="16635" y="10385"/>
                  </a:lnTo>
                  <a:lnTo>
                    <a:pt x="16605" y="10395"/>
                  </a:lnTo>
                  <a:lnTo>
                    <a:pt x="16582" y="10414"/>
                  </a:lnTo>
                  <a:lnTo>
                    <a:pt x="16567" y="10453"/>
                  </a:lnTo>
                  <a:lnTo>
                    <a:pt x="16537" y="10463"/>
                  </a:lnTo>
                  <a:lnTo>
                    <a:pt x="16582" y="10668"/>
                  </a:lnTo>
                  <a:lnTo>
                    <a:pt x="16590" y="10824"/>
                  </a:lnTo>
                  <a:lnTo>
                    <a:pt x="16590" y="10942"/>
                  </a:lnTo>
                  <a:lnTo>
                    <a:pt x="16582" y="11059"/>
                  </a:lnTo>
                  <a:lnTo>
                    <a:pt x="16552" y="11186"/>
                  </a:lnTo>
                  <a:lnTo>
                    <a:pt x="16529" y="11352"/>
                  </a:lnTo>
                  <a:lnTo>
                    <a:pt x="16514" y="11557"/>
                  </a:lnTo>
                  <a:lnTo>
                    <a:pt x="16340" y="11674"/>
                  </a:lnTo>
                  <a:lnTo>
                    <a:pt x="16143" y="11792"/>
                  </a:lnTo>
                  <a:lnTo>
                    <a:pt x="15954" y="11899"/>
                  </a:lnTo>
                  <a:lnTo>
                    <a:pt x="15916" y="11811"/>
                  </a:lnTo>
                  <a:lnTo>
                    <a:pt x="15878" y="11743"/>
                  </a:lnTo>
                  <a:lnTo>
                    <a:pt x="15863" y="11811"/>
                  </a:lnTo>
                  <a:lnTo>
                    <a:pt x="15863" y="11850"/>
                  </a:lnTo>
                  <a:lnTo>
                    <a:pt x="15856" y="11899"/>
                  </a:lnTo>
                  <a:lnTo>
                    <a:pt x="15841" y="11928"/>
                  </a:lnTo>
                  <a:lnTo>
                    <a:pt x="15772" y="11928"/>
                  </a:lnTo>
                  <a:lnTo>
                    <a:pt x="15757" y="11948"/>
                  </a:lnTo>
                  <a:lnTo>
                    <a:pt x="15750" y="11948"/>
                  </a:lnTo>
                  <a:lnTo>
                    <a:pt x="15719" y="11987"/>
                  </a:lnTo>
                  <a:lnTo>
                    <a:pt x="15682" y="11987"/>
                  </a:lnTo>
                  <a:lnTo>
                    <a:pt x="15644" y="11997"/>
                  </a:lnTo>
                  <a:lnTo>
                    <a:pt x="15629" y="11967"/>
                  </a:lnTo>
                  <a:lnTo>
                    <a:pt x="15629" y="11850"/>
                  </a:lnTo>
                  <a:lnTo>
                    <a:pt x="15598" y="11850"/>
                  </a:lnTo>
                  <a:lnTo>
                    <a:pt x="15576" y="11831"/>
                  </a:lnTo>
                  <a:lnTo>
                    <a:pt x="15523" y="11811"/>
                  </a:lnTo>
                  <a:lnTo>
                    <a:pt x="15523" y="11850"/>
                  </a:lnTo>
                  <a:lnTo>
                    <a:pt x="15545" y="11899"/>
                  </a:lnTo>
                  <a:lnTo>
                    <a:pt x="15576" y="11919"/>
                  </a:lnTo>
                  <a:lnTo>
                    <a:pt x="15576" y="11997"/>
                  </a:lnTo>
                  <a:lnTo>
                    <a:pt x="15591" y="12085"/>
                  </a:lnTo>
                  <a:lnTo>
                    <a:pt x="15545" y="12134"/>
                  </a:lnTo>
                  <a:lnTo>
                    <a:pt x="15523" y="12202"/>
                  </a:lnTo>
                  <a:lnTo>
                    <a:pt x="15492" y="12270"/>
                  </a:lnTo>
                  <a:lnTo>
                    <a:pt x="15402" y="12270"/>
                  </a:lnTo>
                  <a:lnTo>
                    <a:pt x="15379" y="12065"/>
                  </a:lnTo>
                  <a:lnTo>
                    <a:pt x="15349" y="11997"/>
                  </a:lnTo>
                  <a:lnTo>
                    <a:pt x="15326" y="11899"/>
                  </a:lnTo>
                  <a:lnTo>
                    <a:pt x="15402" y="11899"/>
                  </a:lnTo>
                  <a:lnTo>
                    <a:pt x="15492" y="11743"/>
                  </a:lnTo>
                  <a:lnTo>
                    <a:pt x="15613" y="11606"/>
                  </a:lnTo>
                  <a:lnTo>
                    <a:pt x="15757" y="11518"/>
                  </a:lnTo>
                  <a:lnTo>
                    <a:pt x="15810" y="11508"/>
                  </a:lnTo>
                  <a:lnTo>
                    <a:pt x="15863" y="11508"/>
                  </a:lnTo>
                  <a:lnTo>
                    <a:pt x="15909" y="11518"/>
                  </a:lnTo>
                  <a:lnTo>
                    <a:pt x="15954" y="11518"/>
                  </a:lnTo>
                  <a:lnTo>
                    <a:pt x="15984" y="11469"/>
                  </a:lnTo>
                  <a:lnTo>
                    <a:pt x="16007" y="11420"/>
                  </a:lnTo>
                  <a:lnTo>
                    <a:pt x="16022" y="11372"/>
                  </a:lnTo>
                  <a:lnTo>
                    <a:pt x="16037" y="11332"/>
                  </a:lnTo>
                  <a:lnTo>
                    <a:pt x="16060" y="11284"/>
                  </a:lnTo>
                  <a:lnTo>
                    <a:pt x="16105" y="11254"/>
                  </a:lnTo>
                  <a:lnTo>
                    <a:pt x="16113" y="11284"/>
                  </a:lnTo>
                  <a:lnTo>
                    <a:pt x="16128" y="11303"/>
                  </a:lnTo>
                  <a:lnTo>
                    <a:pt x="16158" y="11303"/>
                  </a:lnTo>
                  <a:lnTo>
                    <a:pt x="16166" y="11284"/>
                  </a:lnTo>
                  <a:lnTo>
                    <a:pt x="16272" y="11166"/>
                  </a:lnTo>
                  <a:lnTo>
                    <a:pt x="16340" y="11059"/>
                  </a:lnTo>
                  <a:lnTo>
                    <a:pt x="16370" y="10942"/>
                  </a:lnTo>
                  <a:lnTo>
                    <a:pt x="16393" y="10805"/>
                  </a:lnTo>
                  <a:lnTo>
                    <a:pt x="16431" y="10688"/>
                  </a:lnTo>
                  <a:lnTo>
                    <a:pt x="16514" y="10531"/>
                  </a:lnTo>
                  <a:lnTo>
                    <a:pt x="16461" y="10531"/>
                  </a:lnTo>
                  <a:lnTo>
                    <a:pt x="16423" y="10502"/>
                  </a:lnTo>
                  <a:lnTo>
                    <a:pt x="16408" y="10463"/>
                  </a:lnTo>
                  <a:lnTo>
                    <a:pt x="16393" y="10434"/>
                  </a:lnTo>
                  <a:lnTo>
                    <a:pt x="16393" y="10277"/>
                  </a:lnTo>
                  <a:lnTo>
                    <a:pt x="16408" y="10258"/>
                  </a:lnTo>
                  <a:lnTo>
                    <a:pt x="16423" y="10248"/>
                  </a:lnTo>
                  <a:lnTo>
                    <a:pt x="16423" y="10209"/>
                  </a:lnTo>
                  <a:lnTo>
                    <a:pt x="16476" y="10189"/>
                  </a:lnTo>
                  <a:lnTo>
                    <a:pt x="16514" y="10189"/>
                  </a:lnTo>
                  <a:lnTo>
                    <a:pt x="16537" y="10180"/>
                  </a:lnTo>
                  <a:lnTo>
                    <a:pt x="16567" y="10180"/>
                  </a:lnTo>
                  <a:lnTo>
                    <a:pt x="16567" y="10004"/>
                  </a:lnTo>
                  <a:lnTo>
                    <a:pt x="16590" y="9867"/>
                  </a:lnTo>
                  <a:lnTo>
                    <a:pt x="16658" y="9779"/>
                  </a:lnTo>
                  <a:close/>
                  <a:moveTo>
                    <a:pt x="3194" y="9750"/>
                  </a:moveTo>
                  <a:lnTo>
                    <a:pt x="3186" y="9769"/>
                  </a:lnTo>
                  <a:lnTo>
                    <a:pt x="3156" y="9769"/>
                  </a:lnTo>
                  <a:lnTo>
                    <a:pt x="3156" y="9779"/>
                  </a:lnTo>
                  <a:lnTo>
                    <a:pt x="3141" y="9779"/>
                  </a:lnTo>
                  <a:lnTo>
                    <a:pt x="3118" y="9818"/>
                  </a:lnTo>
                  <a:lnTo>
                    <a:pt x="3088" y="9838"/>
                  </a:lnTo>
                  <a:lnTo>
                    <a:pt x="3088" y="9974"/>
                  </a:lnTo>
                  <a:lnTo>
                    <a:pt x="3194" y="10111"/>
                  </a:lnTo>
                  <a:lnTo>
                    <a:pt x="3292" y="10258"/>
                  </a:lnTo>
                  <a:lnTo>
                    <a:pt x="3383" y="10434"/>
                  </a:lnTo>
                  <a:lnTo>
                    <a:pt x="3489" y="10434"/>
                  </a:lnTo>
                  <a:lnTo>
                    <a:pt x="3489" y="10531"/>
                  </a:lnTo>
                  <a:lnTo>
                    <a:pt x="3595" y="10580"/>
                  </a:lnTo>
                  <a:lnTo>
                    <a:pt x="3671" y="10649"/>
                  </a:lnTo>
                  <a:lnTo>
                    <a:pt x="3754" y="10736"/>
                  </a:lnTo>
                  <a:lnTo>
                    <a:pt x="3754" y="10776"/>
                  </a:lnTo>
                  <a:lnTo>
                    <a:pt x="3656" y="10776"/>
                  </a:lnTo>
                  <a:lnTo>
                    <a:pt x="3633" y="10756"/>
                  </a:lnTo>
                  <a:lnTo>
                    <a:pt x="3595" y="10736"/>
                  </a:lnTo>
                  <a:lnTo>
                    <a:pt x="3557" y="10736"/>
                  </a:lnTo>
                  <a:lnTo>
                    <a:pt x="3557" y="10785"/>
                  </a:lnTo>
                  <a:lnTo>
                    <a:pt x="3565" y="10824"/>
                  </a:lnTo>
                  <a:lnTo>
                    <a:pt x="3580" y="10854"/>
                  </a:lnTo>
                  <a:lnTo>
                    <a:pt x="3580" y="10873"/>
                  </a:lnTo>
                  <a:lnTo>
                    <a:pt x="3595" y="10912"/>
                  </a:lnTo>
                  <a:lnTo>
                    <a:pt x="3603" y="10961"/>
                  </a:lnTo>
                  <a:lnTo>
                    <a:pt x="3565" y="10991"/>
                  </a:lnTo>
                  <a:lnTo>
                    <a:pt x="3542" y="11030"/>
                  </a:lnTo>
                  <a:lnTo>
                    <a:pt x="3512" y="11078"/>
                  </a:lnTo>
                  <a:lnTo>
                    <a:pt x="3489" y="11147"/>
                  </a:lnTo>
                  <a:lnTo>
                    <a:pt x="3406" y="11147"/>
                  </a:lnTo>
                  <a:lnTo>
                    <a:pt x="3406" y="11372"/>
                  </a:lnTo>
                  <a:lnTo>
                    <a:pt x="3345" y="11372"/>
                  </a:lnTo>
                  <a:lnTo>
                    <a:pt x="3277" y="11303"/>
                  </a:lnTo>
                  <a:lnTo>
                    <a:pt x="3194" y="11264"/>
                  </a:lnTo>
                  <a:lnTo>
                    <a:pt x="3133" y="11215"/>
                  </a:lnTo>
                  <a:lnTo>
                    <a:pt x="3088" y="11098"/>
                  </a:lnTo>
                  <a:lnTo>
                    <a:pt x="3194" y="11118"/>
                  </a:lnTo>
                  <a:lnTo>
                    <a:pt x="3300" y="11098"/>
                  </a:lnTo>
                  <a:lnTo>
                    <a:pt x="3383" y="11059"/>
                  </a:lnTo>
                  <a:lnTo>
                    <a:pt x="3436" y="10991"/>
                  </a:lnTo>
                  <a:lnTo>
                    <a:pt x="3451" y="10981"/>
                  </a:lnTo>
                  <a:lnTo>
                    <a:pt x="3451" y="10961"/>
                  </a:lnTo>
                  <a:lnTo>
                    <a:pt x="3459" y="10942"/>
                  </a:lnTo>
                  <a:lnTo>
                    <a:pt x="3459" y="10873"/>
                  </a:lnTo>
                  <a:lnTo>
                    <a:pt x="3262" y="10688"/>
                  </a:lnTo>
                  <a:lnTo>
                    <a:pt x="3050" y="10502"/>
                  </a:lnTo>
                  <a:lnTo>
                    <a:pt x="2982" y="10395"/>
                  </a:lnTo>
                  <a:lnTo>
                    <a:pt x="2921" y="10297"/>
                  </a:lnTo>
                  <a:lnTo>
                    <a:pt x="2868" y="10180"/>
                  </a:lnTo>
                  <a:lnTo>
                    <a:pt x="2785" y="10072"/>
                  </a:lnTo>
                  <a:lnTo>
                    <a:pt x="2679" y="10023"/>
                  </a:lnTo>
                  <a:lnTo>
                    <a:pt x="2588" y="10121"/>
                  </a:lnTo>
                  <a:lnTo>
                    <a:pt x="2467" y="10209"/>
                  </a:lnTo>
                  <a:lnTo>
                    <a:pt x="2323" y="10248"/>
                  </a:lnTo>
                  <a:lnTo>
                    <a:pt x="2308" y="10209"/>
                  </a:lnTo>
                  <a:lnTo>
                    <a:pt x="2301" y="10180"/>
                  </a:lnTo>
                  <a:lnTo>
                    <a:pt x="2286" y="10160"/>
                  </a:lnTo>
                  <a:lnTo>
                    <a:pt x="2248" y="10160"/>
                  </a:lnTo>
                  <a:lnTo>
                    <a:pt x="2218" y="10180"/>
                  </a:lnTo>
                  <a:lnTo>
                    <a:pt x="2149" y="10248"/>
                  </a:lnTo>
                  <a:lnTo>
                    <a:pt x="2127" y="10346"/>
                  </a:lnTo>
                  <a:lnTo>
                    <a:pt x="2112" y="10453"/>
                  </a:lnTo>
                  <a:lnTo>
                    <a:pt x="2074" y="10531"/>
                  </a:lnTo>
                  <a:lnTo>
                    <a:pt x="1930" y="10531"/>
                  </a:lnTo>
                  <a:lnTo>
                    <a:pt x="1877" y="10619"/>
                  </a:lnTo>
                  <a:lnTo>
                    <a:pt x="1839" y="10717"/>
                  </a:lnTo>
                  <a:lnTo>
                    <a:pt x="1809" y="10844"/>
                  </a:lnTo>
                  <a:lnTo>
                    <a:pt x="1794" y="10854"/>
                  </a:lnTo>
                  <a:lnTo>
                    <a:pt x="1794" y="10893"/>
                  </a:lnTo>
                  <a:lnTo>
                    <a:pt x="1809" y="10912"/>
                  </a:lnTo>
                  <a:lnTo>
                    <a:pt x="1824" y="10922"/>
                  </a:lnTo>
                  <a:lnTo>
                    <a:pt x="1847" y="10961"/>
                  </a:lnTo>
                  <a:lnTo>
                    <a:pt x="1862" y="10991"/>
                  </a:lnTo>
                  <a:lnTo>
                    <a:pt x="1824" y="10991"/>
                  </a:lnTo>
                  <a:lnTo>
                    <a:pt x="1809" y="11010"/>
                  </a:lnTo>
                  <a:lnTo>
                    <a:pt x="1794" y="11010"/>
                  </a:lnTo>
                  <a:lnTo>
                    <a:pt x="1786" y="11030"/>
                  </a:lnTo>
                  <a:lnTo>
                    <a:pt x="1771" y="11049"/>
                  </a:lnTo>
                  <a:lnTo>
                    <a:pt x="1741" y="11059"/>
                  </a:lnTo>
                  <a:lnTo>
                    <a:pt x="1741" y="11186"/>
                  </a:lnTo>
                  <a:lnTo>
                    <a:pt x="1650" y="11196"/>
                  </a:lnTo>
                  <a:lnTo>
                    <a:pt x="1612" y="11235"/>
                  </a:lnTo>
                  <a:lnTo>
                    <a:pt x="1582" y="11264"/>
                  </a:lnTo>
                  <a:lnTo>
                    <a:pt x="1559" y="11323"/>
                  </a:lnTo>
                  <a:lnTo>
                    <a:pt x="1521" y="11372"/>
                  </a:lnTo>
                  <a:lnTo>
                    <a:pt x="1476" y="11391"/>
                  </a:lnTo>
                  <a:lnTo>
                    <a:pt x="1453" y="11391"/>
                  </a:lnTo>
                  <a:lnTo>
                    <a:pt x="1415" y="11372"/>
                  </a:lnTo>
                  <a:lnTo>
                    <a:pt x="1385" y="11352"/>
                  </a:lnTo>
                  <a:lnTo>
                    <a:pt x="1362" y="11332"/>
                  </a:lnTo>
                  <a:lnTo>
                    <a:pt x="1347" y="11332"/>
                  </a:lnTo>
                  <a:lnTo>
                    <a:pt x="1324" y="11352"/>
                  </a:lnTo>
                  <a:lnTo>
                    <a:pt x="1294" y="11372"/>
                  </a:lnTo>
                  <a:lnTo>
                    <a:pt x="1271" y="11391"/>
                  </a:lnTo>
                  <a:lnTo>
                    <a:pt x="1226" y="11401"/>
                  </a:lnTo>
                  <a:lnTo>
                    <a:pt x="1226" y="11489"/>
                  </a:lnTo>
                  <a:lnTo>
                    <a:pt x="1597" y="11557"/>
                  </a:lnTo>
                  <a:lnTo>
                    <a:pt x="1703" y="11489"/>
                  </a:lnTo>
                  <a:lnTo>
                    <a:pt x="1809" y="11401"/>
                  </a:lnTo>
                  <a:lnTo>
                    <a:pt x="1892" y="11332"/>
                  </a:lnTo>
                  <a:lnTo>
                    <a:pt x="2006" y="11303"/>
                  </a:lnTo>
                  <a:lnTo>
                    <a:pt x="2180" y="11264"/>
                  </a:lnTo>
                  <a:lnTo>
                    <a:pt x="2361" y="11254"/>
                  </a:lnTo>
                  <a:lnTo>
                    <a:pt x="2732" y="11254"/>
                  </a:lnTo>
                  <a:lnTo>
                    <a:pt x="2876" y="11264"/>
                  </a:lnTo>
                  <a:lnTo>
                    <a:pt x="2944" y="11284"/>
                  </a:lnTo>
                  <a:lnTo>
                    <a:pt x="2974" y="11284"/>
                  </a:lnTo>
                  <a:lnTo>
                    <a:pt x="2929" y="11440"/>
                  </a:lnTo>
                  <a:lnTo>
                    <a:pt x="2906" y="11606"/>
                  </a:lnTo>
                  <a:lnTo>
                    <a:pt x="2876" y="11782"/>
                  </a:lnTo>
                  <a:lnTo>
                    <a:pt x="2921" y="11811"/>
                  </a:lnTo>
                  <a:lnTo>
                    <a:pt x="2929" y="11850"/>
                  </a:lnTo>
                  <a:lnTo>
                    <a:pt x="2959" y="11880"/>
                  </a:lnTo>
                  <a:lnTo>
                    <a:pt x="2997" y="11928"/>
                  </a:lnTo>
                  <a:lnTo>
                    <a:pt x="3088" y="11967"/>
                  </a:lnTo>
                  <a:lnTo>
                    <a:pt x="3194" y="11967"/>
                  </a:lnTo>
                  <a:lnTo>
                    <a:pt x="3300" y="11987"/>
                  </a:lnTo>
                  <a:lnTo>
                    <a:pt x="3406" y="12055"/>
                  </a:lnTo>
                  <a:lnTo>
                    <a:pt x="3436" y="12192"/>
                  </a:lnTo>
                  <a:lnTo>
                    <a:pt x="3489" y="12221"/>
                  </a:lnTo>
                  <a:lnTo>
                    <a:pt x="3565" y="12261"/>
                  </a:lnTo>
                  <a:lnTo>
                    <a:pt x="3671" y="12290"/>
                  </a:lnTo>
                  <a:lnTo>
                    <a:pt x="3761" y="12329"/>
                  </a:lnTo>
                  <a:lnTo>
                    <a:pt x="3814" y="12339"/>
                  </a:lnTo>
                  <a:lnTo>
                    <a:pt x="3830" y="12241"/>
                  </a:lnTo>
                  <a:lnTo>
                    <a:pt x="3860" y="12153"/>
                  </a:lnTo>
                  <a:lnTo>
                    <a:pt x="3883" y="12065"/>
                  </a:lnTo>
                  <a:lnTo>
                    <a:pt x="3966" y="11997"/>
                  </a:lnTo>
                  <a:lnTo>
                    <a:pt x="4079" y="11967"/>
                  </a:lnTo>
                  <a:lnTo>
                    <a:pt x="4185" y="11997"/>
                  </a:lnTo>
                  <a:lnTo>
                    <a:pt x="4291" y="12065"/>
                  </a:lnTo>
                  <a:lnTo>
                    <a:pt x="4397" y="12124"/>
                  </a:lnTo>
                  <a:lnTo>
                    <a:pt x="4556" y="12153"/>
                  </a:lnTo>
                  <a:lnTo>
                    <a:pt x="4662" y="12192"/>
                  </a:lnTo>
                  <a:lnTo>
                    <a:pt x="4768" y="12202"/>
                  </a:lnTo>
                  <a:lnTo>
                    <a:pt x="4851" y="12221"/>
                  </a:lnTo>
                  <a:lnTo>
                    <a:pt x="4889" y="12241"/>
                  </a:lnTo>
                  <a:lnTo>
                    <a:pt x="4912" y="12221"/>
                  </a:lnTo>
                  <a:lnTo>
                    <a:pt x="4927" y="12192"/>
                  </a:lnTo>
                  <a:lnTo>
                    <a:pt x="4942" y="12173"/>
                  </a:lnTo>
                  <a:lnTo>
                    <a:pt x="4965" y="12134"/>
                  </a:lnTo>
                  <a:lnTo>
                    <a:pt x="4995" y="12124"/>
                  </a:lnTo>
                  <a:lnTo>
                    <a:pt x="5056" y="12124"/>
                  </a:lnTo>
                  <a:lnTo>
                    <a:pt x="5154" y="12153"/>
                  </a:lnTo>
                  <a:lnTo>
                    <a:pt x="5230" y="12202"/>
                  </a:lnTo>
                  <a:lnTo>
                    <a:pt x="5321" y="12192"/>
                  </a:lnTo>
                  <a:lnTo>
                    <a:pt x="5419" y="12153"/>
                  </a:lnTo>
                  <a:lnTo>
                    <a:pt x="5426" y="12016"/>
                  </a:lnTo>
                  <a:lnTo>
                    <a:pt x="5479" y="11850"/>
                  </a:lnTo>
                  <a:lnTo>
                    <a:pt x="5525" y="11694"/>
                  </a:lnTo>
                  <a:lnTo>
                    <a:pt x="5548" y="11557"/>
                  </a:lnTo>
                  <a:lnTo>
                    <a:pt x="5525" y="11440"/>
                  </a:lnTo>
                  <a:lnTo>
                    <a:pt x="5510" y="11401"/>
                  </a:lnTo>
                  <a:lnTo>
                    <a:pt x="5510" y="11372"/>
                  </a:lnTo>
                  <a:lnTo>
                    <a:pt x="5479" y="11332"/>
                  </a:lnTo>
                  <a:lnTo>
                    <a:pt x="5374" y="11332"/>
                  </a:lnTo>
                  <a:lnTo>
                    <a:pt x="5313" y="11401"/>
                  </a:lnTo>
                  <a:lnTo>
                    <a:pt x="5260" y="11420"/>
                  </a:lnTo>
                  <a:lnTo>
                    <a:pt x="5207" y="11401"/>
                  </a:lnTo>
                  <a:lnTo>
                    <a:pt x="5154" y="11372"/>
                  </a:lnTo>
                  <a:lnTo>
                    <a:pt x="5086" y="11332"/>
                  </a:lnTo>
                  <a:lnTo>
                    <a:pt x="5048" y="11323"/>
                  </a:lnTo>
                  <a:lnTo>
                    <a:pt x="5018" y="11332"/>
                  </a:lnTo>
                  <a:lnTo>
                    <a:pt x="4980" y="11352"/>
                  </a:lnTo>
                  <a:lnTo>
                    <a:pt x="4965" y="11391"/>
                  </a:lnTo>
                  <a:lnTo>
                    <a:pt x="4942" y="11420"/>
                  </a:lnTo>
                  <a:lnTo>
                    <a:pt x="4912" y="11440"/>
                  </a:lnTo>
                  <a:lnTo>
                    <a:pt x="4798" y="11401"/>
                  </a:lnTo>
                  <a:lnTo>
                    <a:pt x="4677" y="11303"/>
                  </a:lnTo>
                  <a:lnTo>
                    <a:pt x="4586" y="11147"/>
                  </a:lnTo>
                  <a:lnTo>
                    <a:pt x="4541" y="10991"/>
                  </a:lnTo>
                  <a:lnTo>
                    <a:pt x="4541" y="10824"/>
                  </a:lnTo>
                  <a:lnTo>
                    <a:pt x="4556" y="10785"/>
                  </a:lnTo>
                  <a:lnTo>
                    <a:pt x="4571" y="10736"/>
                  </a:lnTo>
                  <a:lnTo>
                    <a:pt x="4541" y="10707"/>
                  </a:lnTo>
                  <a:lnTo>
                    <a:pt x="4518" y="10688"/>
                  </a:lnTo>
                  <a:lnTo>
                    <a:pt x="4488" y="10649"/>
                  </a:lnTo>
                  <a:lnTo>
                    <a:pt x="4465" y="10639"/>
                  </a:lnTo>
                  <a:lnTo>
                    <a:pt x="4427" y="10619"/>
                  </a:lnTo>
                  <a:lnTo>
                    <a:pt x="4412" y="10600"/>
                  </a:lnTo>
                  <a:lnTo>
                    <a:pt x="4397" y="10600"/>
                  </a:lnTo>
                  <a:lnTo>
                    <a:pt x="4382" y="10580"/>
                  </a:lnTo>
                  <a:lnTo>
                    <a:pt x="4329" y="10580"/>
                  </a:lnTo>
                  <a:lnTo>
                    <a:pt x="4329" y="10619"/>
                  </a:lnTo>
                  <a:lnTo>
                    <a:pt x="4306" y="10619"/>
                  </a:lnTo>
                  <a:lnTo>
                    <a:pt x="4306" y="10668"/>
                  </a:lnTo>
                  <a:lnTo>
                    <a:pt x="4322" y="10707"/>
                  </a:lnTo>
                  <a:lnTo>
                    <a:pt x="4322" y="10736"/>
                  </a:lnTo>
                  <a:lnTo>
                    <a:pt x="4306" y="10756"/>
                  </a:lnTo>
                  <a:lnTo>
                    <a:pt x="4269" y="10756"/>
                  </a:lnTo>
                  <a:lnTo>
                    <a:pt x="4216" y="10776"/>
                  </a:lnTo>
                  <a:lnTo>
                    <a:pt x="4200" y="10736"/>
                  </a:lnTo>
                  <a:lnTo>
                    <a:pt x="4185" y="10717"/>
                  </a:lnTo>
                  <a:lnTo>
                    <a:pt x="4185" y="10707"/>
                  </a:lnTo>
                  <a:lnTo>
                    <a:pt x="4163" y="10688"/>
                  </a:lnTo>
                  <a:lnTo>
                    <a:pt x="4163" y="10736"/>
                  </a:lnTo>
                  <a:lnTo>
                    <a:pt x="4231" y="10844"/>
                  </a:lnTo>
                  <a:lnTo>
                    <a:pt x="4284" y="10991"/>
                  </a:lnTo>
                  <a:lnTo>
                    <a:pt x="4306" y="11147"/>
                  </a:lnTo>
                  <a:lnTo>
                    <a:pt x="4269" y="11186"/>
                  </a:lnTo>
                  <a:lnTo>
                    <a:pt x="4238" y="11196"/>
                  </a:lnTo>
                  <a:lnTo>
                    <a:pt x="4231" y="11235"/>
                  </a:lnTo>
                  <a:lnTo>
                    <a:pt x="4216" y="11264"/>
                  </a:lnTo>
                  <a:lnTo>
                    <a:pt x="4216" y="11284"/>
                  </a:lnTo>
                  <a:lnTo>
                    <a:pt x="4200" y="11323"/>
                  </a:lnTo>
                  <a:lnTo>
                    <a:pt x="4185" y="11332"/>
                  </a:lnTo>
                  <a:lnTo>
                    <a:pt x="4110" y="11372"/>
                  </a:lnTo>
                  <a:lnTo>
                    <a:pt x="4094" y="11352"/>
                  </a:lnTo>
                  <a:lnTo>
                    <a:pt x="4079" y="11352"/>
                  </a:lnTo>
                  <a:lnTo>
                    <a:pt x="4072" y="11332"/>
                  </a:lnTo>
                  <a:lnTo>
                    <a:pt x="4041" y="11332"/>
                  </a:lnTo>
                  <a:lnTo>
                    <a:pt x="3920" y="10873"/>
                  </a:lnTo>
                  <a:lnTo>
                    <a:pt x="3898" y="10854"/>
                  </a:lnTo>
                  <a:lnTo>
                    <a:pt x="3867" y="10824"/>
                  </a:lnTo>
                  <a:lnTo>
                    <a:pt x="3830" y="10785"/>
                  </a:lnTo>
                  <a:lnTo>
                    <a:pt x="3807" y="10776"/>
                  </a:lnTo>
                  <a:lnTo>
                    <a:pt x="3777" y="10736"/>
                  </a:lnTo>
                  <a:lnTo>
                    <a:pt x="3761" y="10639"/>
                  </a:lnTo>
                  <a:lnTo>
                    <a:pt x="3777" y="10551"/>
                  </a:lnTo>
                  <a:lnTo>
                    <a:pt x="3792" y="10482"/>
                  </a:lnTo>
                  <a:lnTo>
                    <a:pt x="3792" y="10414"/>
                  </a:lnTo>
                  <a:lnTo>
                    <a:pt x="3754" y="10365"/>
                  </a:lnTo>
                  <a:lnTo>
                    <a:pt x="3656" y="10277"/>
                  </a:lnTo>
                  <a:lnTo>
                    <a:pt x="3580" y="10228"/>
                  </a:lnTo>
                  <a:lnTo>
                    <a:pt x="3512" y="10209"/>
                  </a:lnTo>
                  <a:lnTo>
                    <a:pt x="3451" y="10160"/>
                  </a:lnTo>
                  <a:lnTo>
                    <a:pt x="3398" y="10053"/>
                  </a:lnTo>
                  <a:lnTo>
                    <a:pt x="3345" y="9867"/>
                  </a:lnTo>
                  <a:lnTo>
                    <a:pt x="3239" y="9906"/>
                  </a:lnTo>
                  <a:lnTo>
                    <a:pt x="3224" y="9847"/>
                  </a:lnTo>
                  <a:lnTo>
                    <a:pt x="3224" y="9818"/>
                  </a:lnTo>
                  <a:lnTo>
                    <a:pt x="3209" y="9779"/>
                  </a:lnTo>
                  <a:lnTo>
                    <a:pt x="3194" y="9750"/>
                  </a:lnTo>
                  <a:close/>
                  <a:moveTo>
                    <a:pt x="5010" y="9564"/>
                  </a:moveTo>
                  <a:lnTo>
                    <a:pt x="4980" y="9642"/>
                  </a:lnTo>
                  <a:lnTo>
                    <a:pt x="4927" y="9769"/>
                  </a:lnTo>
                  <a:lnTo>
                    <a:pt x="4859" y="9906"/>
                  </a:lnTo>
                  <a:lnTo>
                    <a:pt x="4798" y="10043"/>
                  </a:lnTo>
                  <a:lnTo>
                    <a:pt x="4745" y="10160"/>
                  </a:lnTo>
                  <a:lnTo>
                    <a:pt x="4715" y="10258"/>
                  </a:lnTo>
                  <a:lnTo>
                    <a:pt x="4715" y="10316"/>
                  </a:lnTo>
                  <a:lnTo>
                    <a:pt x="4730" y="10385"/>
                  </a:lnTo>
                  <a:lnTo>
                    <a:pt x="4730" y="10414"/>
                  </a:lnTo>
                  <a:lnTo>
                    <a:pt x="4745" y="10453"/>
                  </a:lnTo>
                  <a:lnTo>
                    <a:pt x="4768" y="10463"/>
                  </a:lnTo>
                  <a:lnTo>
                    <a:pt x="4798" y="10482"/>
                  </a:lnTo>
                  <a:lnTo>
                    <a:pt x="4836" y="10502"/>
                  </a:lnTo>
                  <a:lnTo>
                    <a:pt x="4942" y="10551"/>
                  </a:lnTo>
                  <a:lnTo>
                    <a:pt x="5048" y="10531"/>
                  </a:lnTo>
                  <a:lnTo>
                    <a:pt x="5139" y="10482"/>
                  </a:lnTo>
                  <a:lnTo>
                    <a:pt x="5245" y="10414"/>
                  </a:lnTo>
                  <a:lnTo>
                    <a:pt x="5351" y="10395"/>
                  </a:lnTo>
                  <a:lnTo>
                    <a:pt x="5457" y="10395"/>
                  </a:lnTo>
                  <a:lnTo>
                    <a:pt x="5525" y="10453"/>
                  </a:lnTo>
                  <a:lnTo>
                    <a:pt x="5578" y="10502"/>
                  </a:lnTo>
                  <a:lnTo>
                    <a:pt x="5638" y="10531"/>
                  </a:lnTo>
                  <a:lnTo>
                    <a:pt x="5797" y="10570"/>
                  </a:lnTo>
                  <a:lnTo>
                    <a:pt x="5956" y="10551"/>
                  </a:lnTo>
                  <a:lnTo>
                    <a:pt x="6100" y="10502"/>
                  </a:lnTo>
                  <a:lnTo>
                    <a:pt x="6145" y="10395"/>
                  </a:lnTo>
                  <a:lnTo>
                    <a:pt x="6100" y="10395"/>
                  </a:lnTo>
                  <a:lnTo>
                    <a:pt x="6040" y="10258"/>
                  </a:lnTo>
                  <a:lnTo>
                    <a:pt x="5934" y="10141"/>
                  </a:lnTo>
                  <a:lnTo>
                    <a:pt x="5782" y="10023"/>
                  </a:lnTo>
                  <a:lnTo>
                    <a:pt x="5638" y="9916"/>
                  </a:lnTo>
                  <a:lnTo>
                    <a:pt x="5525" y="9867"/>
                  </a:lnTo>
                  <a:lnTo>
                    <a:pt x="5457" y="9935"/>
                  </a:lnTo>
                  <a:lnTo>
                    <a:pt x="5366" y="9984"/>
                  </a:lnTo>
                  <a:lnTo>
                    <a:pt x="5298" y="9974"/>
                  </a:lnTo>
                  <a:lnTo>
                    <a:pt x="5260" y="9906"/>
                  </a:lnTo>
                  <a:lnTo>
                    <a:pt x="5207" y="9838"/>
                  </a:lnTo>
                  <a:lnTo>
                    <a:pt x="5177" y="9750"/>
                  </a:lnTo>
                  <a:lnTo>
                    <a:pt x="5268" y="9711"/>
                  </a:lnTo>
                  <a:lnTo>
                    <a:pt x="5260" y="9701"/>
                  </a:lnTo>
                  <a:lnTo>
                    <a:pt x="5230" y="9701"/>
                  </a:lnTo>
                  <a:lnTo>
                    <a:pt x="5207" y="9681"/>
                  </a:lnTo>
                  <a:lnTo>
                    <a:pt x="5162" y="9633"/>
                  </a:lnTo>
                  <a:lnTo>
                    <a:pt x="5124" y="9613"/>
                  </a:lnTo>
                  <a:lnTo>
                    <a:pt x="5071" y="9584"/>
                  </a:lnTo>
                  <a:lnTo>
                    <a:pt x="5010" y="9564"/>
                  </a:lnTo>
                  <a:close/>
                  <a:moveTo>
                    <a:pt x="7122" y="9525"/>
                  </a:moveTo>
                  <a:lnTo>
                    <a:pt x="7039" y="9613"/>
                  </a:lnTo>
                  <a:lnTo>
                    <a:pt x="6857" y="9711"/>
                  </a:lnTo>
                  <a:lnTo>
                    <a:pt x="6774" y="9799"/>
                  </a:lnTo>
                  <a:lnTo>
                    <a:pt x="6721" y="9906"/>
                  </a:lnTo>
                  <a:lnTo>
                    <a:pt x="6698" y="10053"/>
                  </a:lnTo>
                  <a:lnTo>
                    <a:pt x="6736" y="10209"/>
                  </a:lnTo>
                  <a:lnTo>
                    <a:pt x="6819" y="10365"/>
                  </a:lnTo>
                  <a:lnTo>
                    <a:pt x="6895" y="10522"/>
                  </a:lnTo>
                  <a:lnTo>
                    <a:pt x="6986" y="10649"/>
                  </a:lnTo>
                  <a:lnTo>
                    <a:pt x="7039" y="10776"/>
                  </a:lnTo>
                  <a:lnTo>
                    <a:pt x="6948" y="10776"/>
                  </a:lnTo>
                  <a:lnTo>
                    <a:pt x="6948" y="10991"/>
                  </a:lnTo>
                  <a:lnTo>
                    <a:pt x="6978" y="11147"/>
                  </a:lnTo>
                  <a:lnTo>
                    <a:pt x="7054" y="11235"/>
                  </a:lnTo>
                  <a:lnTo>
                    <a:pt x="7190" y="11264"/>
                  </a:lnTo>
                  <a:lnTo>
                    <a:pt x="7387" y="11254"/>
                  </a:lnTo>
                  <a:lnTo>
                    <a:pt x="7372" y="11059"/>
                  </a:lnTo>
                  <a:lnTo>
                    <a:pt x="7341" y="10942"/>
                  </a:lnTo>
                  <a:lnTo>
                    <a:pt x="7303" y="10844"/>
                  </a:lnTo>
                  <a:lnTo>
                    <a:pt x="7288" y="10736"/>
                  </a:lnTo>
                  <a:lnTo>
                    <a:pt x="7303" y="10580"/>
                  </a:lnTo>
                  <a:lnTo>
                    <a:pt x="7334" y="10600"/>
                  </a:lnTo>
                  <a:lnTo>
                    <a:pt x="7409" y="10600"/>
                  </a:lnTo>
                  <a:lnTo>
                    <a:pt x="7447" y="10580"/>
                  </a:lnTo>
                  <a:lnTo>
                    <a:pt x="7425" y="10551"/>
                  </a:lnTo>
                  <a:lnTo>
                    <a:pt x="7394" y="10531"/>
                  </a:lnTo>
                  <a:lnTo>
                    <a:pt x="7356" y="10482"/>
                  </a:lnTo>
                  <a:lnTo>
                    <a:pt x="7334" y="10463"/>
                  </a:lnTo>
                  <a:lnTo>
                    <a:pt x="7319" y="10482"/>
                  </a:lnTo>
                  <a:lnTo>
                    <a:pt x="7319" y="10522"/>
                  </a:lnTo>
                  <a:lnTo>
                    <a:pt x="7303" y="10551"/>
                  </a:lnTo>
                  <a:lnTo>
                    <a:pt x="7303" y="10570"/>
                  </a:lnTo>
                  <a:lnTo>
                    <a:pt x="7288" y="10580"/>
                  </a:lnTo>
                  <a:lnTo>
                    <a:pt x="7281" y="10570"/>
                  </a:lnTo>
                  <a:lnTo>
                    <a:pt x="7266" y="10531"/>
                  </a:lnTo>
                  <a:lnTo>
                    <a:pt x="7228" y="10453"/>
                  </a:lnTo>
                  <a:lnTo>
                    <a:pt x="7190" y="10365"/>
                  </a:lnTo>
                  <a:lnTo>
                    <a:pt x="7197" y="10326"/>
                  </a:lnTo>
                  <a:lnTo>
                    <a:pt x="7213" y="10326"/>
                  </a:lnTo>
                  <a:lnTo>
                    <a:pt x="7228" y="10316"/>
                  </a:lnTo>
                  <a:lnTo>
                    <a:pt x="7235" y="10277"/>
                  </a:lnTo>
                  <a:lnTo>
                    <a:pt x="7122" y="10189"/>
                  </a:lnTo>
                  <a:lnTo>
                    <a:pt x="7031" y="10053"/>
                  </a:lnTo>
                  <a:lnTo>
                    <a:pt x="6978" y="9906"/>
                  </a:lnTo>
                  <a:lnTo>
                    <a:pt x="7122" y="9887"/>
                  </a:lnTo>
                  <a:lnTo>
                    <a:pt x="7228" y="9838"/>
                  </a:lnTo>
                  <a:lnTo>
                    <a:pt x="7281" y="9711"/>
                  </a:lnTo>
                  <a:lnTo>
                    <a:pt x="7303" y="9564"/>
                  </a:lnTo>
                  <a:lnTo>
                    <a:pt x="7266" y="9545"/>
                  </a:lnTo>
                  <a:lnTo>
                    <a:pt x="7228" y="9545"/>
                  </a:lnTo>
                  <a:lnTo>
                    <a:pt x="7190" y="9525"/>
                  </a:lnTo>
                  <a:lnTo>
                    <a:pt x="7122" y="9525"/>
                  </a:lnTo>
                  <a:close/>
                  <a:moveTo>
                    <a:pt x="5707" y="9496"/>
                  </a:moveTo>
                  <a:lnTo>
                    <a:pt x="5601" y="9564"/>
                  </a:lnTo>
                  <a:lnTo>
                    <a:pt x="5472" y="9613"/>
                  </a:lnTo>
                  <a:lnTo>
                    <a:pt x="5472" y="9750"/>
                  </a:lnTo>
                  <a:lnTo>
                    <a:pt x="5525" y="9769"/>
                  </a:lnTo>
                  <a:lnTo>
                    <a:pt x="5585" y="9779"/>
                  </a:lnTo>
                  <a:lnTo>
                    <a:pt x="5669" y="9779"/>
                  </a:lnTo>
                  <a:lnTo>
                    <a:pt x="5669" y="9711"/>
                  </a:lnTo>
                  <a:lnTo>
                    <a:pt x="5691" y="9662"/>
                  </a:lnTo>
                  <a:lnTo>
                    <a:pt x="5707" y="9613"/>
                  </a:lnTo>
                  <a:lnTo>
                    <a:pt x="5707" y="9496"/>
                  </a:lnTo>
                  <a:close/>
                  <a:moveTo>
                    <a:pt x="16658" y="7903"/>
                  </a:moveTo>
                  <a:lnTo>
                    <a:pt x="16673" y="7923"/>
                  </a:lnTo>
                  <a:lnTo>
                    <a:pt x="16673" y="7942"/>
                  </a:lnTo>
                  <a:lnTo>
                    <a:pt x="16681" y="7942"/>
                  </a:lnTo>
                  <a:lnTo>
                    <a:pt x="16681" y="7962"/>
                  </a:lnTo>
                  <a:lnTo>
                    <a:pt x="16726" y="8079"/>
                  </a:lnTo>
                  <a:lnTo>
                    <a:pt x="16726" y="8382"/>
                  </a:lnTo>
                  <a:lnTo>
                    <a:pt x="16749" y="8558"/>
                  </a:lnTo>
                  <a:lnTo>
                    <a:pt x="16787" y="8724"/>
                  </a:lnTo>
                  <a:lnTo>
                    <a:pt x="16855" y="8910"/>
                  </a:lnTo>
                  <a:lnTo>
                    <a:pt x="16893" y="9115"/>
                  </a:lnTo>
                  <a:lnTo>
                    <a:pt x="16711" y="9085"/>
                  </a:lnTo>
                  <a:lnTo>
                    <a:pt x="16711" y="9242"/>
                  </a:lnTo>
                  <a:lnTo>
                    <a:pt x="16734" y="9359"/>
                  </a:lnTo>
                  <a:lnTo>
                    <a:pt x="16749" y="9476"/>
                  </a:lnTo>
                  <a:lnTo>
                    <a:pt x="16779" y="9642"/>
                  </a:lnTo>
                  <a:lnTo>
                    <a:pt x="16711" y="9642"/>
                  </a:lnTo>
                  <a:lnTo>
                    <a:pt x="16673" y="9662"/>
                  </a:lnTo>
                  <a:lnTo>
                    <a:pt x="16658" y="9662"/>
                  </a:lnTo>
                  <a:lnTo>
                    <a:pt x="16635" y="9681"/>
                  </a:lnTo>
                  <a:lnTo>
                    <a:pt x="16605" y="9584"/>
                  </a:lnTo>
                  <a:lnTo>
                    <a:pt x="16590" y="9388"/>
                  </a:lnTo>
                  <a:lnTo>
                    <a:pt x="16590" y="8704"/>
                  </a:lnTo>
                  <a:lnTo>
                    <a:pt x="16567" y="8558"/>
                  </a:lnTo>
                  <a:lnTo>
                    <a:pt x="16567" y="8177"/>
                  </a:lnTo>
                  <a:lnTo>
                    <a:pt x="16590" y="8128"/>
                  </a:lnTo>
                  <a:lnTo>
                    <a:pt x="16605" y="8099"/>
                  </a:lnTo>
                  <a:lnTo>
                    <a:pt x="16620" y="8060"/>
                  </a:lnTo>
                  <a:lnTo>
                    <a:pt x="16635" y="8030"/>
                  </a:lnTo>
                  <a:lnTo>
                    <a:pt x="16643" y="7972"/>
                  </a:lnTo>
                  <a:lnTo>
                    <a:pt x="16658" y="7903"/>
                  </a:lnTo>
                  <a:close/>
                  <a:moveTo>
                    <a:pt x="1135" y="7767"/>
                  </a:moveTo>
                  <a:lnTo>
                    <a:pt x="1166" y="7972"/>
                  </a:lnTo>
                  <a:lnTo>
                    <a:pt x="1150" y="8177"/>
                  </a:lnTo>
                  <a:lnTo>
                    <a:pt x="1113" y="8402"/>
                  </a:lnTo>
                  <a:lnTo>
                    <a:pt x="1007" y="8470"/>
                  </a:lnTo>
                  <a:lnTo>
                    <a:pt x="908" y="8509"/>
                  </a:lnTo>
                  <a:lnTo>
                    <a:pt x="764" y="8519"/>
                  </a:lnTo>
                  <a:lnTo>
                    <a:pt x="764" y="8441"/>
                  </a:lnTo>
                  <a:lnTo>
                    <a:pt x="802" y="8314"/>
                  </a:lnTo>
                  <a:lnTo>
                    <a:pt x="802" y="8167"/>
                  </a:lnTo>
                  <a:lnTo>
                    <a:pt x="795" y="7991"/>
                  </a:lnTo>
                  <a:lnTo>
                    <a:pt x="870" y="7903"/>
                  </a:lnTo>
                  <a:lnTo>
                    <a:pt x="938" y="7835"/>
                  </a:lnTo>
                  <a:lnTo>
                    <a:pt x="1014" y="7786"/>
                  </a:lnTo>
                  <a:lnTo>
                    <a:pt x="1135" y="7767"/>
                  </a:lnTo>
                  <a:close/>
                  <a:moveTo>
                    <a:pt x="3027" y="7503"/>
                  </a:moveTo>
                  <a:lnTo>
                    <a:pt x="3080" y="7571"/>
                  </a:lnTo>
                  <a:lnTo>
                    <a:pt x="3080" y="7640"/>
                  </a:lnTo>
                  <a:lnTo>
                    <a:pt x="3088" y="7688"/>
                  </a:lnTo>
                  <a:lnTo>
                    <a:pt x="3080" y="7718"/>
                  </a:lnTo>
                  <a:lnTo>
                    <a:pt x="3065" y="7737"/>
                  </a:lnTo>
                  <a:lnTo>
                    <a:pt x="3065" y="7786"/>
                  </a:lnTo>
                  <a:lnTo>
                    <a:pt x="3035" y="7825"/>
                  </a:lnTo>
                  <a:lnTo>
                    <a:pt x="3012" y="7825"/>
                  </a:lnTo>
                  <a:lnTo>
                    <a:pt x="2997" y="7835"/>
                  </a:lnTo>
                  <a:lnTo>
                    <a:pt x="2974" y="7835"/>
                  </a:lnTo>
                  <a:lnTo>
                    <a:pt x="2929" y="7718"/>
                  </a:lnTo>
                  <a:lnTo>
                    <a:pt x="2906" y="7669"/>
                  </a:lnTo>
                  <a:lnTo>
                    <a:pt x="2906" y="7649"/>
                  </a:lnTo>
                  <a:lnTo>
                    <a:pt x="2921" y="7640"/>
                  </a:lnTo>
                  <a:lnTo>
                    <a:pt x="2974" y="7601"/>
                  </a:lnTo>
                  <a:lnTo>
                    <a:pt x="3027" y="7503"/>
                  </a:lnTo>
                  <a:close/>
                  <a:moveTo>
                    <a:pt x="3633" y="7122"/>
                  </a:moveTo>
                  <a:lnTo>
                    <a:pt x="3671" y="7141"/>
                  </a:lnTo>
                  <a:lnTo>
                    <a:pt x="3701" y="7141"/>
                  </a:lnTo>
                  <a:lnTo>
                    <a:pt x="3708" y="7161"/>
                  </a:lnTo>
                  <a:lnTo>
                    <a:pt x="3724" y="7161"/>
                  </a:lnTo>
                  <a:lnTo>
                    <a:pt x="3701" y="7210"/>
                  </a:lnTo>
                  <a:lnTo>
                    <a:pt x="3671" y="7307"/>
                  </a:lnTo>
                  <a:lnTo>
                    <a:pt x="3648" y="7366"/>
                  </a:lnTo>
                  <a:lnTo>
                    <a:pt x="3603" y="7395"/>
                  </a:lnTo>
                  <a:lnTo>
                    <a:pt x="3603" y="7347"/>
                  </a:lnTo>
                  <a:lnTo>
                    <a:pt x="3595" y="7347"/>
                  </a:lnTo>
                  <a:lnTo>
                    <a:pt x="3595" y="7307"/>
                  </a:lnTo>
                  <a:lnTo>
                    <a:pt x="3580" y="7278"/>
                  </a:lnTo>
                  <a:lnTo>
                    <a:pt x="3603" y="7239"/>
                  </a:lnTo>
                  <a:lnTo>
                    <a:pt x="3618" y="7210"/>
                  </a:lnTo>
                  <a:lnTo>
                    <a:pt x="3633" y="7171"/>
                  </a:lnTo>
                  <a:lnTo>
                    <a:pt x="3633" y="7122"/>
                  </a:lnTo>
                  <a:close/>
                  <a:moveTo>
                    <a:pt x="4110" y="6868"/>
                  </a:moveTo>
                  <a:lnTo>
                    <a:pt x="4216" y="6936"/>
                  </a:lnTo>
                  <a:lnTo>
                    <a:pt x="4216" y="6985"/>
                  </a:lnTo>
                  <a:lnTo>
                    <a:pt x="4185" y="6985"/>
                  </a:lnTo>
                  <a:lnTo>
                    <a:pt x="4178" y="7005"/>
                  </a:lnTo>
                  <a:lnTo>
                    <a:pt x="4147" y="7024"/>
                  </a:lnTo>
                  <a:lnTo>
                    <a:pt x="4132" y="7053"/>
                  </a:lnTo>
                  <a:lnTo>
                    <a:pt x="4110" y="7034"/>
                  </a:lnTo>
                  <a:lnTo>
                    <a:pt x="4094" y="7034"/>
                  </a:lnTo>
                  <a:lnTo>
                    <a:pt x="4079" y="7024"/>
                  </a:lnTo>
                  <a:lnTo>
                    <a:pt x="4072" y="7024"/>
                  </a:lnTo>
                  <a:lnTo>
                    <a:pt x="4072" y="6936"/>
                  </a:lnTo>
                  <a:lnTo>
                    <a:pt x="4079" y="6897"/>
                  </a:lnTo>
                  <a:lnTo>
                    <a:pt x="4110" y="6868"/>
                  </a:lnTo>
                  <a:close/>
                  <a:moveTo>
                    <a:pt x="1279" y="6780"/>
                  </a:moveTo>
                  <a:lnTo>
                    <a:pt x="1415" y="6799"/>
                  </a:lnTo>
                  <a:lnTo>
                    <a:pt x="1521" y="6829"/>
                  </a:lnTo>
                  <a:lnTo>
                    <a:pt x="1491" y="6897"/>
                  </a:lnTo>
                  <a:lnTo>
                    <a:pt x="1476" y="6956"/>
                  </a:lnTo>
                  <a:lnTo>
                    <a:pt x="1453" y="7005"/>
                  </a:lnTo>
                  <a:lnTo>
                    <a:pt x="1423" y="7053"/>
                  </a:lnTo>
                  <a:lnTo>
                    <a:pt x="1491" y="7053"/>
                  </a:lnTo>
                  <a:lnTo>
                    <a:pt x="1521" y="7024"/>
                  </a:lnTo>
                  <a:lnTo>
                    <a:pt x="1529" y="7005"/>
                  </a:lnTo>
                  <a:lnTo>
                    <a:pt x="1559" y="6985"/>
                  </a:lnTo>
                  <a:lnTo>
                    <a:pt x="1597" y="6985"/>
                  </a:lnTo>
                  <a:lnTo>
                    <a:pt x="1597" y="7053"/>
                  </a:lnTo>
                  <a:lnTo>
                    <a:pt x="1635" y="7171"/>
                  </a:lnTo>
                  <a:lnTo>
                    <a:pt x="1612" y="7278"/>
                  </a:lnTo>
                  <a:lnTo>
                    <a:pt x="1574" y="7366"/>
                  </a:lnTo>
                  <a:lnTo>
                    <a:pt x="1544" y="7434"/>
                  </a:lnTo>
                  <a:lnTo>
                    <a:pt x="1612" y="7513"/>
                  </a:lnTo>
                  <a:lnTo>
                    <a:pt x="1680" y="7640"/>
                  </a:lnTo>
                  <a:lnTo>
                    <a:pt x="1771" y="7767"/>
                  </a:lnTo>
                  <a:lnTo>
                    <a:pt x="1847" y="7923"/>
                  </a:lnTo>
                  <a:lnTo>
                    <a:pt x="1915" y="8099"/>
                  </a:lnTo>
                  <a:lnTo>
                    <a:pt x="1968" y="8245"/>
                  </a:lnTo>
                  <a:lnTo>
                    <a:pt x="1983" y="8372"/>
                  </a:lnTo>
                  <a:lnTo>
                    <a:pt x="1953" y="8490"/>
                  </a:lnTo>
                  <a:lnTo>
                    <a:pt x="1892" y="8558"/>
                  </a:lnTo>
                  <a:lnTo>
                    <a:pt x="1809" y="8626"/>
                  </a:lnTo>
                  <a:lnTo>
                    <a:pt x="1680" y="8695"/>
                  </a:lnTo>
                  <a:lnTo>
                    <a:pt x="1521" y="8744"/>
                  </a:lnTo>
                  <a:lnTo>
                    <a:pt x="1377" y="8792"/>
                  </a:lnTo>
                  <a:lnTo>
                    <a:pt x="1256" y="8812"/>
                  </a:lnTo>
                  <a:lnTo>
                    <a:pt x="1256" y="8773"/>
                  </a:lnTo>
                  <a:lnTo>
                    <a:pt x="1332" y="8626"/>
                  </a:lnTo>
                  <a:lnTo>
                    <a:pt x="1400" y="8470"/>
                  </a:lnTo>
                  <a:lnTo>
                    <a:pt x="1332" y="8470"/>
                  </a:lnTo>
                  <a:lnTo>
                    <a:pt x="1309" y="8450"/>
                  </a:lnTo>
                  <a:lnTo>
                    <a:pt x="1309" y="8441"/>
                  </a:lnTo>
                  <a:lnTo>
                    <a:pt x="1294" y="8421"/>
                  </a:lnTo>
                  <a:lnTo>
                    <a:pt x="1294" y="8382"/>
                  </a:lnTo>
                  <a:lnTo>
                    <a:pt x="1279" y="8333"/>
                  </a:lnTo>
                  <a:lnTo>
                    <a:pt x="1377" y="8304"/>
                  </a:lnTo>
                  <a:lnTo>
                    <a:pt x="1347" y="8265"/>
                  </a:lnTo>
                  <a:lnTo>
                    <a:pt x="1347" y="8245"/>
                  </a:lnTo>
                  <a:lnTo>
                    <a:pt x="1332" y="8236"/>
                  </a:lnTo>
                  <a:lnTo>
                    <a:pt x="1332" y="8216"/>
                  </a:lnTo>
                  <a:lnTo>
                    <a:pt x="1347" y="8177"/>
                  </a:lnTo>
                  <a:lnTo>
                    <a:pt x="1362" y="8109"/>
                  </a:lnTo>
                  <a:lnTo>
                    <a:pt x="1423" y="8030"/>
                  </a:lnTo>
                  <a:lnTo>
                    <a:pt x="1476" y="7991"/>
                  </a:lnTo>
                  <a:lnTo>
                    <a:pt x="1521" y="7962"/>
                  </a:lnTo>
                  <a:lnTo>
                    <a:pt x="1506" y="7923"/>
                  </a:lnTo>
                  <a:lnTo>
                    <a:pt x="1506" y="7903"/>
                  </a:lnTo>
                  <a:lnTo>
                    <a:pt x="1491" y="7894"/>
                  </a:lnTo>
                  <a:lnTo>
                    <a:pt x="1491" y="7874"/>
                  </a:lnTo>
                  <a:lnTo>
                    <a:pt x="1476" y="7835"/>
                  </a:lnTo>
                  <a:lnTo>
                    <a:pt x="1468" y="7835"/>
                  </a:lnTo>
                  <a:lnTo>
                    <a:pt x="1468" y="7825"/>
                  </a:lnTo>
                  <a:lnTo>
                    <a:pt x="1453" y="7825"/>
                  </a:lnTo>
                  <a:lnTo>
                    <a:pt x="1423" y="7806"/>
                  </a:lnTo>
                  <a:lnTo>
                    <a:pt x="1400" y="7786"/>
                  </a:lnTo>
                  <a:lnTo>
                    <a:pt x="1362" y="7786"/>
                  </a:lnTo>
                  <a:lnTo>
                    <a:pt x="1332" y="7767"/>
                  </a:lnTo>
                  <a:lnTo>
                    <a:pt x="1309" y="7767"/>
                  </a:lnTo>
                  <a:lnTo>
                    <a:pt x="1309" y="7757"/>
                  </a:lnTo>
                  <a:lnTo>
                    <a:pt x="1294" y="7737"/>
                  </a:lnTo>
                  <a:lnTo>
                    <a:pt x="1294" y="7688"/>
                  </a:lnTo>
                  <a:lnTo>
                    <a:pt x="1279" y="7649"/>
                  </a:lnTo>
                  <a:lnTo>
                    <a:pt x="1294" y="7640"/>
                  </a:lnTo>
                  <a:lnTo>
                    <a:pt x="1294" y="7620"/>
                  </a:lnTo>
                  <a:lnTo>
                    <a:pt x="1309" y="7601"/>
                  </a:lnTo>
                  <a:lnTo>
                    <a:pt x="1309" y="7552"/>
                  </a:lnTo>
                  <a:lnTo>
                    <a:pt x="1279" y="7552"/>
                  </a:lnTo>
                  <a:lnTo>
                    <a:pt x="1271" y="7581"/>
                  </a:lnTo>
                  <a:lnTo>
                    <a:pt x="1271" y="7620"/>
                  </a:lnTo>
                  <a:lnTo>
                    <a:pt x="1256" y="7620"/>
                  </a:lnTo>
                  <a:lnTo>
                    <a:pt x="1241" y="7640"/>
                  </a:lnTo>
                  <a:lnTo>
                    <a:pt x="1226" y="7649"/>
                  </a:lnTo>
                  <a:lnTo>
                    <a:pt x="1203" y="7483"/>
                  </a:lnTo>
                  <a:lnTo>
                    <a:pt x="1173" y="7327"/>
                  </a:lnTo>
                  <a:lnTo>
                    <a:pt x="1166" y="7210"/>
                  </a:lnTo>
                  <a:lnTo>
                    <a:pt x="1188" y="7122"/>
                  </a:lnTo>
                  <a:lnTo>
                    <a:pt x="1226" y="7034"/>
                  </a:lnTo>
                  <a:lnTo>
                    <a:pt x="1271" y="6936"/>
                  </a:lnTo>
                  <a:lnTo>
                    <a:pt x="1279" y="6780"/>
                  </a:lnTo>
                  <a:close/>
                  <a:moveTo>
                    <a:pt x="6509" y="3615"/>
                  </a:moveTo>
                  <a:lnTo>
                    <a:pt x="6630" y="3615"/>
                  </a:lnTo>
                  <a:lnTo>
                    <a:pt x="6630" y="3683"/>
                  </a:lnTo>
                  <a:lnTo>
                    <a:pt x="6607" y="3683"/>
                  </a:lnTo>
                  <a:lnTo>
                    <a:pt x="6577" y="3712"/>
                  </a:lnTo>
                  <a:lnTo>
                    <a:pt x="6539" y="3712"/>
                  </a:lnTo>
                  <a:lnTo>
                    <a:pt x="6539" y="3693"/>
                  </a:lnTo>
                  <a:lnTo>
                    <a:pt x="6524" y="3664"/>
                  </a:lnTo>
                  <a:lnTo>
                    <a:pt x="6524" y="3644"/>
                  </a:lnTo>
                  <a:lnTo>
                    <a:pt x="6509" y="3624"/>
                  </a:lnTo>
                  <a:lnTo>
                    <a:pt x="6509" y="3615"/>
                  </a:lnTo>
                  <a:close/>
                  <a:moveTo>
                    <a:pt x="20578" y="2931"/>
                  </a:moveTo>
                  <a:lnTo>
                    <a:pt x="20609" y="2980"/>
                  </a:lnTo>
                  <a:lnTo>
                    <a:pt x="20631" y="3019"/>
                  </a:lnTo>
                  <a:lnTo>
                    <a:pt x="20662" y="3019"/>
                  </a:lnTo>
                  <a:lnTo>
                    <a:pt x="20677" y="3028"/>
                  </a:lnTo>
                  <a:lnTo>
                    <a:pt x="20737" y="3028"/>
                  </a:lnTo>
                  <a:lnTo>
                    <a:pt x="20767" y="3048"/>
                  </a:lnTo>
                  <a:lnTo>
                    <a:pt x="20783" y="3077"/>
                  </a:lnTo>
                  <a:lnTo>
                    <a:pt x="20730" y="3136"/>
                  </a:lnTo>
                  <a:lnTo>
                    <a:pt x="20677" y="3185"/>
                  </a:lnTo>
                  <a:lnTo>
                    <a:pt x="20412" y="3214"/>
                  </a:lnTo>
                  <a:lnTo>
                    <a:pt x="20412" y="3077"/>
                  </a:lnTo>
                  <a:lnTo>
                    <a:pt x="20450" y="3028"/>
                  </a:lnTo>
                  <a:lnTo>
                    <a:pt x="20487" y="2999"/>
                  </a:lnTo>
                  <a:lnTo>
                    <a:pt x="20525" y="2960"/>
                  </a:lnTo>
                  <a:lnTo>
                    <a:pt x="20578" y="2931"/>
                  </a:lnTo>
                  <a:close/>
                  <a:moveTo>
                    <a:pt x="16370" y="1954"/>
                  </a:moveTo>
                  <a:lnTo>
                    <a:pt x="16514" y="1954"/>
                  </a:lnTo>
                  <a:lnTo>
                    <a:pt x="16635" y="1993"/>
                  </a:lnTo>
                  <a:lnTo>
                    <a:pt x="16749" y="2022"/>
                  </a:lnTo>
                  <a:lnTo>
                    <a:pt x="16779" y="2179"/>
                  </a:lnTo>
                  <a:lnTo>
                    <a:pt x="16393" y="2179"/>
                  </a:lnTo>
                  <a:lnTo>
                    <a:pt x="16378" y="2130"/>
                  </a:lnTo>
                  <a:lnTo>
                    <a:pt x="16378" y="2081"/>
                  </a:lnTo>
                  <a:lnTo>
                    <a:pt x="16370" y="2022"/>
                  </a:lnTo>
                  <a:lnTo>
                    <a:pt x="16370" y="1954"/>
                  </a:lnTo>
                  <a:close/>
                  <a:moveTo>
                    <a:pt x="9074" y="1954"/>
                  </a:moveTo>
                  <a:lnTo>
                    <a:pt x="9158" y="1993"/>
                  </a:lnTo>
                  <a:lnTo>
                    <a:pt x="9158" y="2061"/>
                  </a:lnTo>
                  <a:lnTo>
                    <a:pt x="9127" y="2061"/>
                  </a:lnTo>
                  <a:lnTo>
                    <a:pt x="9105" y="2091"/>
                  </a:lnTo>
                  <a:lnTo>
                    <a:pt x="9052" y="2091"/>
                  </a:lnTo>
                  <a:lnTo>
                    <a:pt x="9052" y="2012"/>
                  </a:lnTo>
                  <a:lnTo>
                    <a:pt x="9074" y="1954"/>
                  </a:lnTo>
                  <a:close/>
                  <a:moveTo>
                    <a:pt x="16370" y="1680"/>
                  </a:moveTo>
                  <a:lnTo>
                    <a:pt x="16461" y="1739"/>
                  </a:lnTo>
                  <a:lnTo>
                    <a:pt x="16461" y="1807"/>
                  </a:lnTo>
                  <a:lnTo>
                    <a:pt x="16340" y="1807"/>
                  </a:lnTo>
                  <a:lnTo>
                    <a:pt x="16370" y="1680"/>
                  </a:lnTo>
                  <a:close/>
                  <a:moveTo>
                    <a:pt x="16998" y="1123"/>
                  </a:moveTo>
                  <a:lnTo>
                    <a:pt x="17120" y="1143"/>
                  </a:lnTo>
                  <a:lnTo>
                    <a:pt x="17241" y="1172"/>
                  </a:lnTo>
                  <a:lnTo>
                    <a:pt x="17347" y="1221"/>
                  </a:lnTo>
                  <a:lnTo>
                    <a:pt x="17422" y="1309"/>
                  </a:lnTo>
                  <a:lnTo>
                    <a:pt x="17475" y="1426"/>
                  </a:lnTo>
                  <a:lnTo>
                    <a:pt x="17506" y="1583"/>
                  </a:lnTo>
                  <a:lnTo>
                    <a:pt x="17331" y="1544"/>
                  </a:lnTo>
                  <a:lnTo>
                    <a:pt x="17173" y="1475"/>
                  </a:lnTo>
                  <a:lnTo>
                    <a:pt x="17051" y="1377"/>
                  </a:lnTo>
                  <a:lnTo>
                    <a:pt x="16976" y="1241"/>
                  </a:lnTo>
                  <a:lnTo>
                    <a:pt x="16991" y="1221"/>
                  </a:lnTo>
                  <a:lnTo>
                    <a:pt x="16991" y="1202"/>
                  </a:lnTo>
                  <a:lnTo>
                    <a:pt x="16998" y="1192"/>
                  </a:lnTo>
                  <a:lnTo>
                    <a:pt x="16998" y="1123"/>
                  </a:lnTo>
                  <a:close/>
                  <a:moveTo>
                    <a:pt x="16446" y="782"/>
                  </a:moveTo>
                  <a:lnTo>
                    <a:pt x="16514" y="782"/>
                  </a:lnTo>
                  <a:lnTo>
                    <a:pt x="16537" y="869"/>
                  </a:lnTo>
                  <a:lnTo>
                    <a:pt x="16537" y="1084"/>
                  </a:lnTo>
                  <a:lnTo>
                    <a:pt x="16658" y="1036"/>
                  </a:lnTo>
                  <a:lnTo>
                    <a:pt x="16749" y="967"/>
                  </a:lnTo>
                  <a:lnTo>
                    <a:pt x="16855" y="899"/>
                  </a:lnTo>
                  <a:lnTo>
                    <a:pt x="16855" y="1446"/>
                  </a:lnTo>
                  <a:lnTo>
                    <a:pt x="16840" y="1446"/>
                  </a:lnTo>
                  <a:lnTo>
                    <a:pt x="16832" y="1465"/>
                  </a:lnTo>
                  <a:lnTo>
                    <a:pt x="16734" y="1465"/>
                  </a:lnTo>
                  <a:lnTo>
                    <a:pt x="16605" y="1475"/>
                  </a:lnTo>
                  <a:lnTo>
                    <a:pt x="16476" y="1495"/>
                  </a:lnTo>
                  <a:lnTo>
                    <a:pt x="16370" y="1514"/>
                  </a:lnTo>
                  <a:lnTo>
                    <a:pt x="16287" y="1534"/>
                  </a:lnTo>
                  <a:lnTo>
                    <a:pt x="16249" y="1544"/>
                  </a:lnTo>
                  <a:lnTo>
                    <a:pt x="16158" y="1446"/>
                  </a:lnTo>
                  <a:lnTo>
                    <a:pt x="16090" y="1309"/>
                  </a:lnTo>
                  <a:lnTo>
                    <a:pt x="16052" y="1123"/>
                  </a:lnTo>
                  <a:lnTo>
                    <a:pt x="16060" y="1075"/>
                  </a:lnTo>
                  <a:lnTo>
                    <a:pt x="16075" y="1036"/>
                  </a:lnTo>
                  <a:lnTo>
                    <a:pt x="16090" y="1006"/>
                  </a:lnTo>
                  <a:lnTo>
                    <a:pt x="16105" y="967"/>
                  </a:lnTo>
                  <a:lnTo>
                    <a:pt x="16113" y="938"/>
                  </a:lnTo>
                  <a:lnTo>
                    <a:pt x="16166" y="899"/>
                  </a:lnTo>
                  <a:lnTo>
                    <a:pt x="16234" y="850"/>
                  </a:lnTo>
                  <a:lnTo>
                    <a:pt x="16340" y="801"/>
                  </a:lnTo>
                  <a:lnTo>
                    <a:pt x="16446" y="782"/>
                  </a:lnTo>
                  <a:close/>
                  <a:moveTo>
                    <a:pt x="8878" y="401"/>
                  </a:moveTo>
                  <a:lnTo>
                    <a:pt x="9006" y="420"/>
                  </a:lnTo>
                  <a:lnTo>
                    <a:pt x="9037" y="459"/>
                  </a:lnTo>
                  <a:lnTo>
                    <a:pt x="9052" y="488"/>
                  </a:lnTo>
                  <a:lnTo>
                    <a:pt x="9074" y="528"/>
                  </a:lnTo>
                  <a:lnTo>
                    <a:pt x="9059" y="557"/>
                  </a:lnTo>
                  <a:lnTo>
                    <a:pt x="9059" y="576"/>
                  </a:lnTo>
                  <a:lnTo>
                    <a:pt x="9052" y="596"/>
                  </a:lnTo>
                  <a:lnTo>
                    <a:pt x="8968" y="733"/>
                  </a:lnTo>
                  <a:lnTo>
                    <a:pt x="8863" y="830"/>
                  </a:lnTo>
                  <a:lnTo>
                    <a:pt x="8741" y="918"/>
                  </a:lnTo>
                  <a:lnTo>
                    <a:pt x="8598" y="987"/>
                  </a:lnTo>
                  <a:lnTo>
                    <a:pt x="8469" y="1055"/>
                  </a:lnTo>
                  <a:lnTo>
                    <a:pt x="8348" y="1123"/>
                  </a:lnTo>
                  <a:lnTo>
                    <a:pt x="8219" y="1260"/>
                  </a:lnTo>
                  <a:lnTo>
                    <a:pt x="8068" y="1465"/>
                  </a:lnTo>
                  <a:lnTo>
                    <a:pt x="7916" y="1700"/>
                  </a:lnTo>
                  <a:lnTo>
                    <a:pt x="7765" y="1973"/>
                  </a:lnTo>
                  <a:lnTo>
                    <a:pt x="7652" y="2247"/>
                  </a:lnTo>
                  <a:lnTo>
                    <a:pt x="7568" y="2520"/>
                  </a:lnTo>
                  <a:lnTo>
                    <a:pt x="7530" y="2774"/>
                  </a:lnTo>
                  <a:lnTo>
                    <a:pt x="7546" y="2862"/>
                  </a:lnTo>
                  <a:lnTo>
                    <a:pt x="7599" y="2960"/>
                  </a:lnTo>
                  <a:lnTo>
                    <a:pt x="7659" y="3068"/>
                  </a:lnTo>
                  <a:lnTo>
                    <a:pt x="7742" y="3146"/>
                  </a:lnTo>
                  <a:lnTo>
                    <a:pt x="7742" y="3185"/>
                  </a:lnTo>
                  <a:lnTo>
                    <a:pt x="7705" y="3185"/>
                  </a:lnTo>
                  <a:lnTo>
                    <a:pt x="7674" y="3273"/>
                  </a:lnTo>
                  <a:lnTo>
                    <a:pt x="7568" y="3214"/>
                  </a:lnTo>
                  <a:lnTo>
                    <a:pt x="7447" y="3185"/>
                  </a:lnTo>
                  <a:lnTo>
                    <a:pt x="7409" y="3048"/>
                  </a:lnTo>
                  <a:lnTo>
                    <a:pt x="7341" y="2931"/>
                  </a:lnTo>
                  <a:lnTo>
                    <a:pt x="7281" y="2843"/>
                  </a:lnTo>
                  <a:lnTo>
                    <a:pt x="7213" y="2755"/>
                  </a:lnTo>
                  <a:lnTo>
                    <a:pt x="7160" y="2618"/>
                  </a:lnTo>
                  <a:lnTo>
                    <a:pt x="7235" y="2550"/>
                  </a:lnTo>
                  <a:lnTo>
                    <a:pt x="7281" y="2520"/>
                  </a:lnTo>
                  <a:lnTo>
                    <a:pt x="7281" y="2472"/>
                  </a:lnTo>
                  <a:lnTo>
                    <a:pt x="7266" y="2433"/>
                  </a:lnTo>
                  <a:lnTo>
                    <a:pt x="7250" y="2364"/>
                  </a:lnTo>
                  <a:lnTo>
                    <a:pt x="7266" y="2296"/>
                  </a:lnTo>
                  <a:lnTo>
                    <a:pt x="7303" y="2208"/>
                  </a:lnTo>
                  <a:lnTo>
                    <a:pt x="7356" y="2159"/>
                  </a:lnTo>
                  <a:lnTo>
                    <a:pt x="7409" y="2091"/>
                  </a:lnTo>
                  <a:lnTo>
                    <a:pt x="7447" y="1993"/>
                  </a:lnTo>
                  <a:lnTo>
                    <a:pt x="7425" y="1973"/>
                  </a:lnTo>
                  <a:lnTo>
                    <a:pt x="7394" y="1954"/>
                  </a:lnTo>
                  <a:lnTo>
                    <a:pt x="7394" y="1944"/>
                  </a:lnTo>
                  <a:lnTo>
                    <a:pt x="7387" y="1944"/>
                  </a:lnTo>
                  <a:lnTo>
                    <a:pt x="7387" y="1905"/>
                  </a:lnTo>
                  <a:lnTo>
                    <a:pt x="7447" y="1817"/>
                  </a:lnTo>
                  <a:lnTo>
                    <a:pt x="7515" y="1739"/>
                  </a:lnTo>
                  <a:lnTo>
                    <a:pt x="7553" y="1612"/>
                  </a:lnTo>
                  <a:lnTo>
                    <a:pt x="7568" y="1583"/>
                  </a:lnTo>
                  <a:lnTo>
                    <a:pt x="7553" y="1534"/>
                  </a:lnTo>
                  <a:lnTo>
                    <a:pt x="7553" y="1495"/>
                  </a:lnTo>
                  <a:lnTo>
                    <a:pt x="7546" y="1475"/>
                  </a:lnTo>
                  <a:lnTo>
                    <a:pt x="7546" y="1397"/>
                  </a:lnTo>
                  <a:lnTo>
                    <a:pt x="7553" y="1338"/>
                  </a:lnTo>
                  <a:lnTo>
                    <a:pt x="7659" y="1192"/>
                  </a:lnTo>
                  <a:lnTo>
                    <a:pt x="7795" y="1036"/>
                  </a:lnTo>
                  <a:lnTo>
                    <a:pt x="7962" y="879"/>
                  </a:lnTo>
                  <a:lnTo>
                    <a:pt x="8136" y="762"/>
                  </a:lnTo>
                  <a:lnTo>
                    <a:pt x="8280" y="674"/>
                  </a:lnTo>
                  <a:lnTo>
                    <a:pt x="8522" y="674"/>
                  </a:lnTo>
                  <a:lnTo>
                    <a:pt x="8598" y="625"/>
                  </a:lnTo>
                  <a:lnTo>
                    <a:pt x="8651" y="576"/>
                  </a:lnTo>
                  <a:lnTo>
                    <a:pt x="8688" y="508"/>
                  </a:lnTo>
                  <a:lnTo>
                    <a:pt x="8734" y="469"/>
                  </a:lnTo>
                  <a:lnTo>
                    <a:pt x="8787" y="440"/>
                  </a:lnTo>
                  <a:lnTo>
                    <a:pt x="8878" y="401"/>
                  </a:lnTo>
                  <a:close/>
                  <a:moveTo>
                    <a:pt x="12616" y="0"/>
                  </a:moveTo>
                  <a:lnTo>
                    <a:pt x="12760" y="0"/>
                  </a:lnTo>
                  <a:lnTo>
                    <a:pt x="12790" y="49"/>
                  </a:lnTo>
                  <a:lnTo>
                    <a:pt x="12798" y="68"/>
                  </a:lnTo>
                  <a:lnTo>
                    <a:pt x="12813" y="98"/>
                  </a:lnTo>
                  <a:lnTo>
                    <a:pt x="12843" y="137"/>
                  </a:lnTo>
                  <a:lnTo>
                    <a:pt x="12851" y="186"/>
                  </a:lnTo>
                  <a:lnTo>
                    <a:pt x="12813" y="205"/>
                  </a:lnTo>
                  <a:lnTo>
                    <a:pt x="12798" y="215"/>
                  </a:lnTo>
                  <a:lnTo>
                    <a:pt x="12775" y="234"/>
                  </a:lnTo>
                  <a:lnTo>
                    <a:pt x="12760" y="264"/>
                  </a:lnTo>
                  <a:lnTo>
                    <a:pt x="12745" y="283"/>
                  </a:lnTo>
                  <a:lnTo>
                    <a:pt x="12737" y="332"/>
                  </a:lnTo>
                  <a:lnTo>
                    <a:pt x="12843" y="371"/>
                  </a:lnTo>
                  <a:lnTo>
                    <a:pt x="12896" y="401"/>
                  </a:lnTo>
                  <a:lnTo>
                    <a:pt x="12949" y="469"/>
                  </a:lnTo>
                  <a:lnTo>
                    <a:pt x="13002" y="557"/>
                  </a:lnTo>
                  <a:lnTo>
                    <a:pt x="13093" y="508"/>
                  </a:lnTo>
                  <a:lnTo>
                    <a:pt x="13184" y="488"/>
                  </a:lnTo>
                  <a:lnTo>
                    <a:pt x="13290" y="469"/>
                  </a:lnTo>
                  <a:lnTo>
                    <a:pt x="13411" y="420"/>
                  </a:lnTo>
                  <a:lnTo>
                    <a:pt x="13419" y="401"/>
                  </a:lnTo>
                  <a:lnTo>
                    <a:pt x="13434" y="420"/>
                  </a:lnTo>
                  <a:lnTo>
                    <a:pt x="13434" y="459"/>
                  </a:lnTo>
                  <a:lnTo>
                    <a:pt x="13540" y="528"/>
                  </a:lnTo>
                  <a:lnTo>
                    <a:pt x="13623" y="606"/>
                  </a:lnTo>
                  <a:lnTo>
                    <a:pt x="13684" y="713"/>
                  </a:lnTo>
                  <a:lnTo>
                    <a:pt x="13752" y="830"/>
                  </a:lnTo>
                  <a:lnTo>
                    <a:pt x="13752" y="1055"/>
                  </a:lnTo>
                  <a:lnTo>
                    <a:pt x="13661" y="1143"/>
                  </a:lnTo>
                  <a:lnTo>
                    <a:pt x="13623" y="1221"/>
                  </a:lnTo>
                  <a:lnTo>
                    <a:pt x="13593" y="1309"/>
                  </a:lnTo>
                  <a:lnTo>
                    <a:pt x="13555" y="1397"/>
                  </a:lnTo>
                  <a:lnTo>
                    <a:pt x="13449" y="1475"/>
                  </a:lnTo>
                  <a:lnTo>
                    <a:pt x="13328" y="1563"/>
                  </a:lnTo>
                  <a:lnTo>
                    <a:pt x="13207" y="1671"/>
                  </a:lnTo>
                  <a:lnTo>
                    <a:pt x="13116" y="1807"/>
                  </a:lnTo>
                  <a:lnTo>
                    <a:pt x="13146" y="1807"/>
                  </a:lnTo>
                  <a:lnTo>
                    <a:pt x="13237" y="1739"/>
                  </a:lnTo>
                  <a:lnTo>
                    <a:pt x="13343" y="1719"/>
                  </a:lnTo>
                  <a:lnTo>
                    <a:pt x="13464" y="1739"/>
                  </a:lnTo>
                  <a:lnTo>
                    <a:pt x="13464" y="1768"/>
                  </a:lnTo>
                  <a:lnTo>
                    <a:pt x="13449" y="1807"/>
                  </a:lnTo>
                  <a:lnTo>
                    <a:pt x="13449" y="1856"/>
                  </a:lnTo>
                  <a:lnTo>
                    <a:pt x="13464" y="1856"/>
                  </a:lnTo>
                  <a:lnTo>
                    <a:pt x="13487" y="1876"/>
                  </a:lnTo>
                  <a:lnTo>
                    <a:pt x="13525" y="1817"/>
                  </a:lnTo>
                  <a:lnTo>
                    <a:pt x="13631" y="1719"/>
                  </a:lnTo>
                  <a:lnTo>
                    <a:pt x="13699" y="1680"/>
                  </a:lnTo>
                  <a:lnTo>
                    <a:pt x="13699" y="1739"/>
                  </a:lnTo>
                  <a:lnTo>
                    <a:pt x="13676" y="1788"/>
                  </a:lnTo>
                  <a:lnTo>
                    <a:pt x="13661" y="1837"/>
                  </a:lnTo>
                  <a:lnTo>
                    <a:pt x="13646" y="1905"/>
                  </a:lnTo>
                  <a:lnTo>
                    <a:pt x="13631" y="1993"/>
                  </a:lnTo>
                  <a:lnTo>
                    <a:pt x="13646" y="2012"/>
                  </a:lnTo>
                  <a:lnTo>
                    <a:pt x="13661" y="2012"/>
                  </a:lnTo>
                  <a:lnTo>
                    <a:pt x="13661" y="2022"/>
                  </a:lnTo>
                  <a:lnTo>
                    <a:pt x="13729" y="2022"/>
                  </a:lnTo>
                  <a:lnTo>
                    <a:pt x="13729" y="1905"/>
                  </a:lnTo>
                  <a:lnTo>
                    <a:pt x="13858" y="1885"/>
                  </a:lnTo>
                  <a:lnTo>
                    <a:pt x="13979" y="1885"/>
                  </a:lnTo>
                  <a:lnTo>
                    <a:pt x="14070" y="1905"/>
                  </a:lnTo>
                  <a:lnTo>
                    <a:pt x="14160" y="1993"/>
                  </a:lnTo>
                  <a:lnTo>
                    <a:pt x="14160" y="2061"/>
                  </a:lnTo>
                  <a:lnTo>
                    <a:pt x="14175" y="2110"/>
                  </a:lnTo>
                  <a:lnTo>
                    <a:pt x="14175" y="2159"/>
                  </a:lnTo>
                  <a:lnTo>
                    <a:pt x="14191" y="2208"/>
                  </a:lnTo>
                  <a:lnTo>
                    <a:pt x="14569" y="2247"/>
                  </a:lnTo>
                  <a:lnTo>
                    <a:pt x="14599" y="2139"/>
                  </a:lnTo>
                  <a:lnTo>
                    <a:pt x="14599" y="1954"/>
                  </a:lnTo>
                  <a:lnTo>
                    <a:pt x="14622" y="1944"/>
                  </a:lnTo>
                  <a:lnTo>
                    <a:pt x="14637" y="1944"/>
                  </a:lnTo>
                  <a:lnTo>
                    <a:pt x="14637" y="1925"/>
                  </a:lnTo>
                  <a:lnTo>
                    <a:pt x="14652" y="1905"/>
                  </a:lnTo>
                  <a:lnTo>
                    <a:pt x="14728" y="1954"/>
                  </a:lnTo>
                  <a:lnTo>
                    <a:pt x="14811" y="2012"/>
                  </a:lnTo>
                  <a:lnTo>
                    <a:pt x="14887" y="2061"/>
                  </a:lnTo>
                  <a:lnTo>
                    <a:pt x="14970" y="1973"/>
                  </a:lnTo>
                  <a:lnTo>
                    <a:pt x="15061" y="1925"/>
                  </a:lnTo>
                  <a:lnTo>
                    <a:pt x="15205" y="1905"/>
                  </a:lnTo>
                  <a:lnTo>
                    <a:pt x="15205" y="1954"/>
                  </a:lnTo>
                  <a:lnTo>
                    <a:pt x="15227" y="1954"/>
                  </a:lnTo>
                  <a:lnTo>
                    <a:pt x="15296" y="2296"/>
                  </a:lnTo>
                  <a:lnTo>
                    <a:pt x="15205" y="2413"/>
                  </a:lnTo>
                  <a:lnTo>
                    <a:pt x="15152" y="2589"/>
                  </a:lnTo>
                  <a:lnTo>
                    <a:pt x="15167" y="2618"/>
                  </a:lnTo>
                  <a:lnTo>
                    <a:pt x="15182" y="2657"/>
                  </a:lnTo>
                  <a:lnTo>
                    <a:pt x="15182" y="2687"/>
                  </a:lnTo>
                  <a:lnTo>
                    <a:pt x="15190" y="2726"/>
                  </a:lnTo>
                  <a:lnTo>
                    <a:pt x="15205" y="2774"/>
                  </a:lnTo>
                  <a:lnTo>
                    <a:pt x="15273" y="2862"/>
                  </a:lnTo>
                  <a:lnTo>
                    <a:pt x="15364" y="2931"/>
                  </a:lnTo>
                  <a:lnTo>
                    <a:pt x="15439" y="2999"/>
                  </a:lnTo>
                  <a:lnTo>
                    <a:pt x="15470" y="2960"/>
                  </a:lnTo>
                  <a:lnTo>
                    <a:pt x="15507" y="2882"/>
                  </a:lnTo>
                  <a:lnTo>
                    <a:pt x="15538" y="2774"/>
                  </a:lnTo>
                  <a:lnTo>
                    <a:pt x="15560" y="2677"/>
                  </a:lnTo>
                  <a:lnTo>
                    <a:pt x="15613" y="2589"/>
                  </a:lnTo>
                  <a:lnTo>
                    <a:pt x="15613" y="2677"/>
                  </a:lnTo>
                  <a:lnTo>
                    <a:pt x="15629" y="2745"/>
                  </a:lnTo>
                  <a:lnTo>
                    <a:pt x="15651" y="2794"/>
                  </a:lnTo>
                  <a:lnTo>
                    <a:pt x="15697" y="2823"/>
                  </a:lnTo>
                  <a:lnTo>
                    <a:pt x="15750" y="2843"/>
                  </a:lnTo>
                  <a:lnTo>
                    <a:pt x="15810" y="2862"/>
                  </a:lnTo>
                  <a:lnTo>
                    <a:pt x="15909" y="2657"/>
                  </a:lnTo>
                  <a:lnTo>
                    <a:pt x="15946" y="2706"/>
                  </a:lnTo>
                  <a:lnTo>
                    <a:pt x="15984" y="2745"/>
                  </a:lnTo>
                  <a:lnTo>
                    <a:pt x="16007" y="2794"/>
                  </a:lnTo>
                  <a:lnTo>
                    <a:pt x="16052" y="2823"/>
                  </a:lnTo>
                  <a:lnTo>
                    <a:pt x="16105" y="2862"/>
                  </a:lnTo>
                  <a:lnTo>
                    <a:pt x="16128" y="2823"/>
                  </a:lnTo>
                  <a:lnTo>
                    <a:pt x="16158" y="2794"/>
                  </a:lnTo>
                  <a:lnTo>
                    <a:pt x="16234" y="2794"/>
                  </a:lnTo>
                  <a:lnTo>
                    <a:pt x="16264" y="2814"/>
                  </a:lnTo>
                  <a:lnTo>
                    <a:pt x="16317" y="2814"/>
                  </a:lnTo>
                  <a:lnTo>
                    <a:pt x="16302" y="2638"/>
                  </a:lnTo>
                  <a:lnTo>
                    <a:pt x="16272" y="2520"/>
                  </a:lnTo>
                  <a:lnTo>
                    <a:pt x="16249" y="2364"/>
                  </a:lnTo>
                  <a:lnTo>
                    <a:pt x="16340" y="2335"/>
                  </a:lnTo>
                  <a:lnTo>
                    <a:pt x="16423" y="2296"/>
                  </a:lnTo>
                  <a:lnTo>
                    <a:pt x="16552" y="2296"/>
                  </a:lnTo>
                  <a:lnTo>
                    <a:pt x="16696" y="2315"/>
                  </a:lnTo>
                  <a:lnTo>
                    <a:pt x="16840" y="2364"/>
                  </a:lnTo>
                  <a:lnTo>
                    <a:pt x="16976" y="2413"/>
                  </a:lnTo>
                  <a:lnTo>
                    <a:pt x="17097" y="2472"/>
                  </a:lnTo>
                  <a:lnTo>
                    <a:pt x="17150" y="2520"/>
                  </a:lnTo>
                  <a:lnTo>
                    <a:pt x="17173" y="2550"/>
                  </a:lnTo>
                  <a:lnTo>
                    <a:pt x="17188" y="2608"/>
                  </a:lnTo>
                  <a:lnTo>
                    <a:pt x="17188" y="2638"/>
                  </a:lnTo>
                  <a:lnTo>
                    <a:pt x="17203" y="2657"/>
                  </a:lnTo>
                  <a:lnTo>
                    <a:pt x="17203" y="2687"/>
                  </a:lnTo>
                  <a:lnTo>
                    <a:pt x="17226" y="2706"/>
                  </a:lnTo>
                  <a:lnTo>
                    <a:pt x="17256" y="2726"/>
                  </a:lnTo>
                  <a:lnTo>
                    <a:pt x="17294" y="2745"/>
                  </a:lnTo>
                  <a:lnTo>
                    <a:pt x="17369" y="2706"/>
                  </a:lnTo>
                  <a:lnTo>
                    <a:pt x="17559" y="2706"/>
                  </a:lnTo>
                  <a:lnTo>
                    <a:pt x="17596" y="2814"/>
                  </a:lnTo>
                  <a:lnTo>
                    <a:pt x="17649" y="2911"/>
                  </a:lnTo>
                  <a:lnTo>
                    <a:pt x="17725" y="2999"/>
                  </a:lnTo>
                  <a:lnTo>
                    <a:pt x="17823" y="3048"/>
                  </a:lnTo>
                  <a:lnTo>
                    <a:pt x="17914" y="2999"/>
                  </a:lnTo>
                  <a:lnTo>
                    <a:pt x="18043" y="2999"/>
                  </a:lnTo>
                  <a:lnTo>
                    <a:pt x="18164" y="3019"/>
                  </a:lnTo>
                  <a:lnTo>
                    <a:pt x="18285" y="3048"/>
                  </a:lnTo>
                  <a:lnTo>
                    <a:pt x="18376" y="3077"/>
                  </a:lnTo>
                  <a:lnTo>
                    <a:pt x="18414" y="3234"/>
                  </a:lnTo>
                  <a:lnTo>
                    <a:pt x="18429" y="3370"/>
                  </a:lnTo>
                  <a:lnTo>
                    <a:pt x="18452" y="3488"/>
                  </a:lnTo>
                  <a:lnTo>
                    <a:pt x="18482" y="3507"/>
                  </a:lnTo>
                  <a:lnTo>
                    <a:pt x="18497" y="3546"/>
                  </a:lnTo>
                  <a:lnTo>
                    <a:pt x="18520" y="3556"/>
                  </a:lnTo>
                  <a:lnTo>
                    <a:pt x="18769" y="3527"/>
                  </a:lnTo>
                  <a:lnTo>
                    <a:pt x="19277" y="3527"/>
                  </a:lnTo>
                  <a:lnTo>
                    <a:pt x="19299" y="3595"/>
                  </a:lnTo>
                  <a:lnTo>
                    <a:pt x="19337" y="3644"/>
                  </a:lnTo>
                  <a:lnTo>
                    <a:pt x="19382" y="3712"/>
                  </a:lnTo>
                  <a:lnTo>
                    <a:pt x="19420" y="3751"/>
                  </a:lnTo>
                  <a:lnTo>
                    <a:pt x="19473" y="3800"/>
                  </a:lnTo>
                  <a:lnTo>
                    <a:pt x="19473" y="3751"/>
                  </a:lnTo>
                  <a:lnTo>
                    <a:pt x="19488" y="3732"/>
                  </a:lnTo>
                  <a:lnTo>
                    <a:pt x="19496" y="3693"/>
                  </a:lnTo>
                  <a:lnTo>
                    <a:pt x="19496" y="3664"/>
                  </a:lnTo>
                  <a:lnTo>
                    <a:pt x="19511" y="3615"/>
                  </a:lnTo>
                  <a:lnTo>
                    <a:pt x="19488" y="3556"/>
                  </a:lnTo>
                  <a:lnTo>
                    <a:pt x="19473" y="3527"/>
                  </a:lnTo>
                  <a:lnTo>
                    <a:pt x="19458" y="3507"/>
                  </a:lnTo>
                  <a:lnTo>
                    <a:pt x="19458" y="3478"/>
                  </a:lnTo>
                  <a:lnTo>
                    <a:pt x="19473" y="3439"/>
                  </a:lnTo>
                  <a:lnTo>
                    <a:pt x="19473" y="3341"/>
                  </a:lnTo>
                  <a:lnTo>
                    <a:pt x="19602" y="3370"/>
                  </a:lnTo>
                  <a:lnTo>
                    <a:pt x="19693" y="3439"/>
                  </a:lnTo>
                  <a:lnTo>
                    <a:pt x="19799" y="3488"/>
                  </a:lnTo>
                  <a:lnTo>
                    <a:pt x="19882" y="3488"/>
                  </a:lnTo>
                  <a:lnTo>
                    <a:pt x="19920" y="3478"/>
                  </a:lnTo>
                  <a:lnTo>
                    <a:pt x="19950" y="3439"/>
                  </a:lnTo>
                  <a:lnTo>
                    <a:pt x="19973" y="3419"/>
                  </a:lnTo>
                  <a:lnTo>
                    <a:pt x="20003" y="3409"/>
                  </a:lnTo>
                  <a:lnTo>
                    <a:pt x="20434" y="3644"/>
                  </a:lnTo>
                  <a:lnTo>
                    <a:pt x="20677" y="3966"/>
                  </a:lnTo>
                  <a:lnTo>
                    <a:pt x="20715" y="4005"/>
                  </a:lnTo>
                  <a:lnTo>
                    <a:pt x="20752" y="4005"/>
                  </a:lnTo>
                  <a:lnTo>
                    <a:pt x="20790" y="4015"/>
                  </a:lnTo>
                  <a:lnTo>
                    <a:pt x="20836" y="4015"/>
                  </a:lnTo>
                  <a:lnTo>
                    <a:pt x="20873" y="4054"/>
                  </a:lnTo>
                  <a:lnTo>
                    <a:pt x="20949" y="4142"/>
                  </a:lnTo>
                  <a:lnTo>
                    <a:pt x="21002" y="4240"/>
                  </a:lnTo>
                  <a:lnTo>
                    <a:pt x="21055" y="4328"/>
                  </a:lnTo>
                  <a:lnTo>
                    <a:pt x="21123" y="4396"/>
                  </a:lnTo>
                  <a:lnTo>
                    <a:pt x="21252" y="4426"/>
                  </a:lnTo>
                  <a:lnTo>
                    <a:pt x="21267" y="4416"/>
                  </a:lnTo>
                  <a:lnTo>
                    <a:pt x="21282" y="4416"/>
                  </a:lnTo>
                  <a:lnTo>
                    <a:pt x="21297" y="4396"/>
                  </a:lnTo>
                  <a:lnTo>
                    <a:pt x="21335" y="4396"/>
                  </a:lnTo>
                  <a:lnTo>
                    <a:pt x="21411" y="4513"/>
                  </a:lnTo>
                  <a:lnTo>
                    <a:pt x="21494" y="4631"/>
                  </a:lnTo>
                  <a:lnTo>
                    <a:pt x="21562" y="4758"/>
                  </a:lnTo>
                  <a:lnTo>
                    <a:pt x="21600" y="4924"/>
                  </a:lnTo>
                  <a:lnTo>
                    <a:pt x="21335" y="4924"/>
                  </a:lnTo>
                  <a:lnTo>
                    <a:pt x="21320" y="4953"/>
                  </a:lnTo>
                  <a:lnTo>
                    <a:pt x="21297" y="4992"/>
                  </a:lnTo>
                  <a:lnTo>
                    <a:pt x="21282" y="5012"/>
                  </a:lnTo>
                  <a:lnTo>
                    <a:pt x="21252" y="5109"/>
                  </a:lnTo>
                  <a:lnTo>
                    <a:pt x="21282" y="5129"/>
                  </a:lnTo>
                  <a:lnTo>
                    <a:pt x="21305" y="5158"/>
                  </a:lnTo>
                  <a:lnTo>
                    <a:pt x="21320" y="5197"/>
                  </a:lnTo>
                  <a:lnTo>
                    <a:pt x="21320" y="5217"/>
                  </a:lnTo>
                  <a:lnTo>
                    <a:pt x="21305" y="5246"/>
                  </a:lnTo>
                  <a:lnTo>
                    <a:pt x="21282" y="5295"/>
                  </a:lnTo>
                  <a:lnTo>
                    <a:pt x="21267" y="5315"/>
                  </a:lnTo>
                  <a:lnTo>
                    <a:pt x="21244" y="5334"/>
                  </a:lnTo>
                  <a:lnTo>
                    <a:pt x="21138" y="5334"/>
                  </a:lnTo>
                  <a:lnTo>
                    <a:pt x="21085" y="5227"/>
                  </a:lnTo>
                  <a:lnTo>
                    <a:pt x="21002" y="5178"/>
                  </a:lnTo>
                  <a:lnTo>
                    <a:pt x="20896" y="5148"/>
                  </a:lnTo>
                  <a:lnTo>
                    <a:pt x="20896" y="5021"/>
                  </a:lnTo>
                  <a:lnTo>
                    <a:pt x="20873" y="5012"/>
                  </a:lnTo>
                  <a:lnTo>
                    <a:pt x="20843" y="4992"/>
                  </a:lnTo>
                  <a:lnTo>
                    <a:pt x="20836" y="4973"/>
                  </a:lnTo>
                  <a:lnTo>
                    <a:pt x="20805" y="4953"/>
                  </a:lnTo>
                  <a:lnTo>
                    <a:pt x="20737" y="4953"/>
                  </a:lnTo>
                  <a:lnTo>
                    <a:pt x="20730" y="4973"/>
                  </a:lnTo>
                  <a:lnTo>
                    <a:pt x="20699" y="4973"/>
                  </a:lnTo>
                  <a:lnTo>
                    <a:pt x="20677" y="4992"/>
                  </a:lnTo>
                  <a:lnTo>
                    <a:pt x="20646" y="4924"/>
                  </a:lnTo>
                  <a:lnTo>
                    <a:pt x="20609" y="4855"/>
                  </a:lnTo>
                  <a:lnTo>
                    <a:pt x="20578" y="4807"/>
                  </a:lnTo>
                  <a:lnTo>
                    <a:pt x="20578" y="4924"/>
                  </a:lnTo>
                  <a:lnTo>
                    <a:pt x="20556" y="5061"/>
                  </a:lnTo>
                  <a:lnTo>
                    <a:pt x="20525" y="5178"/>
                  </a:lnTo>
                  <a:lnTo>
                    <a:pt x="20465" y="5246"/>
                  </a:lnTo>
                  <a:lnTo>
                    <a:pt x="20434" y="5266"/>
                  </a:lnTo>
                  <a:lnTo>
                    <a:pt x="20382" y="5266"/>
                  </a:lnTo>
                  <a:lnTo>
                    <a:pt x="20366" y="5246"/>
                  </a:lnTo>
                  <a:lnTo>
                    <a:pt x="20344" y="5246"/>
                  </a:lnTo>
                  <a:lnTo>
                    <a:pt x="20313" y="5285"/>
                  </a:lnTo>
                  <a:lnTo>
                    <a:pt x="20291" y="5334"/>
                  </a:lnTo>
                  <a:lnTo>
                    <a:pt x="20366" y="5451"/>
                  </a:lnTo>
                  <a:lnTo>
                    <a:pt x="20450" y="5656"/>
                  </a:lnTo>
                  <a:lnTo>
                    <a:pt x="20487" y="5891"/>
                  </a:lnTo>
                  <a:lnTo>
                    <a:pt x="20465" y="5891"/>
                  </a:lnTo>
                  <a:lnTo>
                    <a:pt x="20450" y="5910"/>
                  </a:lnTo>
                  <a:lnTo>
                    <a:pt x="20419" y="5910"/>
                  </a:lnTo>
                  <a:lnTo>
                    <a:pt x="20382" y="5930"/>
                  </a:lnTo>
                  <a:lnTo>
                    <a:pt x="20329" y="5881"/>
                  </a:lnTo>
                  <a:lnTo>
                    <a:pt x="20291" y="5842"/>
                  </a:lnTo>
                  <a:lnTo>
                    <a:pt x="20238" y="5832"/>
                  </a:lnTo>
                  <a:lnTo>
                    <a:pt x="20170" y="5813"/>
                  </a:lnTo>
                  <a:lnTo>
                    <a:pt x="20132" y="5950"/>
                  </a:lnTo>
                  <a:lnTo>
                    <a:pt x="20056" y="6018"/>
                  </a:lnTo>
                  <a:lnTo>
                    <a:pt x="19958" y="6067"/>
                  </a:lnTo>
                  <a:lnTo>
                    <a:pt x="19852" y="6116"/>
                  </a:lnTo>
                  <a:lnTo>
                    <a:pt x="19844" y="6252"/>
                  </a:lnTo>
                  <a:lnTo>
                    <a:pt x="19814" y="6360"/>
                  </a:lnTo>
                  <a:lnTo>
                    <a:pt x="19761" y="6458"/>
                  </a:lnTo>
                  <a:lnTo>
                    <a:pt x="19655" y="6477"/>
                  </a:lnTo>
                  <a:lnTo>
                    <a:pt x="19579" y="6506"/>
                  </a:lnTo>
                  <a:lnTo>
                    <a:pt x="19526" y="6545"/>
                  </a:lnTo>
                  <a:lnTo>
                    <a:pt x="19473" y="6565"/>
                  </a:lnTo>
                  <a:lnTo>
                    <a:pt x="19435" y="6526"/>
                  </a:lnTo>
                  <a:lnTo>
                    <a:pt x="19390" y="6477"/>
                  </a:lnTo>
                  <a:lnTo>
                    <a:pt x="19367" y="6428"/>
                  </a:lnTo>
                  <a:lnTo>
                    <a:pt x="19314" y="6438"/>
                  </a:lnTo>
                  <a:lnTo>
                    <a:pt x="19246" y="6458"/>
                  </a:lnTo>
                  <a:lnTo>
                    <a:pt x="19193" y="6497"/>
                  </a:lnTo>
                  <a:lnTo>
                    <a:pt x="19155" y="6526"/>
                  </a:lnTo>
                  <a:lnTo>
                    <a:pt x="19155" y="6594"/>
                  </a:lnTo>
                  <a:lnTo>
                    <a:pt x="19118" y="6614"/>
                  </a:lnTo>
                  <a:lnTo>
                    <a:pt x="18959" y="6614"/>
                  </a:lnTo>
                  <a:lnTo>
                    <a:pt x="18875" y="6633"/>
                  </a:lnTo>
                  <a:lnTo>
                    <a:pt x="18838" y="6643"/>
                  </a:lnTo>
                  <a:lnTo>
                    <a:pt x="18769" y="6848"/>
                  </a:lnTo>
                  <a:lnTo>
                    <a:pt x="18762" y="7073"/>
                  </a:lnTo>
                  <a:lnTo>
                    <a:pt x="18762" y="7327"/>
                  </a:lnTo>
                  <a:lnTo>
                    <a:pt x="18785" y="7552"/>
                  </a:lnTo>
                  <a:lnTo>
                    <a:pt x="18716" y="7552"/>
                  </a:lnTo>
                  <a:lnTo>
                    <a:pt x="18709" y="7571"/>
                  </a:lnTo>
                  <a:lnTo>
                    <a:pt x="18694" y="7581"/>
                  </a:lnTo>
                  <a:lnTo>
                    <a:pt x="18679" y="7640"/>
                  </a:lnTo>
                  <a:lnTo>
                    <a:pt x="18663" y="7688"/>
                  </a:lnTo>
                  <a:lnTo>
                    <a:pt x="18663" y="7835"/>
                  </a:lnTo>
                  <a:lnTo>
                    <a:pt x="18573" y="7835"/>
                  </a:lnTo>
                  <a:lnTo>
                    <a:pt x="18520" y="7942"/>
                  </a:lnTo>
                  <a:lnTo>
                    <a:pt x="18482" y="8011"/>
                  </a:lnTo>
                  <a:lnTo>
                    <a:pt x="18467" y="8079"/>
                  </a:lnTo>
                  <a:lnTo>
                    <a:pt x="18452" y="8216"/>
                  </a:lnTo>
                  <a:lnTo>
                    <a:pt x="18346" y="8216"/>
                  </a:lnTo>
                  <a:lnTo>
                    <a:pt x="18293" y="8353"/>
                  </a:lnTo>
                  <a:lnTo>
                    <a:pt x="18255" y="8519"/>
                  </a:lnTo>
                  <a:lnTo>
                    <a:pt x="18164" y="8519"/>
                  </a:lnTo>
                  <a:lnTo>
                    <a:pt x="18134" y="8704"/>
                  </a:lnTo>
                  <a:lnTo>
                    <a:pt x="18088" y="8704"/>
                  </a:lnTo>
                  <a:lnTo>
                    <a:pt x="18088" y="8656"/>
                  </a:lnTo>
                  <a:lnTo>
                    <a:pt x="17982" y="8470"/>
                  </a:lnTo>
                  <a:lnTo>
                    <a:pt x="17914" y="8245"/>
                  </a:lnTo>
                  <a:lnTo>
                    <a:pt x="17899" y="7991"/>
                  </a:lnTo>
                  <a:lnTo>
                    <a:pt x="17914" y="7688"/>
                  </a:lnTo>
                  <a:lnTo>
                    <a:pt x="17952" y="7649"/>
                  </a:lnTo>
                  <a:lnTo>
                    <a:pt x="17982" y="7620"/>
                  </a:lnTo>
                  <a:lnTo>
                    <a:pt x="18020" y="7581"/>
                  </a:lnTo>
                  <a:lnTo>
                    <a:pt x="18035" y="7532"/>
                  </a:lnTo>
                  <a:lnTo>
                    <a:pt x="18058" y="7464"/>
                  </a:lnTo>
                  <a:lnTo>
                    <a:pt x="18020" y="7376"/>
                  </a:lnTo>
                  <a:lnTo>
                    <a:pt x="18005" y="7259"/>
                  </a:lnTo>
                  <a:lnTo>
                    <a:pt x="18058" y="7122"/>
                  </a:lnTo>
                  <a:lnTo>
                    <a:pt x="18111" y="7073"/>
                  </a:lnTo>
                  <a:lnTo>
                    <a:pt x="18179" y="7034"/>
                  </a:lnTo>
                  <a:lnTo>
                    <a:pt x="18255" y="7005"/>
                  </a:lnTo>
                  <a:lnTo>
                    <a:pt x="18308" y="6936"/>
                  </a:lnTo>
                  <a:lnTo>
                    <a:pt x="18520" y="6526"/>
                  </a:lnTo>
                  <a:lnTo>
                    <a:pt x="18603" y="6438"/>
                  </a:lnTo>
                  <a:lnTo>
                    <a:pt x="18694" y="6360"/>
                  </a:lnTo>
                  <a:lnTo>
                    <a:pt x="18785" y="6272"/>
                  </a:lnTo>
                  <a:lnTo>
                    <a:pt x="18822" y="6155"/>
                  </a:lnTo>
                  <a:lnTo>
                    <a:pt x="18853" y="6018"/>
                  </a:lnTo>
                  <a:lnTo>
                    <a:pt x="18891" y="5891"/>
                  </a:lnTo>
                  <a:lnTo>
                    <a:pt x="18891" y="5881"/>
                  </a:lnTo>
                  <a:lnTo>
                    <a:pt x="18875" y="5881"/>
                  </a:lnTo>
                  <a:lnTo>
                    <a:pt x="18875" y="5862"/>
                  </a:lnTo>
                  <a:lnTo>
                    <a:pt x="18860" y="5842"/>
                  </a:lnTo>
                  <a:lnTo>
                    <a:pt x="18838" y="5862"/>
                  </a:lnTo>
                  <a:lnTo>
                    <a:pt x="18815" y="5891"/>
                  </a:lnTo>
                  <a:lnTo>
                    <a:pt x="18747" y="6018"/>
                  </a:lnTo>
                  <a:lnTo>
                    <a:pt x="18679" y="6155"/>
                  </a:lnTo>
                  <a:lnTo>
                    <a:pt x="18611" y="6272"/>
                  </a:lnTo>
                  <a:lnTo>
                    <a:pt x="18520" y="6360"/>
                  </a:lnTo>
                  <a:lnTo>
                    <a:pt x="18399" y="6428"/>
                  </a:lnTo>
                  <a:lnTo>
                    <a:pt x="18391" y="6370"/>
                  </a:lnTo>
                  <a:lnTo>
                    <a:pt x="18391" y="6360"/>
                  </a:lnTo>
                  <a:lnTo>
                    <a:pt x="18376" y="6321"/>
                  </a:lnTo>
                  <a:lnTo>
                    <a:pt x="18376" y="6272"/>
                  </a:lnTo>
                  <a:lnTo>
                    <a:pt x="18391" y="6252"/>
                  </a:lnTo>
                  <a:lnTo>
                    <a:pt x="18391" y="6223"/>
                  </a:lnTo>
                  <a:lnTo>
                    <a:pt x="18399" y="6184"/>
                  </a:lnTo>
                  <a:lnTo>
                    <a:pt x="18399" y="6155"/>
                  </a:lnTo>
                  <a:lnTo>
                    <a:pt x="18361" y="6116"/>
                  </a:lnTo>
                  <a:lnTo>
                    <a:pt x="18323" y="6096"/>
                  </a:lnTo>
                  <a:lnTo>
                    <a:pt x="18293" y="6086"/>
                  </a:lnTo>
                  <a:lnTo>
                    <a:pt x="18255" y="6067"/>
                  </a:lnTo>
                  <a:lnTo>
                    <a:pt x="18232" y="6086"/>
                  </a:lnTo>
                  <a:lnTo>
                    <a:pt x="18164" y="6135"/>
                  </a:lnTo>
                  <a:lnTo>
                    <a:pt x="18073" y="6233"/>
                  </a:lnTo>
                  <a:lnTo>
                    <a:pt x="17990" y="6360"/>
                  </a:lnTo>
                  <a:lnTo>
                    <a:pt x="17914" y="6477"/>
                  </a:lnTo>
                  <a:lnTo>
                    <a:pt x="17876" y="6565"/>
                  </a:lnTo>
                  <a:lnTo>
                    <a:pt x="17876" y="6633"/>
                  </a:lnTo>
                  <a:lnTo>
                    <a:pt x="17884" y="6663"/>
                  </a:lnTo>
                  <a:lnTo>
                    <a:pt x="17899" y="6712"/>
                  </a:lnTo>
                  <a:lnTo>
                    <a:pt x="17914" y="6751"/>
                  </a:lnTo>
                  <a:lnTo>
                    <a:pt x="17914" y="6780"/>
                  </a:lnTo>
                  <a:lnTo>
                    <a:pt x="17831" y="6829"/>
                  </a:lnTo>
                  <a:lnTo>
                    <a:pt x="17740" y="6848"/>
                  </a:lnTo>
                  <a:lnTo>
                    <a:pt x="17619" y="6868"/>
                  </a:lnTo>
                  <a:lnTo>
                    <a:pt x="17506" y="6868"/>
                  </a:lnTo>
                  <a:lnTo>
                    <a:pt x="17506" y="6682"/>
                  </a:lnTo>
                  <a:lnTo>
                    <a:pt x="17384" y="6712"/>
                  </a:lnTo>
                  <a:lnTo>
                    <a:pt x="17278" y="6770"/>
                  </a:lnTo>
                  <a:lnTo>
                    <a:pt x="17188" y="6751"/>
                  </a:lnTo>
                  <a:lnTo>
                    <a:pt x="17120" y="6643"/>
                  </a:lnTo>
                  <a:lnTo>
                    <a:pt x="16855" y="6594"/>
                  </a:lnTo>
                  <a:lnTo>
                    <a:pt x="16764" y="6712"/>
                  </a:lnTo>
                  <a:lnTo>
                    <a:pt x="16658" y="6799"/>
                  </a:lnTo>
                  <a:lnTo>
                    <a:pt x="16567" y="6897"/>
                  </a:lnTo>
                  <a:lnTo>
                    <a:pt x="16514" y="7024"/>
                  </a:lnTo>
                  <a:lnTo>
                    <a:pt x="16408" y="7259"/>
                  </a:lnTo>
                  <a:lnTo>
                    <a:pt x="16340" y="7347"/>
                  </a:lnTo>
                  <a:lnTo>
                    <a:pt x="16128" y="7434"/>
                  </a:lnTo>
                  <a:lnTo>
                    <a:pt x="16075" y="7503"/>
                  </a:lnTo>
                  <a:lnTo>
                    <a:pt x="16037" y="7581"/>
                  </a:lnTo>
                  <a:lnTo>
                    <a:pt x="15999" y="7649"/>
                  </a:lnTo>
                  <a:lnTo>
                    <a:pt x="15909" y="7737"/>
                  </a:lnTo>
                  <a:lnTo>
                    <a:pt x="15909" y="7835"/>
                  </a:lnTo>
                  <a:lnTo>
                    <a:pt x="16022" y="7835"/>
                  </a:lnTo>
                  <a:lnTo>
                    <a:pt x="16037" y="7894"/>
                  </a:lnTo>
                  <a:lnTo>
                    <a:pt x="16052" y="7923"/>
                  </a:lnTo>
                  <a:lnTo>
                    <a:pt x="16060" y="7962"/>
                  </a:lnTo>
                  <a:lnTo>
                    <a:pt x="16090" y="7991"/>
                  </a:lnTo>
                  <a:lnTo>
                    <a:pt x="16113" y="8011"/>
                  </a:lnTo>
                  <a:lnTo>
                    <a:pt x="16166" y="8030"/>
                  </a:lnTo>
                  <a:lnTo>
                    <a:pt x="16196" y="7991"/>
                  </a:lnTo>
                  <a:lnTo>
                    <a:pt x="16219" y="7972"/>
                  </a:lnTo>
                  <a:lnTo>
                    <a:pt x="16264" y="7962"/>
                  </a:lnTo>
                  <a:lnTo>
                    <a:pt x="16370" y="7962"/>
                  </a:lnTo>
                  <a:lnTo>
                    <a:pt x="16423" y="8040"/>
                  </a:lnTo>
                  <a:lnTo>
                    <a:pt x="16461" y="8109"/>
                  </a:lnTo>
                  <a:lnTo>
                    <a:pt x="16484" y="8196"/>
                  </a:lnTo>
                  <a:lnTo>
                    <a:pt x="16514" y="8333"/>
                  </a:lnTo>
                  <a:lnTo>
                    <a:pt x="16529" y="8421"/>
                  </a:lnTo>
                  <a:lnTo>
                    <a:pt x="16514" y="8470"/>
                  </a:lnTo>
                  <a:lnTo>
                    <a:pt x="16476" y="8519"/>
                  </a:lnTo>
                  <a:lnTo>
                    <a:pt x="16461" y="8607"/>
                  </a:lnTo>
                  <a:lnTo>
                    <a:pt x="16461" y="8704"/>
                  </a:lnTo>
                  <a:lnTo>
                    <a:pt x="16484" y="8792"/>
                  </a:lnTo>
                  <a:lnTo>
                    <a:pt x="16514" y="8880"/>
                  </a:lnTo>
                  <a:lnTo>
                    <a:pt x="16537" y="8998"/>
                  </a:lnTo>
                  <a:lnTo>
                    <a:pt x="16461" y="9105"/>
                  </a:lnTo>
                  <a:lnTo>
                    <a:pt x="16408" y="9222"/>
                  </a:lnTo>
                  <a:lnTo>
                    <a:pt x="16370" y="9339"/>
                  </a:lnTo>
                  <a:lnTo>
                    <a:pt x="16317" y="9496"/>
                  </a:lnTo>
                  <a:lnTo>
                    <a:pt x="16287" y="9525"/>
                  </a:lnTo>
                  <a:lnTo>
                    <a:pt x="16219" y="9633"/>
                  </a:lnTo>
                  <a:lnTo>
                    <a:pt x="16143" y="9750"/>
                  </a:lnTo>
                  <a:lnTo>
                    <a:pt x="16060" y="9887"/>
                  </a:lnTo>
                  <a:lnTo>
                    <a:pt x="15969" y="10004"/>
                  </a:lnTo>
                  <a:lnTo>
                    <a:pt x="15893" y="10121"/>
                  </a:lnTo>
                  <a:lnTo>
                    <a:pt x="15841" y="10209"/>
                  </a:lnTo>
                  <a:lnTo>
                    <a:pt x="15810" y="10248"/>
                  </a:lnTo>
                  <a:lnTo>
                    <a:pt x="15719" y="10277"/>
                  </a:lnTo>
                  <a:lnTo>
                    <a:pt x="15629" y="10258"/>
                  </a:lnTo>
                  <a:lnTo>
                    <a:pt x="15545" y="10258"/>
                  </a:lnTo>
                  <a:lnTo>
                    <a:pt x="15470" y="10277"/>
                  </a:lnTo>
                  <a:lnTo>
                    <a:pt x="15402" y="10365"/>
                  </a:lnTo>
                  <a:lnTo>
                    <a:pt x="15349" y="10463"/>
                  </a:lnTo>
                  <a:lnTo>
                    <a:pt x="15311" y="10570"/>
                  </a:lnTo>
                  <a:lnTo>
                    <a:pt x="15258" y="10668"/>
                  </a:lnTo>
                  <a:lnTo>
                    <a:pt x="15182" y="10736"/>
                  </a:lnTo>
                  <a:lnTo>
                    <a:pt x="15167" y="10736"/>
                  </a:lnTo>
                  <a:lnTo>
                    <a:pt x="15152" y="10756"/>
                  </a:lnTo>
                  <a:lnTo>
                    <a:pt x="15114" y="10756"/>
                  </a:lnTo>
                  <a:lnTo>
                    <a:pt x="15084" y="10776"/>
                  </a:lnTo>
                  <a:lnTo>
                    <a:pt x="15114" y="10873"/>
                  </a:lnTo>
                  <a:lnTo>
                    <a:pt x="15167" y="10981"/>
                  </a:lnTo>
                  <a:lnTo>
                    <a:pt x="15205" y="11098"/>
                  </a:lnTo>
                  <a:lnTo>
                    <a:pt x="15258" y="11215"/>
                  </a:lnTo>
                  <a:lnTo>
                    <a:pt x="15280" y="11323"/>
                  </a:lnTo>
                  <a:lnTo>
                    <a:pt x="15296" y="11440"/>
                  </a:lnTo>
                  <a:lnTo>
                    <a:pt x="15273" y="11518"/>
                  </a:lnTo>
                  <a:lnTo>
                    <a:pt x="15220" y="11586"/>
                  </a:lnTo>
                  <a:lnTo>
                    <a:pt x="15114" y="11645"/>
                  </a:lnTo>
                  <a:lnTo>
                    <a:pt x="14940" y="11674"/>
                  </a:lnTo>
                  <a:lnTo>
                    <a:pt x="14940" y="11586"/>
                  </a:lnTo>
                  <a:lnTo>
                    <a:pt x="14925" y="11508"/>
                  </a:lnTo>
                  <a:lnTo>
                    <a:pt x="14925" y="11391"/>
                  </a:lnTo>
                  <a:lnTo>
                    <a:pt x="14940" y="11254"/>
                  </a:lnTo>
                  <a:lnTo>
                    <a:pt x="14940" y="11147"/>
                  </a:lnTo>
                  <a:lnTo>
                    <a:pt x="14834" y="11147"/>
                  </a:lnTo>
                  <a:lnTo>
                    <a:pt x="14819" y="11127"/>
                  </a:lnTo>
                  <a:lnTo>
                    <a:pt x="14796" y="11118"/>
                  </a:lnTo>
                  <a:lnTo>
                    <a:pt x="14766" y="11059"/>
                  </a:lnTo>
                  <a:lnTo>
                    <a:pt x="14796" y="11010"/>
                  </a:lnTo>
                  <a:lnTo>
                    <a:pt x="14819" y="10961"/>
                  </a:lnTo>
                  <a:lnTo>
                    <a:pt x="14834" y="10912"/>
                  </a:lnTo>
                  <a:lnTo>
                    <a:pt x="14864" y="10844"/>
                  </a:lnTo>
                  <a:lnTo>
                    <a:pt x="14796" y="10844"/>
                  </a:lnTo>
                  <a:lnTo>
                    <a:pt x="14713" y="10824"/>
                  </a:lnTo>
                  <a:lnTo>
                    <a:pt x="14622" y="10854"/>
                  </a:lnTo>
                  <a:lnTo>
                    <a:pt x="14516" y="10912"/>
                  </a:lnTo>
                  <a:lnTo>
                    <a:pt x="14425" y="10961"/>
                  </a:lnTo>
                  <a:lnTo>
                    <a:pt x="14425" y="10922"/>
                  </a:lnTo>
                  <a:lnTo>
                    <a:pt x="14440" y="10873"/>
                  </a:lnTo>
                  <a:lnTo>
                    <a:pt x="14456" y="10844"/>
                  </a:lnTo>
                  <a:lnTo>
                    <a:pt x="14463" y="10785"/>
                  </a:lnTo>
                  <a:lnTo>
                    <a:pt x="14478" y="10756"/>
                  </a:lnTo>
                  <a:lnTo>
                    <a:pt x="14501" y="10688"/>
                  </a:lnTo>
                  <a:lnTo>
                    <a:pt x="14478" y="10688"/>
                  </a:lnTo>
                  <a:lnTo>
                    <a:pt x="14456" y="10668"/>
                  </a:lnTo>
                  <a:lnTo>
                    <a:pt x="14425" y="10668"/>
                  </a:lnTo>
                  <a:lnTo>
                    <a:pt x="14387" y="10649"/>
                  </a:lnTo>
                  <a:lnTo>
                    <a:pt x="14304" y="10756"/>
                  </a:lnTo>
                  <a:lnTo>
                    <a:pt x="14213" y="10844"/>
                  </a:lnTo>
                  <a:lnTo>
                    <a:pt x="14122" y="10942"/>
                  </a:lnTo>
                  <a:lnTo>
                    <a:pt x="14070" y="11059"/>
                  </a:lnTo>
                  <a:lnTo>
                    <a:pt x="14122" y="11098"/>
                  </a:lnTo>
                  <a:lnTo>
                    <a:pt x="14160" y="11127"/>
                  </a:lnTo>
                  <a:lnTo>
                    <a:pt x="14213" y="11196"/>
                  </a:lnTo>
                  <a:lnTo>
                    <a:pt x="14244" y="11254"/>
                  </a:lnTo>
                  <a:lnTo>
                    <a:pt x="14319" y="11196"/>
                  </a:lnTo>
                  <a:lnTo>
                    <a:pt x="14387" y="11166"/>
                  </a:lnTo>
                  <a:lnTo>
                    <a:pt x="14456" y="11166"/>
                  </a:lnTo>
                  <a:lnTo>
                    <a:pt x="14531" y="11215"/>
                  </a:lnTo>
                  <a:lnTo>
                    <a:pt x="14569" y="11215"/>
                  </a:lnTo>
                  <a:lnTo>
                    <a:pt x="14569" y="11332"/>
                  </a:lnTo>
                  <a:lnTo>
                    <a:pt x="14425" y="11332"/>
                  </a:lnTo>
                  <a:lnTo>
                    <a:pt x="14372" y="11420"/>
                  </a:lnTo>
                  <a:lnTo>
                    <a:pt x="14319" y="11489"/>
                  </a:lnTo>
                  <a:lnTo>
                    <a:pt x="14281" y="11557"/>
                  </a:lnTo>
                  <a:lnTo>
                    <a:pt x="14244" y="11674"/>
                  </a:lnTo>
                  <a:lnTo>
                    <a:pt x="14350" y="11762"/>
                  </a:lnTo>
                  <a:lnTo>
                    <a:pt x="14410" y="11899"/>
                  </a:lnTo>
                  <a:lnTo>
                    <a:pt x="14463" y="12085"/>
                  </a:lnTo>
                  <a:lnTo>
                    <a:pt x="14493" y="12270"/>
                  </a:lnTo>
                  <a:lnTo>
                    <a:pt x="14501" y="12475"/>
                  </a:lnTo>
                  <a:lnTo>
                    <a:pt x="14501" y="12651"/>
                  </a:lnTo>
                  <a:lnTo>
                    <a:pt x="14410" y="12729"/>
                  </a:lnTo>
                  <a:lnTo>
                    <a:pt x="14357" y="12866"/>
                  </a:lnTo>
                  <a:lnTo>
                    <a:pt x="14304" y="12993"/>
                  </a:lnTo>
                  <a:lnTo>
                    <a:pt x="14244" y="13130"/>
                  </a:lnTo>
                  <a:lnTo>
                    <a:pt x="14107" y="13316"/>
                  </a:lnTo>
                  <a:lnTo>
                    <a:pt x="13933" y="13452"/>
                  </a:lnTo>
                  <a:lnTo>
                    <a:pt x="13752" y="13550"/>
                  </a:lnTo>
                  <a:lnTo>
                    <a:pt x="13540" y="13638"/>
                  </a:lnTo>
                  <a:lnTo>
                    <a:pt x="13343" y="13687"/>
                  </a:lnTo>
                  <a:lnTo>
                    <a:pt x="13343" y="13843"/>
                  </a:lnTo>
                  <a:lnTo>
                    <a:pt x="13358" y="13863"/>
                  </a:lnTo>
                  <a:lnTo>
                    <a:pt x="13358" y="13912"/>
                  </a:lnTo>
                  <a:lnTo>
                    <a:pt x="13366" y="13960"/>
                  </a:lnTo>
                  <a:lnTo>
                    <a:pt x="13343" y="13999"/>
                  </a:lnTo>
                  <a:lnTo>
                    <a:pt x="13313" y="14029"/>
                  </a:lnTo>
                  <a:lnTo>
                    <a:pt x="13305" y="14048"/>
                  </a:lnTo>
                  <a:lnTo>
                    <a:pt x="13275" y="14078"/>
                  </a:lnTo>
                  <a:lnTo>
                    <a:pt x="13222" y="14117"/>
                  </a:lnTo>
                  <a:lnTo>
                    <a:pt x="13207" y="14117"/>
                  </a:lnTo>
                  <a:lnTo>
                    <a:pt x="13199" y="14136"/>
                  </a:lnTo>
                  <a:lnTo>
                    <a:pt x="13169" y="14136"/>
                  </a:lnTo>
                  <a:lnTo>
                    <a:pt x="13146" y="14146"/>
                  </a:lnTo>
                  <a:lnTo>
                    <a:pt x="13116" y="14048"/>
                  </a:lnTo>
                  <a:lnTo>
                    <a:pt x="13116" y="13912"/>
                  </a:lnTo>
                  <a:lnTo>
                    <a:pt x="13146" y="13892"/>
                  </a:lnTo>
                  <a:lnTo>
                    <a:pt x="13169" y="13892"/>
                  </a:lnTo>
                  <a:lnTo>
                    <a:pt x="13199" y="13872"/>
                  </a:lnTo>
                  <a:lnTo>
                    <a:pt x="13207" y="13843"/>
                  </a:lnTo>
                  <a:lnTo>
                    <a:pt x="13222" y="13804"/>
                  </a:lnTo>
                  <a:lnTo>
                    <a:pt x="13207" y="13775"/>
                  </a:lnTo>
                  <a:lnTo>
                    <a:pt x="13184" y="13726"/>
                  </a:lnTo>
                  <a:lnTo>
                    <a:pt x="13169" y="13687"/>
                  </a:lnTo>
                  <a:lnTo>
                    <a:pt x="13146" y="13667"/>
                  </a:lnTo>
                  <a:lnTo>
                    <a:pt x="13131" y="13667"/>
                  </a:lnTo>
                  <a:lnTo>
                    <a:pt x="13093" y="13658"/>
                  </a:lnTo>
                  <a:lnTo>
                    <a:pt x="13048" y="13658"/>
                  </a:lnTo>
                  <a:lnTo>
                    <a:pt x="13002" y="13736"/>
                  </a:lnTo>
                  <a:lnTo>
                    <a:pt x="12949" y="13794"/>
                  </a:lnTo>
                  <a:lnTo>
                    <a:pt x="12904" y="13843"/>
                  </a:lnTo>
                  <a:lnTo>
                    <a:pt x="12866" y="13931"/>
                  </a:lnTo>
                  <a:lnTo>
                    <a:pt x="12851" y="14068"/>
                  </a:lnTo>
                  <a:lnTo>
                    <a:pt x="12972" y="14214"/>
                  </a:lnTo>
                  <a:lnTo>
                    <a:pt x="13063" y="14371"/>
                  </a:lnTo>
                  <a:lnTo>
                    <a:pt x="13146" y="14537"/>
                  </a:lnTo>
                  <a:lnTo>
                    <a:pt x="13184" y="14761"/>
                  </a:lnTo>
                  <a:lnTo>
                    <a:pt x="13199" y="15035"/>
                  </a:lnTo>
                  <a:lnTo>
                    <a:pt x="12760" y="15494"/>
                  </a:lnTo>
                  <a:lnTo>
                    <a:pt x="12707" y="15494"/>
                  </a:lnTo>
                  <a:lnTo>
                    <a:pt x="12669" y="15309"/>
                  </a:lnTo>
                  <a:lnTo>
                    <a:pt x="12586" y="15172"/>
                  </a:lnTo>
                  <a:lnTo>
                    <a:pt x="12480" y="15055"/>
                  </a:lnTo>
                  <a:lnTo>
                    <a:pt x="12367" y="14937"/>
                  </a:lnTo>
                  <a:lnTo>
                    <a:pt x="12246" y="14810"/>
                  </a:lnTo>
                  <a:lnTo>
                    <a:pt x="12193" y="15084"/>
                  </a:lnTo>
                  <a:lnTo>
                    <a:pt x="12124" y="15309"/>
                  </a:lnTo>
                  <a:lnTo>
                    <a:pt x="12193" y="15357"/>
                  </a:lnTo>
                  <a:lnTo>
                    <a:pt x="12223" y="15426"/>
                  </a:lnTo>
                  <a:lnTo>
                    <a:pt x="12230" y="15514"/>
                  </a:lnTo>
                  <a:lnTo>
                    <a:pt x="12276" y="15611"/>
                  </a:lnTo>
                  <a:lnTo>
                    <a:pt x="12283" y="15631"/>
                  </a:lnTo>
                  <a:lnTo>
                    <a:pt x="12367" y="15631"/>
                  </a:lnTo>
                  <a:lnTo>
                    <a:pt x="12389" y="15650"/>
                  </a:lnTo>
                  <a:lnTo>
                    <a:pt x="12495" y="15787"/>
                  </a:lnTo>
                  <a:lnTo>
                    <a:pt x="12579" y="15992"/>
                  </a:lnTo>
                  <a:lnTo>
                    <a:pt x="12632" y="16227"/>
                  </a:lnTo>
                  <a:lnTo>
                    <a:pt x="12639" y="16471"/>
                  </a:lnTo>
                  <a:lnTo>
                    <a:pt x="12563" y="16471"/>
                  </a:lnTo>
                  <a:lnTo>
                    <a:pt x="12480" y="16383"/>
                  </a:lnTo>
                  <a:lnTo>
                    <a:pt x="12404" y="16334"/>
                  </a:lnTo>
                  <a:lnTo>
                    <a:pt x="12389" y="16315"/>
                  </a:lnTo>
                  <a:lnTo>
                    <a:pt x="12321" y="16246"/>
                  </a:lnTo>
                  <a:lnTo>
                    <a:pt x="12276" y="16110"/>
                  </a:lnTo>
                  <a:lnTo>
                    <a:pt x="12246" y="15953"/>
                  </a:lnTo>
                  <a:lnTo>
                    <a:pt x="12170" y="15680"/>
                  </a:lnTo>
                  <a:lnTo>
                    <a:pt x="12102" y="15563"/>
                  </a:lnTo>
                  <a:lnTo>
                    <a:pt x="12102" y="15533"/>
                  </a:lnTo>
                  <a:lnTo>
                    <a:pt x="12034" y="15563"/>
                  </a:lnTo>
                  <a:lnTo>
                    <a:pt x="12034" y="15533"/>
                  </a:lnTo>
                  <a:lnTo>
                    <a:pt x="12011" y="15396"/>
                  </a:lnTo>
                  <a:lnTo>
                    <a:pt x="12011" y="14830"/>
                  </a:lnTo>
                  <a:lnTo>
                    <a:pt x="11996" y="14644"/>
                  </a:lnTo>
                  <a:lnTo>
                    <a:pt x="11943" y="14488"/>
                  </a:lnTo>
                  <a:lnTo>
                    <a:pt x="11860" y="14371"/>
                  </a:lnTo>
                  <a:lnTo>
                    <a:pt x="11837" y="14400"/>
                  </a:lnTo>
                  <a:lnTo>
                    <a:pt x="11799" y="14439"/>
                  </a:lnTo>
                  <a:lnTo>
                    <a:pt x="11769" y="14459"/>
                  </a:lnTo>
                  <a:lnTo>
                    <a:pt x="11716" y="14468"/>
                  </a:lnTo>
                  <a:lnTo>
                    <a:pt x="11648" y="14468"/>
                  </a:lnTo>
                  <a:lnTo>
                    <a:pt x="11648" y="14459"/>
                  </a:lnTo>
                  <a:lnTo>
                    <a:pt x="11640" y="14459"/>
                  </a:lnTo>
                  <a:lnTo>
                    <a:pt x="11625" y="14439"/>
                  </a:lnTo>
                  <a:lnTo>
                    <a:pt x="11625" y="14234"/>
                  </a:lnTo>
                  <a:lnTo>
                    <a:pt x="11587" y="14068"/>
                  </a:lnTo>
                  <a:lnTo>
                    <a:pt x="11534" y="13931"/>
                  </a:lnTo>
                  <a:lnTo>
                    <a:pt x="11451" y="13804"/>
                  </a:lnTo>
                  <a:lnTo>
                    <a:pt x="11390" y="13667"/>
                  </a:lnTo>
                  <a:lnTo>
                    <a:pt x="11307" y="13501"/>
                  </a:lnTo>
                  <a:lnTo>
                    <a:pt x="11269" y="13550"/>
                  </a:lnTo>
                  <a:lnTo>
                    <a:pt x="11254" y="13589"/>
                  </a:lnTo>
                  <a:lnTo>
                    <a:pt x="11239" y="13599"/>
                  </a:lnTo>
                  <a:lnTo>
                    <a:pt x="11231" y="13618"/>
                  </a:lnTo>
                  <a:lnTo>
                    <a:pt x="11110" y="13638"/>
                  </a:lnTo>
                  <a:lnTo>
                    <a:pt x="11004" y="13618"/>
                  </a:lnTo>
                  <a:lnTo>
                    <a:pt x="10898" y="13618"/>
                  </a:lnTo>
                  <a:lnTo>
                    <a:pt x="10868" y="13755"/>
                  </a:lnTo>
                  <a:lnTo>
                    <a:pt x="10830" y="13824"/>
                  </a:lnTo>
                  <a:lnTo>
                    <a:pt x="10808" y="13843"/>
                  </a:lnTo>
                  <a:lnTo>
                    <a:pt x="10755" y="13843"/>
                  </a:lnTo>
                  <a:lnTo>
                    <a:pt x="10702" y="13863"/>
                  </a:lnTo>
                  <a:lnTo>
                    <a:pt x="10649" y="13912"/>
                  </a:lnTo>
                  <a:lnTo>
                    <a:pt x="10558" y="14214"/>
                  </a:lnTo>
                  <a:lnTo>
                    <a:pt x="10437" y="14214"/>
                  </a:lnTo>
                  <a:lnTo>
                    <a:pt x="10369" y="14283"/>
                  </a:lnTo>
                  <a:lnTo>
                    <a:pt x="10300" y="14371"/>
                  </a:lnTo>
                  <a:lnTo>
                    <a:pt x="10210" y="14439"/>
                  </a:lnTo>
                  <a:lnTo>
                    <a:pt x="10187" y="14781"/>
                  </a:lnTo>
                  <a:lnTo>
                    <a:pt x="10119" y="15074"/>
                  </a:lnTo>
                  <a:lnTo>
                    <a:pt x="10028" y="15309"/>
                  </a:lnTo>
                  <a:lnTo>
                    <a:pt x="9884" y="15533"/>
                  </a:lnTo>
                  <a:lnTo>
                    <a:pt x="9869" y="15533"/>
                  </a:lnTo>
                  <a:lnTo>
                    <a:pt x="9854" y="15514"/>
                  </a:lnTo>
                  <a:lnTo>
                    <a:pt x="9839" y="15514"/>
                  </a:lnTo>
                  <a:lnTo>
                    <a:pt x="9831" y="15494"/>
                  </a:lnTo>
                  <a:lnTo>
                    <a:pt x="9748" y="15377"/>
                  </a:lnTo>
                  <a:lnTo>
                    <a:pt x="9672" y="15191"/>
                  </a:lnTo>
                  <a:lnTo>
                    <a:pt x="9627" y="15035"/>
                  </a:lnTo>
                  <a:lnTo>
                    <a:pt x="9619" y="15006"/>
                  </a:lnTo>
                  <a:lnTo>
                    <a:pt x="9627" y="14967"/>
                  </a:lnTo>
                  <a:lnTo>
                    <a:pt x="9642" y="14937"/>
                  </a:lnTo>
                  <a:lnTo>
                    <a:pt x="9657" y="14918"/>
                  </a:lnTo>
                  <a:lnTo>
                    <a:pt x="9657" y="14898"/>
                  </a:lnTo>
                  <a:lnTo>
                    <a:pt x="9521" y="14644"/>
                  </a:lnTo>
                  <a:lnTo>
                    <a:pt x="9430" y="14371"/>
                  </a:lnTo>
                  <a:lnTo>
                    <a:pt x="9370" y="14078"/>
                  </a:lnTo>
                  <a:lnTo>
                    <a:pt x="9339" y="13726"/>
                  </a:lnTo>
                  <a:lnTo>
                    <a:pt x="9248" y="13736"/>
                  </a:lnTo>
                  <a:lnTo>
                    <a:pt x="9180" y="13736"/>
                  </a:lnTo>
                  <a:lnTo>
                    <a:pt x="9105" y="13726"/>
                  </a:lnTo>
                  <a:lnTo>
                    <a:pt x="9074" y="13687"/>
                  </a:lnTo>
                  <a:lnTo>
                    <a:pt x="9037" y="13658"/>
                  </a:lnTo>
                  <a:lnTo>
                    <a:pt x="8984" y="13589"/>
                  </a:lnTo>
                  <a:lnTo>
                    <a:pt x="9006" y="13462"/>
                  </a:lnTo>
                  <a:lnTo>
                    <a:pt x="8953" y="13364"/>
                  </a:lnTo>
                  <a:lnTo>
                    <a:pt x="8863" y="13277"/>
                  </a:lnTo>
                  <a:lnTo>
                    <a:pt x="8772" y="13198"/>
                  </a:lnTo>
                  <a:lnTo>
                    <a:pt x="8688" y="13091"/>
                  </a:lnTo>
                  <a:lnTo>
                    <a:pt x="8469" y="13130"/>
                  </a:lnTo>
                  <a:lnTo>
                    <a:pt x="8242" y="13130"/>
                  </a:lnTo>
                  <a:lnTo>
                    <a:pt x="8015" y="13110"/>
                  </a:lnTo>
                  <a:lnTo>
                    <a:pt x="7795" y="13091"/>
                  </a:lnTo>
                  <a:lnTo>
                    <a:pt x="7758" y="12993"/>
                  </a:lnTo>
                  <a:lnTo>
                    <a:pt x="7705" y="12866"/>
                  </a:lnTo>
                  <a:lnTo>
                    <a:pt x="7621" y="12905"/>
                  </a:lnTo>
                  <a:lnTo>
                    <a:pt x="7568" y="12925"/>
                  </a:lnTo>
                  <a:lnTo>
                    <a:pt x="7500" y="12935"/>
                  </a:lnTo>
                  <a:lnTo>
                    <a:pt x="7409" y="12935"/>
                  </a:lnTo>
                  <a:lnTo>
                    <a:pt x="7334" y="12866"/>
                  </a:lnTo>
                  <a:lnTo>
                    <a:pt x="7250" y="12817"/>
                  </a:lnTo>
                  <a:lnTo>
                    <a:pt x="7160" y="12749"/>
                  </a:lnTo>
                  <a:lnTo>
                    <a:pt x="7092" y="12681"/>
                  </a:lnTo>
                  <a:lnTo>
                    <a:pt x="7069" y="12583"/>
                  </a:lnTo>
                  <a:lnTo>
                    <a:pt x="7031" y="12495"/>
                  </a:lnTo>
                  <a:lnTo>
                    <a:pt x="6948" y="12407"/>
                  </a:lnTo>
                  <a:lnTo>
                    <a:pt x="6827" y="12407"/>
                  </a:lnTo>
                  <a:lnTo>
                    <a:pt x="6857" y="12544"/>
                  </a:lnTo>
                  <a:lnTo>
                    <a:pt x="6895" y="12700"/>
                  </a:lnTo>
                  <a:lnTo>
                    <a:pt x="6963" y="12856"/>
                  </a:lnTo>
                  <a:lnTo>
                    <a:pt x="7016" y="12993"/>
                  </a:lnTo>
                  <a:lnTo>
                    <a:pt x="7069" y="13091"/>
                  </a:lnTo>
                  <a:lnTo>
                    <a:pt x="7084" y="13042"/>
                  </a:lnTo>
                  <a:lnTo>
                    <a:pt x="7092" y="13023"/>
                  </a:lnTo>
                  <a:lnTo>
                    <a:pt x="7092" y="13003"/>
                  </a:lnTo>
                  <a:lnTo>
                    <a:pt x="7122" y="13003"/>
                  </a:lnTo>
                  <a:lnTo>
                    <a:pt x="7160" y="13023"/>
                  </a:lnTo>
                  <a:lnTo>
                    <a:pt x="7175" y="13071"/>
                  </a:lnTo>
                  <a:lnTo>
                    <a:pt x="7190" y="13130"/>
                  </a:lnTo>
                  <a:lnTo>
                    <a:pt x="7190" y="13179"/>
                  </a:lnTo>
                  <a:lnTo>
                    <a:pt x="7197" y="13228"/>
                  </a:lnTo>
                  <a:lnTo>
                    <a:pt x="7213" y="13277"/>
                  </a:lnTo>
                  <a:lnTo>
                    <a:pt x="7266" y="13267"/>
                  </a:lnTo>
                  <a:lnTo>
                    <a:pt x="7334" y="13247"/>
                  </a:lnTo>
                  <a:lnTo>
                    <a:pt x="7409" y="13247"/>
                  </a:lnTo>
                  <a:lnTo>
                    <a:pt x="7530" y="13071"/>
                  </a:lnTo>
                  <a:lnTo>
                    <a:pt x="7674" y="12935"/>
                  </a:lnTo>
                  <a:lnTo>
                    <a:pt x="7689" y="13110"/>
                  </a:lnTo>
                  <a:lnTo>
                    <a:pt x="7705" y="13247"/>
                  </a:lnTo>
                  <a:lnTo>
                    <a:pt x="7901" y="13384"/>
                  </a:lnTo>
                  <a:lnTo>
                    <a:pt x="8060" y="13550"/>
                  </a:lnTo>
                  <a:lnTo>
                    <a:pt x="8007" y="13638"/>
                  </a:lnTo>
                  <a:lnTo>
                    <a:pt x="7962" y="13726"/>
                  </a:lnTo>
                  <a:lnTo>
                    <a:pt x="7916" y="13794"/>
                  </a:lnTo>
                  <a:lnTo>
                    <a:pt x="7818" y="13843"/>
                  </a:lnTo>
                  <a:lnTo>
                    <a:pt x="7818" y="14029"/>
                  </a:lnTo>
                  <a:lnTo>
                    <a:pt x="7689" y="14136"/>
                  </a:lnTo>
                  <a:lnTo>
                    <a:pt x="7553" y="14253"/>
                  </a:lnTo>
                  <a:lnTo>
                    <a:pt x="7553" y="14332"/>
                  </a:lnTo>
                  <a:lnTo>
                    <a:pt x="7387" y="14332"/>
                  </a:lnTo>
                  <a:lnTo>
                    <a:pt x="7288" y="14400"/>
                  </a:lnTo>
                  <a:lnTo>
                    <a:pt x="7213" y="14507"/>
                  </a:lnTo>
                  <a:lnTo>
                    <a:pt x="7122" y="14595"/>
                  </a:lnTo>
                  <a:lnTo>
                    <a:pt x="7001" y="14664"/>
                  </a:lnTo>
                  <a:lnTo>
                    <a:pt x="6880" y="14693"/>
                  </a:lnTo>
                  <a:lnTo>
                    <a:pt x="6751" y="14742"/>
                  </a:lnTo>
                  <a:lnTo>
                    <a:pt x="6645" y="14801"/>
                  </a:lnTo>
                  <a:lnTo>
                    <a:pt x="6554" y="14869"/>
                  </a:lnTo>
                  <a:lnTo>
                    <a:pt x="6463" y="14898"/>
                  </a:lnTo>
                  <a:lnTo>
                    <a:pt x="6395" y="14898"/>
                  </a:lnTo>
                  <a:lnTo>
                    <a:pt x="6365" y="14879"/>
                  </a:lnTo>
                  <a:lnTo>
                    <a:pt x="6357" y="14879"/>
                  </a:lnTo>
                  <a:lnTo>
                    <a:pt x="6342" y="14869"/>
                  </a:lnTo>
                  <a:lnTo>
                    <a:pt x="6327" y="14849"/>
                  </a:lnTo>
                  <a:lnTo>
                    <a:pt x="6274" y="14713"/>
                  </a:lnTo>
                  <a:lnTo>
                    <a:pt x="6259" y="14605"/>
                  </a:lnTo>
                  <a:lnTo>
                    <a:pt x="6259" y="14507"/>
                  </a:lnTo>
                  <a:lnTo>
                    <a:pt x="6251" y="14400"/>
                  </a:lnTo>
                  <a:lnTo>
                    <a:pt x="6183" y="14234"/>
                  </a:lnTo>
                  <a:lnTo>
                    <a:pt x="6093" y="14078"/>
                  </a:lnTo>
                  <a:lnTo>
                    <a:pt x="5994" y="13941"/>
                  </a:lnTo>
                  <a:lnTo>
                    <a:pt x="5903" y="13804"/>
                  </a:lnTo>
                  <a:lnTo>
                    <a:pt x="5881" y="13706"/>
                  </a:lnTo>
                  <a:lnTo>
                    <a:pt x="5865" y="13589"/>
                  </a:lnTo>
                  <a:lnTo>
                    <a:pt x="5850" y="13462"/>
                  </a:lnTo>
                  <a:lnTo>
                    <a:pt x="5812" y="13364"/>
                  </a:lnTo>
                  <a:lnTo>
                    <a:pt x="5669" y="13247"/>
                  </a:lnTo>
                  <a:lnTo>
                    <a:pt x="5631" y="13130"/>
                  </a:lnTo>
                  <a:lnTo>
                    <a:pt x="5585" y="13003"/>
                  </a:lnTo>
                  <a:lnTo>
                    <a:pt x="5548" y="12886"/>
                  </a:lnTo>
                  <a:lnTo>
                    <a:pt x="5495" y="12788"/>
                  </a:lnTo>
                  <a:lnTo>
                    <a:pt x="5419" y="12720"/>
                  </a:lnTo>
                  <a:lnTo>
                    <a:pt x="5374" y="12700"/>
                  </a:lnTo>
                  <a:lnTo>
                    <a:pt x="5366" y="12661"/>
                  </a:lnTo>
                  <a:lnTo>
                    <a:pt x="5336" y="12651"/>
                  </a:lnTo>
                  <a:lnTo>
                    <a:pt x="5313" y="12632"/>
                  </a:lnTo>
                  <a:lnTo>
                    <a:pt x="5283" y="12612"/>
                  </a:lnTo>
                  <a:lnTo>
                    <a:pt x="5260" y="12583"/>
                  </a:lnTo>
                  <a:lnTo>
                    <a:pt x="5230" y="12524"/>
                  </a:lnTo>
                  <a:lnTo>
                    <a:pt x="5207" y="12456"/>
                  </a:lnTo>
                  <a:lnTo>
                    <a:pt x="5177" y="12456"/>
                  </a:lnTo>
                  <a:lnTo>
                    <a:pt x="5177" y="12524"/>
                  </a:lnTo>
                  <a:lnTo>
                    <a:pt x="5268" y="12681"/>
                  </a:lnTo>
                  <a:lnTo>
                    <a:pt x="5351" y="12856"/>
                  </a:lnTo>
                  <a:lnTo>
                    <a:pt x="5404" y="13062"/>
                  </a:lnTo>
                  <a:lnTo>
                    <a:pt x="5457" y="13247"/>
                  </a:lnTo>
                  <a:lnTo>
                    <a:pt x="5525" y="13433"/>
                  </a:lnTo>
                  <a:lnTo>
                    <a:pt x="5548" y="13462"/>
                  </a:lnTo>
                  <a:lnTo>
                    <a:pt x="5585" y="13501"/>
                  </a:lnTo>
                  <a:lnTo>
                    <a:pt x="5616" y="13531"/>
                  </a:lnTo>
                  <a:lnTo>
                    <a:pt x="5654" y="13570"/>
                  </a:lnTo>
                  <a:lnTo>
                    <a:pt x="5669" y="13618"/>
                  </a:lnTo>
                  <a:lnTo>
                    <a:pt x="5669" y="13960"/>
                  </a:lnTo>
                  <a:lnTo>
                    <a:pt x="5691" y="13999"/>
                  </a:lnTo>
                  <a:lnTo>
                    <a:pt x="5722" y="14048"/>
                  </a:lnTo>
                  <a:lnTo>
                    <a:pt x="5759" y="14078"/>
                  </a:lnTo>
                  <a:lnTo>
                    <a:pt x="5797" y="14117"/>
                  </a:lnTo>
                  <a:lnTo>
                    <a:pt x="5812" y="14146"/>
                  </a:lnTo>
                  <a:lnTo>
                    <a:pt x="5835" y="14253"/>
                  </a:lnTo>
                  <a:lnTo>
                    <a:pt x="5850" y="14332"/>
                  </a:lnTo>
                  <a:lnTo>
                    <a:pt x="5881" y="14439"/>
                  </a:lnTo>
                  <a:lnTo>
                    <a:pt x="5956" y="14556"/>
                  </a:lnTo>
                  <a:lnTo>
                    <a:pt x="6077" y="14664"/>
                  </a:lnTo>
                  <a:lnTo>
                    <a:pt x="6206" y="14761"/>
                  </a:lnTo>
                  <a:lnTo>
                    <a:pt x="6312" y="14869"/>
                  </a:lnTo>
                  <a:lnTo>
                    <a:pt x="6342" y="14918"/>
                  </a:lnTo>
                  <a:lnTo>
                    <a:pt x="6342" y="15035"/>
                  </a:lnTo>
                  <a:lnTo>
                    <a:pt x="6357" y="15084"/>
                  </a:lnTo>
                  <a:lnTo>
                    <a:pt x="6395" y="15142"/>
                  </a:lnTo>
                  <a:lnTo>
                    <a:pt x="6509" y="15152"/>
                  </a:lnTo>
                  <a:lnTo>
                    <a:pt x="6645" y="15074"/>
                  </a:lnTo>
                  <a:lnTo>
                    <a:pt x="6827" y="15015"/>
                  </a:lnTo>
                  <a:lnTo>
                    <a:pt x="7001" y="14967"/>
                  </a:lnTo>
                  <a:lnTo>
                    <a:pt x="7160" y="14937"/>
                  </a:lnTo>
                  <a:lnTo>
                    <a:pt x="7160" y="14967"/>
                  </a:lnTo>
                  <a:lnTo>
                    <a:pt x="7122" y="15055"/>
                  </a:lnTo>
                  <a:lnTo>
                    <a:pt x="7122" y="15152"/>
                  </a:lnTo>
                  <a:lnTo>
                    <a:pt x="7092" y="15269"/>
                  </a:lnTo>
                  <a:lnTo>
                    <a:pt x="7039" y="15445"/>
                  </a:lnTo>
                  <a:lnTo>
                    <a:pt x="6963" y="15650"/>
                  </a:lnTo>
                  <a:lnTo>
                    <a:pt x="6872" y="15856"/>
                  </a:lnTo>
                  <a:lnTo>
                    <a:pt x="6774" y="16022"/>
                  </a:lnTo>
                  <a:lnTo>
                    <a:pt x="6630" y="16207"/>
                  </a:lnTo>
                  <a:lnTo>
                    <a:pt x="6471" y="16383"/>
                  </a:lnTo>
                  <a:lnTo>
                    <a:pt x="6304" y="16549"/>
                  </a:lnTo>
                  <a:lnTo>
                    <a:pt x="6145" y="16745"/>
                  </a:lnTo>
                  <a:lnTo>
                    <a:pt x="6009" y="16950"/>
                  </a:lnTo>
                  <a:lnTo>
                    <a:pt x="5903" y="17184"/>
                  </a:lnTo>
                  <a:lnTo>
                    <a:pt x="5865" y="17409"/>
                  </a:lnTo>
                  <a:lnTo>
                    <a:pt x="5888" y="17614"/>
                  </a:lnTo>
                  <a:lnTo>
                    <a:pt x="5941" y="17819"/>
                  </a:lnTo>
                  <a:lnTo>
                    <a:pt x="5994" y="18005"/>
                  </a:lnTo>
                  <a:lnTo>
                    <a:pt x="6047" y="18210"/>
                  </a:lnTo>
                  <a:lnTo>
                    <a:pt x="6093" y="18415"/>
                  </a:lnTo>
                  <a:lnTo>
                    <a:pt x="6077" y="18620"/>
                  </a:lnTo>
                  <a:lnTo>
                    <a:pt x="5994" y="18835"/>
                  </a:lnTo>
                  <a:lnTo>
                    <a:pt x="5881" y="18943"/>
                  </a:lnTo>
                  <a:lnTo>
                    <a:pt x="5744" y="19021"/>
                  </a:lnTo>
                  <a:lnTo>
                    <a:pt x="5616" y="19109"/>
                  </a:lnTo>
                  <a:lnTo>
                    <a:pt x="5510" y="19226"/>
                  </a:lnTo>
                  <a:lnTo>
                    <a:pt x="5442" y="19402"/>
                  </a:lnTo>
                  <a:lnTo>
                    <a:pt x="5510" y="19500"/>
                  </a:lnTo>
                  <a:lnTo>
                    <a:pt x="5563" y="19656"/>
                  </a:lnTo>
                  <a:lnTo>
                    <a:pt x="5585" y="19842"/>
                  </a:lnTo>
                  <a:lnTo>
                    <a:pt x="5548" y="19881"/>
                  </a:lnTo>
                  <a:lnTo>
                    <a:pt x="5510" y="19929"/>
                  </a:lnTo>
                  <a:lnTo>
                    <a:pt x="5479" y="19959"/>
                  </a:lnTo>
                  <a:lnTo>
                    <a:pt x="5472" y="19998"/>
                  </a:lnTo>
                  <a:lnTo>
                    <a:pt x="5442" y="20027"/>
                  </a:lnTo>
                  <a:lnTo>
                    <a:pt x="5298" y="20066"/>
                  </a:lnTo>
                  <a:lnTo>
                    <a:pt x="5260" y="20183"/>
                  </a:lnTo>
                  <a:lnTo>
                    <a:pt x="5230" y="20457"/>
                  </a:lnTo>
                  <a:lnTo>
                    <a:pt x="5207" y="20594"/>
                  </a:lnTo>
                  <a:lnTo>
                    <a:pt x="5033" y="20779"/>
                  </a:lnTo>
                  <a:lnTo>
                    <a:pt x="4980" y="20936"/>
                  </a:lnTo>
                  <a:lnTo>
                    <a:pt x="4912" y="21092"/>
                  </a:lnTo>
                  <a:lnTo>
                    <a:pt x="4783" y="21239"/>
                  </a:lnTo>
                  <a:lnTo>
                    <a:pt x="4624" y="21366"/>
                  </a:lnTo>
                  <a:lnTo>
                    <a:pt x="4231" y="21502"/>
                  </a:lnTo>
                  <a:lnTo>
                    <a:pt x="4026" y="21551"/>
                  </a:lnTo>
                  <a:lnTo>
                    <a:pt x="3845" y="21600"/>
                  </a:lnTo>
                  <a:lnTo>
                    <a:pt x="3807" y="21571"/>
                  </a:lnTo>
                  <a:lnTo>
                    <a:pt x="3777" y="21532"/>
                  </a:lnTo>
                  <a:lnTo>
                    <a:pt x="3754" y="21512"/>
                  </a:lnTo>
                  <a:lnTo>
                    <a:pt x="3724" y="21463"/>
                  </a:lnTo>
                  <a:lnTo>
                    <a:pt x="3701" y="21434"/>
                  </a:lnTo>
                  <a:lnTo>
                    <a:pt x="3686" y="21346"/>
                  </a:lnTo>
                  <a:lnTo>
                    <a:pt x="3686" y="21121"/>
                  </a:lnTo>
                  <a:lnTo>
                    <a:pt x="3671" y="21004"/>
                  </a:lnTo>
                  <a:lnTo>
                    <a:pt x="3595" y="20838"/>
                  </a:lnTo>
                  <a:lnTo>
                    <a:pt x="3489" y="20682"/>
                  </a:lnTo>
                  <a:lnTo>
                    <a:pt x="3383" y="20506"/>
                  </a:lnTo>
                  <a:lnTo>
                    <a:pt x="3315" y="20340"/>
                  </a:lnTo>
                  <a:lnTo>
                    <a:pt x="3345" y="20223"/>
                  </a:lnTo>
                  <a:lnTo>
                    <a:pt x="3345" y="20203"/>
                  </a:lnTo>
                  <a:lnTo>
                    <a:pt x="3315" y="20164"/>
                  </a:lnTo>
                  <a:lnTo>
                    <a:pt x="3292" y="20154"/>
                  </a:lnTo>
                  <a:lnTo>
                    <a:pt x="3277" y="20115"/>
                  </a:lnTo>
                  <a:lnTo>
                    <a:pt x="3262" y="20115"/>
                  </a:lnTo>
                  <a:lnTo>
                    <a:pt x="3247" y="20066"/>
                  </a:lnTo>
                  <a:lnTo>
                    <a:pt x="3262" y="20017"/>
                  </a:lnTo>
                  <a:lnTo>
                    <a:pt x="3262" y="19978"/>
                  </a:lnTo>
                  <a:lnTo>
                    <a:pt x="3277" y="19949"/>
                  </a:lnTo>
                  <a:lnTo>
                    <a:pt x="3292" y="19910"/>
                  </a:lnTo>
                  <a:lnTo>
                    <a:pt x="3239" y="19881"/>
                  </a:lnTo>
                  <a:lnTo>
                    <a:pt x="3239" y="19812"/>
                  </a:lnTo>
                  <a:lnTo>
                    <a:pt x="3247" y="19763"/>
                  </a:lnTo>
                  <a:lnTo>
                    <a:pt x="3262" y="19724"/>
                  </a:lnTo>
                  <a:lnTo>
                    <a:pt x="3262" y="19627"/>
                  </a:lnTo>
                  <a:lnTo>
                    <a:pt x="3209" y="19490"/>
                  </a:lnTo>
                  <a:lnTo>
                    <a:pt x="3133" y="19334"/>
                  </a:lnTo>
                  <a:lnTo>
                    <a:pt x="3050" y="19197"/>
                  </a:lnTo>
                  <a:lnTo>
                    <a:pt x="2997" y="19060"/>
                  </a:lnTo>
                  <a:lnTo>
                    <a:pt x="2982" y="18894"/>
                  </a:lnTo>
                  <a:lnTo>
                    <a:pt x="3012" y="18699"/>
                  </a:lnTo>
                  <a:lnTo>
                    <a:pt x="3065" y="18532"/>
                  </a:lnTo>
                  <a:lnTo>
                    <a:pt x="3141" y="18347"/>
                  </a:lnTo>
                  <a:lnTo>
                    <a:pt x="3194" y="18191"/>
                  </a:lnTo>
                  <a:lnTo>
                    <a:pt x="3239" y="18054"/>
                  </a:lnTo>
                  <a:lnTo>
                    <a:pt x="3186" y="17917"/>
                  </a:lnTo>
                  <a:lnTo>
                    <a:pt x="3171" y="17800"/>
                  </a:lnTo>
                  <a:lnTo>
                    <a:pt x="3171" y="17682"/>
                  </a:lnTo>
                  <a:lnTo>
                    <a:pt x="3141" y="17526"/>
                  </a:lnTo>
                  <a:lnTo>
                    <a:pt x="3065" y="17321"/>
                  </a:lnTo>
                  <a:lnTo>
                    <a:pt x="2944" y="17116"/>
                  </a:lnTo>
                  <a:lnTo>
                    <a:pt x="2831" y="16930"/>
                  </a:lnTo>
                  <a:lnTo>
                    <a:pt x="2709" y="16774"/>
                  </a:lnTo>
                  <a:lnTo>
                    <a:pt x="2747" y="16569"/>
                  </a:lnTo>
                  <a:lnTo>
                    <a:pt x="2785" y="16383"/>
                  </a:lnTo>
                  <a:lnTo>
                    <a:pt x="2831" y="16178"/>
                  </a:lnTo>
                  <a:lnTo>
                    <a:pt x="2785" y="16149"/>
                  </a:lnTo>
                  <a:lnTo>
                    <a:pt x="2762" y="16129"/>
                  </a:lnTo>
                  <a:lnTo>
                    <a:pt x="2732" y="16090"/>
                  </a:lnTo>
                  <a:lnTo>
                    <a:pt x="2709" y="16080"/>
                  </a:lnTo>
                  <a:lnTo>
                    <a:pt x="2672" y="16080"/>
                  </a:lnTo>
                  <a:lnTo>
                    <a:pt x="2619" y="16061"/>
                  </a:lnTo>
                  <a:lnTo>
                    <a:pt x="2588" y="16090"/>
                  </a:lnTo>
                  <a:lnTo>
                    <a:pt x="2573" y="16110"/>
                  </a:lnTo>
                  <a:lnTo>
                    <a:pt x="2535" y="16129"/>
                  </a:lnTo>
                  <a:lnTo>
                    <a:pt x="2445" y="16129"/>
                  </a:lnTo>
                  <a:lnTo>
                    <a:pt x="2301" y="15836"/>
                  </a:lnTo>
                  <a:lnTo>
                    <a:pt x="2202" y="15817"/>
                  </a:lnTo>
                  <a:lnTo>
                    <a:pt x="2112" y="15807"/>
                  </a:lnTo>
                  <a:lnTo>
                    <a:pt x="2006" y="15787"/>
                  </a:lnTo>
                  <a:lnTo>
                    <a:pt x="1877" y="15856"/>
                  </a:lnTo>
                  <a:lnTo>
                    <a:pt x="1741" y="15924"/>
                  </a:lnTo>
                  <a:lnTo>
                    <a:pt x="1635" y="15973"/>
                  </a:lnTo>
                  <a:lnTo>
                    <a:pt x="1377" y="15904"/>
                  </a:lnTo>
                  <a:lnTo>
                    <a:pt x="1347" y="16022"/>
                  </a:lnTo>
                  <a:lnTo>
                    <a:pt x="1256" y="16022"/>
                  </a:lnTo>
                  <a:lnTo>
                    <a:pt x="1173" y="15992"/>
                  </a:lnTo>
                  <a:lnTo>
                    <a:pt x="1113" y="15973"/>
                  </a:lnTo>
                  <a:lnTo>
                    <a:pt x="1082" y="15992"/>
                  </a:lnTo>
                  <a:lnTo>
                    <a:pt x="1060" y="16022"/>
                  </a:lnTo>
                  <a:lnTo>
                    <a:pt x="1014" y="16041"/>
                  </a:lnTo>
                  <a:lnTo>
                    <a:pt x="961" y="16061"/>
                  </a:lnTo>
                  <a:lnTo>
                    <a:pt x="885" y="15944"/>
                  </a:lnTo>
                  <a:lnTo>
                    <a:pt x="568" y="15738"/>
                  </a:lnTo>
                  <a:lnTo>
                    <a:pt x="477" y="15650"/>
                  </a:lnTo>
                  <a:lnTo>
                    <a:pt x="409" y="15426"/>
                  </a:lnTo>
                  <a:lnTo>
                    <a:pt x="333" y="15309"/>
                  </a:lnTo>
                  <a:lnTo>
                    <a:pt x="212" y="15191"/>
                  </a:lnTo>
                  <a:lnTo>
                    <a:pt x="106" y="15074"/>
                  </a:lnTo>
                  <a:lnTo>
                    <a:pt x="38" y="14967"/>
                  </a:lnTo>
                  <a:lnTo>
                    <a:pt x="38" y="14742"/>
                  </a:lnTo>
                  <a:lnTo>
                    <a:pt x="15" y="14644"/>
                  </a:lnTo>
                  <a:lnTo>
                    <a:pt x="23" y="14488"/>
                  </a:lnTo>
                  <a:lnTo>
                    <a:pt x="53" y="14351"/>
                  </a:lnTo>
                  <a:lnTo>
                    <a:pt x="76" y="14234"/>
                  </a:lnTo>
                  <a:lnTo>
                    <a:pt x="91" y="14146"/>
                  </a:lnTo>
                  <a:lnTo>
                    <a:pt x="91" y="14009"/>
                  </a:lnTo>
                  <a:lnTo>
                    <a:pt x="68" y="13931"/>
                  </a:lnTo>
                  <a:lnTo>
                    <a:pt x="23" y="13843"/>
                  </a:lnTo>
                  <a:lnTo>
                    <a:pt x="0" y="13775"/>
                  </a:lnTo>
                  <a:lnTo>
                    <a:pt x="0" y="13667"/>
                  </a:lnTo>
                  <a:lnTo>
                    <a:pt x="23" y="13531"/>
                  </a:lnTo>
                  <a:lnTo>
                    <a:pt x="76" y="13384"/>
                  </a:lnTo>
                  <a:lnTo>
                    <a:pt x="129" y="13208"/>
                  </a:lnTo>
                  <a:lnTo>
                    <a:pt x="182" y="13062"/>
                  </a:lnTo>
                  <a:lnTo>
                    <a:pt x="235" y="12935"/>
                  </a:lnTo>
                  <a:lnTo>
                    <a:pt x="265" y="12866"/>
                  </a:lnTo>
                  <a:lnTo>
                    <a:pt x="356" y="12769"/>
                  </a:lnTo>
                  <a:lnTo>
                    <a:pt x="462" y="12681"/>
                  </a:lnTo>
                  <a:lnTo>
                    <a:pt x="568" y="12612"/>
                  </a:lnTo>
                  <a:lnTo>
                    <a:pt x="674" y="12524"/>
                  </a:lnTo>
                  <a:lnTo>
                    <a:pt x="696" y="12446"/>
                  </a:lnTo>
                  <a:lnTo>
                    <a:pt x="696" y="12339"/>
                  </a:lnTo>
                  <a:lnTo>
                    <a:pt x="689" y="12221"/>
                  </a:lnTo>
                  <a:lnTo>
                    <a:pt x="696" y="12124"/>
                  </a:lnTo>
                  <a:lnTo>
                    <a:pt x="764" y="11987"/>
                  </a:lnTo>
                  <a:lnTo>
                    <a:pt x="855" y="11880"/>
                  </a:lnTo>
                  <a:lnTo>
                    <a:pt x="954" y="11782"/>
                  </a:lnTo>
                  <a:lnTo>
                    <a:pt x="1044" y="11674"/>
                  </a:lnTo>
                  <a:lnTo>
                    <a:pt x="1120" y="11557"/>
                  </a:lnTo>
                  <a:lnTo>
                    <a:pt x="1166" y="11401"/>
                  </a:lnTo>
                  <a:lnTo>
                    <a:pt x="1166" y="11391"/>
                  </a:lnTo>
                  <a:lnTo>
                    <a:pt x="1150" y="11391"/>
                  </a:lnTo>
                  <a:lnTo>
                    <a:pt x="1150" y="11352"/>
                  </a:lnTo>
                  <a:lnTo>
                    <a:pt x="1135" y="11332"/>
                  </a:lnTo>
                  <a:lnTo>
                    <a:pt x="1113" y="11323"/>
                  </a:lnTo>
                  <a:lnTo>
                    <a:pt x="1082" y="11303"/>
                  </a:lnTo>
                  <a:lnTo>
                    <a:pt x="1060" y="11303"/>
                  </a:lnTo>
                  <a:lnTo>
                    <a:pt x="1014" y="11284"/>
                  </a:lnTo>
                  <a:lnTo>
                    <a:pt x="991" y="11323"/>
                  </a:lnTo>
                  <a:lnTo>
                    <a:pt x="961" y="11323"/>
                  </a:lnTo>
                  <a:lnTo>
                    <a:pt x="923" y="11332"/>
                  </a:lnTo>
                  <a:lnTo>
                    <a:pt x="870" y="11332"/>
                  </a:lnTo>
                  <a:lnTo>
                    <a:pt x="870" y="11284"/>
                  </a:lnTo>
                  <a:lnTo>
                    <a:pt x="848" y="11284"/>
                  </a:lnTo>
                  <a:lnTo>
                    <a:pt x="848" y="11147"/>
                  </a:lnTo>
                  <a:lnTo>
                    <a:pt x="833" y="10961"/>
                  </a:lnTo>
                  <a:lnTo>
                    <a:pt x="817" y="10736"/>
                  </a:lnTo>
                  <a:lnTo>
                    <a:pt x="817" y="10326"/>
                  </a:lnTo>
                  <a:lnTo>
                    <a:pt x="848" y="10209"/>
                  </a:lnTo>
                  <a:lnTo>
                    <a:pt x="855" y="10160"/>
                  </a:lnTo>
                  <a:lnTo>
                    <a:pt x="870" y="10121"/>
                  </a:lnTo>
                  <a:lnTo>
                    <a:pt x="885" y="10111"/>
                  </a:lnTo>
                  <a:lnTo>
                    <a:pt x="923" y="10111"/>
                  </a:lnTo>
                  <a:lnTo>
                    <a:pt x="954" y="10092"/>
                  </a:lnTo>
                  <a:lnTo>
                    <a:pt x="991" y="10092"/>
                  </a:lnTo>
                  <a:lnTo>
                    <a:pt x="1097" y="10141"/>
                  </a:lnTo>
                  <a:lnTo>
                    <a:pt x="1219" y="10180"/>
                  </a:lnTo>
                  <a:lnTo>
                    <a:pt x="1347" y="10180"/>
                  </a:lnTo>
                  <a:lnTo>
                    <a:pt x="1476" y="10141"/>
                  </a:lnTo>
                  <a:lnTo>
                    <a:pt x="1574" y="10092"/>
                  </a:lnTo>
                  <a:lnTo>
                    <a:pt x="1582" y="10072"/>
                  </a:lnTo>
                  <a:lnTo>
                    <a:pt x="1582" y="10053"/>
                  </a:lnTo>
                  <a:lnTo>
                    <a:pt x="1597" y="10053"/>
                  </a:lnTo>
                  <a:lnTo>
                    <a:pt x="1597" y="10023"/>
                  </a:lnTo>
                  <a:lnTo>
                    <a:pt x="1627" y="9887"/>
                  </a:lnTo>
                  <a:lnTo>
                    <a:pt x="1627" y="9730"/>
                  </a:lnTo>
                  <a:lnTo>
                    <a:pt x="1612" y="9584"/>
                  </a:lnTo>
                  <a:lnTo>
                    <a:pt x="1597" y="9408"/>
                  </a:lnTo>
                  <a:lnTo>
                    <a:pt x="1506" y="9379"/>
                  </a:lnTo>
                  <a:lnTo>
                    <a:pt x="1415" y="9339"/>
                  </a:lnTo>
                  <a:lnTo>
                    <a:pt x="1324" y="9271"/>
                  </a:lnTo>
                  <a:lnTo>
                    <a:pt x="1256" y="9183"/>
                  </a:lnTo>
                  <a:lnTo>
                    <a:pt x="1279" y="9173"/>
                  </a:lnTo>
                  <a:lnTo>
                    <a:pt x="1309" y="9154"/>
                  </a:lnTo>
                  <a:lnTo>
                    <a:pt x="1324" y="9134"/>
                  </a:lnTo>
                  <a:lnTo>
                    <a:pt x="1347" y="9134"/>
                  </a:lnTo>
                  <a:lnTo>
                    <a:pt x="1377" y="9115"/>
                  </a:lnTo>
                  <a:lnTo>
                    <a:pt x="1423" y="9115"/>
                  </a:lnTo>
                  <a:lnTo>
                    <a:pt x="1453" y="9105"/>
                  </a:lnTo>
                  <a:lnTo>
                    <a:pt x="1491" y="9085"/>
                  </a:lnTo>
                  <a:lnTo>
                    <a:pt x="1574" y="9085"/>
                  </a:lnTo>
                  <a:lnTo>
                    <a:pt x="1574" y="8900"/>
                  </a:lnTo>
                  <a:lnTo>
                    <a:pt x="1612" y="8900"/>
                  </a:lnTo>
                  <a:lnTo>
                    <a:pt x="1650" y="8910"/>
                  </a:lnTo>
                  <a:lnTo>
                    <a:pt x="1665" y="8929"/>
                  </a:lnTo>
                  <a:lnTo>
                    <a:pt x="1688" y="8929"/>
                  </a:lnTo>
                  <a:lnTo>
                    <a:pt x="1718" y="8949"/>
                  </a:lnTo>
                  <a:lnTo>
                    <a:pt x="1741" y="8968"/>
                  </a:lnTo>
                  <a:lnTo>
                    <a:pt x="1771" y="8929"/>
                  </a:lnTo>
                  <a:lnTo>
                    <a:pt x="1809" y="8910"/>
                  </a:lnTo>
                  <a:lnTo>
                    <a:pt x="1839" y="8900"/>
                  </a:lnTo>
                  <a:lnTo>
                    <a:pt x="1877" y="8880"/>
                  </a:lnTo>
                  <a:lnTo>
                    <a:pt x="1892" y="8861"/>
                  </a:lnTo>
                  <a:lnTo>
                    <a:pt x="1900" y="8831"/>
                  </a:lnTo>
                  <a:lnTo>
                    <a:pt x="1900" y="8724"/>
                  </a:lnTo>
                  <a:lnTo>
                    <a:pt x="1915" y="8695"/>
                  </a:lnTo>
                  <a:lnTo>
                    <a:pt x="1930" y="8656"/>
                  </a:lnTo>
                  <a:lnTo>
                    <a:pt x="2180" y="8558"/>
                  </a:lnTo>
                  <a:lnTo>
                    <a:pt x="2233" y="8450"/>
                  </a:lnTo>
                  <a:lnTo>
                    <a:pt x="2248" y="8353"/>
                  </a:lnTo>
                  <a:lnTo>
                    <a:pt x="2286" y="8245"/>
                  </a:lnTo>
                  <a:lnTo>
                    <a:pt x="2361" y="8177"/>
                  </a:lnTo>
                  <a:lnTo>
                    <a:pt x="2460" y="8128"/>
                  </a:lnTo>
                  <a:lnTo>
                    <a:pt x="2573" y="8079"/>
                  </a:lnTo>
                  <a:lnTo>
                    <a:pt x="2679" y="8030"/>
                  </a:lnTo>
                  <a:lnTo>
                    <a:pt x="2694" y="8011"/>
                  </a:lnTo>
                  <a:lnTo>
                    <a:pt x="2694" y="7972"/>
                  </a:lnTo>
                  <a:lnTo>
                    <a:pt x="2709" y="7962"/>
                  </a:lnTo>
                  <a:lnTo>
                    <a:pt x="2656" y="7786"/>
                  </a:lnTo>
                  <a:lnTo>
                    <a:pt x="2626" y="7581"/>
                  </a:lnTo>
                  <a:lnTo>
                    <a:pt x="2626" y="7395"/>
                  </a:lnTo>
                  <a:lnTo>
                    <a:pt x="2619" y="7239"/>
                  </a:lnTo>
                  <a:lnTo>
                    <a:pt x="2732" y="7229"/>
                  </a:lnTo>
                  <a:lnTo>
                    <a:pt x="2815" y="7190"/>
                  </a:lnTo>
                  <a:lnTo>
                    <a:pt x="2906" y="7161"/>
                  </a:lnTo>
                  <a:lnTo>
                    <a:pt x="2906" y="7239"/>
                  </a:lnTo>
                  <a:lnTo>
                    <a:pt x="2891" y="7307"/>
                  </a:lnTo>
                  <a:lnTo>
                    <a:pt x="2876" y="7434"/>
                  </a:lnTo>
                  <a:lnTo>
                    <a:pt x="2868" y="7601"/>
                  </a:lnTo>
                  <a:lnTo>
                    <a:pt x="2853" y="7757"/>
                  </a:lnTo>
                  <a:lnTo>
                    <a:pt x="2853" y="7874"/>
                  </a:lnTo>
                  <a:lnTo>
                    <a:pt x="2891" y="7903"/>
                  </a:lnTo>
                  <a:lnTo>
                    <a:pt x="2921" y="7923"/>
                  </a:lnTo>
                  <a:lnTo>
                    <a:pt x="2929" y="7942"/>
                  </a:lnTo>
                  <a:lnTo>
                    <a:pt x="2959" y="7962"/>
                  </a:lnTo>
                  <a:lnTo>
                    <a:pt x="2997" y="7991"/>
                  </a:lnTo>
                  <a:lnTo>
                    <a:pt x="3080" y="7942"/>
                  </a:lnTo>
                  <a:lnTo>
                    <a:pt x="3133" y="7942"/>
                  </a:lnTo>
                  <a:lnTo>
                    <a:pt x="3171" y="7972"/>
                  </a:lnTo>
                  <a:lnTo>
                    <a:pt x="3224" y="8030"/>
                  </a:lnTo>
                  <a:lnTo>
                    <a:pt x="3292" y="8030"/>
                  </a:lnTo>
                  <a:lnTo>
                    <a:pt x="3368" y="7991"/>
                  </a:lnTo>
                  <a:lnTo>
                    <a:pt x="3436" y="7942"/>
                  </a:lnTo>
                  <a:lnTo>
                    <a:pt x="3474" y="7894"/>
                  </a:lnTo>
                  <a:lnTo>
                    <a:pt x="3527" y="7855"/>
                  </a:lnTo>
                  <a:lnTo>
                    <a:pt x="3595" y="7825"/>
                  </a:lnTo>
                  <a:lnTo>
                    <a:pt x="3701" y="7835"/>
                  </a:lnTo>
                  <a:lnTo>
                    <a:pt x="3845" y="7874"/>
                  </a:lnTo>
                  <a:lnTo>
                    <a:pt x="3860" y="7825"/>
                  </a:lnTo>
                  <a:lnTo>
                    <a:pt x="3867" y="7806"/>
                  </a:lnTo>
                  <a:lnTo>
                    <a:pt x="3898" y="7767"/>
                  </a:lnTo>
                  <a:lnTo>
                    <a:pt x="3920" y="7757"/>
                  </a:lnTo>
                  <a:lnTo>
                    <a:pt x="3951" y="7757"/>
                  </a:lnTo>
                  <a:lnTo>
                    <a:pt x="3989" y="7737"/>
                  </a:lnTo>
                  <a:lnTo>
                    <a:pt x="3989" y="7444"/>
                  </a:lnTo>
                  <a:lnTo>
                    <a:pt x="4019" y="7210"/>
                  </a:lnTo>
                  <a:lnTo>
                    <a:pt x="4041" y="7171"/>
                  </a:lnTo>
                  <a:lnTo>
                    <a:pt x="4072" y="7161"/>
                  </a:lnTo>
                  <a:lnTo>
                    <a:pt x="4094" y="7122"/>
                  </a:lnTo>
                  <a:lnTo>
                    <a:pt x="4125" y="7102"/>
                  </a:lnTo>
                  <a:lnTo>
                    <a:pt x="4163" y="7093"/>
                  </a:lnTo>
                  <a:lnTo>
                    <a:pt x="4163" y="7122"/>
                  </a:lnTo>
                  <a:lnTo>
                    <a:pt x="4185" y="7161"/>
                  </a:lnTo>
                  <a:lnTo>
                    <a:pt x="4200" y="7190"/>
                  </a:lnTo>
                  <a:lnTo>
                    <a:pt x="4216" y="7229"/>
                  </a:lnTo>
                  <a:lnTo>
                    <a:pt x="4231" y="7239"/>
                  </a:lnTo>
                  <a:lnTo>
                    <a:pt x="4306" y="7278"/>
                  </a:lnTo>
                  <a:lnTo>
                    <a:pt x="4291" y="7122"/>
                  </a:lnTo>
                  <a:lnTo>
                    <a:pt x="4284" y="7024"/>
                  </a:lnTo>
                  <a:lnTo>
                    <a:pt x="4253" y="6956"/>
                  </a:lnTo>
                  <a:lnTo>
                    <a:pt x="4238" y="6868"/>
                  </a:lnTo>
                  <a:lnTo>
                    <a:pt x="4216" y="6712"/>
                  </a:lnTo>
                  <a:lnTo>
                    <a:pt x="4284" y="6702"/>
                  </a:lnTo>
                  <a:lnTo>
                    <a:pt x="4329" y="6663"/>
                  </a:lnTo>
                  <a:lnTo>
                    <a:pt x="4374" y="6633"/>
                  </a:lnTo>
                  <a:lnTo>
                    <a:pt x="4427" y="6594"/>
                  </a:lnTo>
                  <a:lnTo>
                    <a:pt x="4518" y="6594"/>
                  </a:lnTo>
                  <a:lnTo>
                    <a:pt x="4609" y="6614"/>
                  </a:lnTo>
                  <a:lnTo>
                    <a:pt x="4677" y="6633"/>
                  </a:lnTo>
                  <a:lnTo>
                    <a:pt x="4745" y="6594"/>
                  </a:lnTo>
                  <a:lnTo>
                    <a:pt x="4798" y="6497"/>
                  </a:lnTo>
                  <a:lnTo>
                    <a:pt x="4753" y="6477"/>
                  </a:lnTo>
                  <a:lnTo>
                    <a:pt x="4715" y="6458"/>
                  </a:lnTo>
                  <a:lnTo>
                    <a:pt x="4692" y="6438"/>
                  </a:lnTo>
                  <a:lnTo>
                    <a:pt x="4647" y="6428"/>
                  </a:lnTo>
                  <a:lnTo>
                    <a:pt x="4594" y="6428"/>
                  </a:lnTo>
                  <a:lnTo>
                    <a:pt x="4465" y="6506"/>
                  </a:lnTo>
                  <a:lnTo>
                    <a:pt x="4322" y="6565"/>
                  </a:lnTo>
                  <a:lnTo>
                    <a:pt x="4163" y="6594"/>
                  </a:lnTo>
                  <a:lnTo>
                    <a:pt x="4132" y="6506"/>
                  </a:lnTo>
                  <a:lnTo>
                    <a:pt x="4057" y="6370"/>
                  </a:lnTo>
                  <a:lnTo>
                    <a:pt x="4026" y="6291"/>
                  </a:lnTo>
                  <a:lnTo>
                    <a:pt x="4019" y="6155"/>
                  </a:lnTo>
                  <a:lnTo>
                    <a:pt x="4026" y="6047"/>
                  </a:lnTo>
                  <a:lnTo>
                    <a:pt x="4019" y="5930"/>
                  </a:lnTo>
                  <a:lnTo>
                    <a:pt x="4004" y="5793"/>
                  </a:lnTo>
                  <a:lnTo>
                    <a:pt x="4019" y="5676"/>
                  </a:lnTo>
                  <a:lnTo>
                    <a:pt x="4079" y="5500"/>
                  </a:lnTo>
                  <a:lnTo>
                    <a:pt x="4185" y="5383"/>
                  </a:lnTo>
                  <a:lnTo>
                    <a:pt x="4291" y="5246"/>
                  </a:lnTo>
                  <a:lnTo>
                    <a:pt x="4382" y="5109"/>
                  </a:lnTo>
                  <a:lnTo>
                    <a:pt x="4450" y="4953"/>
                  </a:lnTo>
                  <a:lnTo>
                    <a:pt x="4374" y="4855"/>
                  </a:lnTo>
                  <a:lnTo>
                    <a:pt x="4329" y="4807"/>
                  </a:lnTo>
                  <a:lnTo>
                    <a:pt x="4231" y="4826"/>
                  </a:lnTo>
                  <a:lnTo>
                    <a:pt x="4110" y="4836"/>
                  </a:lnTo>
                  <a:lnTo>
                    <a:pt x="4072" y="5080"/>
                  </a:lnTo>
                  <a:lnTo>
                    <a:pt x="4004" y="5266"/>
                  </a:lnTo>
                  <a:lnTo>
                    <a:pt x="3913" y="5422"/>
                  </a:lnTo>
                  <a:lnTo>
                    <a:pt x="3807" y="5569"/>
                  </a:lnTo>
                  <a:lnTo>
                    <a:pt x="3708" y="5744"/>
                  </a:lnTo>
                  <a:lnTo>
                    <a:pt x="3648" y="5950"/>
                  </a:lnTo>
                  <a:lnTo>
                    <a:pt x="3603" y="6184"/>
                  </a:lnTo>
                  <a:lnTo>
                    <a:pt x="3686" y="6272"/>
                  </a:lnTo>
                  <a:lnTo>
                    <a:pt x="3761" y="6370"/>
                  </a:lnTo>
                  <a:lnTo>
                    <a:pt x="3814" y="6497"/>
                  </a:lnTo>
                  <a:lnTo>
                    <a:pt x="3845" y="6643"/>
                  </a:lnTo>
                  <a:lnTo>
                    <a:pt x="3807" y="6663"/>
                  </a:lnTo>
                  <a:lnTo>
                    <a:pt x="3777" y="6702"/>
                  </a:lnTo>
                  <a:lnTo>
                    <a:pt x="3777" y="6712"/>
                  </a:lnTo>
                  <a:lnTo>
                    <a:pt x="3761" y="6731"/>
                  </a:lnTo>
                  <a:lnTo>
                    <a:pt x="3761" y="6770"/>
                  </a:lnTo>
                  <a:lnTo>
                    <a:pt x="3754" y="6780"/>
                  </a:lnTo>
                  <a:lnTo>
                    <a:pt x="3580" y="6868"/>
                  </a:lnTo>
                  <a:lnTo>
                    <a:pt x="3557" y="7073"/>
                  </a:lnTo>
                  <a:lnTo>
                    <a:pt x="3504" y="7229"/>
                  </a:lnTo>
                  <a:lnTo>
                    <a:pt x="3451" y="7347"/>
                  </a:lnTo>
                  <a:lnTo>
                    <a:pt x="3368" y="7444"/>
                  </a:lnTo>
                  <a:lnTo>
                    <a:pt x="3300" y="7552"/>
                  </a:lnTo>
                  <a:lnTo>
                    <a:pt x="3239" y="7688"/>
                  </a:lnTo>
                  <a:lnTo>
                    <a:pt x="3194" y="7688"/>
                  </a:lnTo>
                  <a:lnTo>
                    <a:pt x="3194" y="7649"/>
                  </a:lnTo>
                  <a:lnTo>
                    <a:pt x="3088" y="7464"/>
                  </a:lnTo>
                  <a:lnTo>
                    <a:pt x="3027" y="7259"/>
                  </a:lnTo>
                  <a:lnTo>
                    <a:pt x="2982" y="7034"/>
                  </a:lnTo>
                  <a:lnTo>
                    <a:pt x="2906" y="6780"/>
                  </a:lnTo>
                  <a:lnTo>
                    <a:pt x="2800" y="6848"/>
                  </a:lnTo>
                  <a:lnTo>
                    <a:pt x="2732" y="6936"/>
                  </a:lnTo>
                  <a:lnTo>
                    <a:pt x="2656" y="7005"/>
                  </a:lnTo>
                  <a:lnTo>
                    <a:pt x="2573" y="7053"/>
                  </a:lnTo>
                  <a:lnTo>
                    <a:pt x="2445" y="7093"/>
                  </a:lnTo>
                  <a:lnTo>
                    <a:pt x="2429" y="7073"/>
                  </a:lnTo>
                  <a:lnTo>
                    <a:pt x="2407" y="7073"/>
                  </a:lnTo>
                  <a:lnTo>
                    <a:pt x="2392" y="7053"/>
                  </a:lnTo>
                  <a:lnTo>
                    <a:pt x="2361" y="7053"/>
                  </a:lnTo>
                  <a:lnTo>
                    <a:pt x="2354" y="6848"/>
                  </a:lnTo>
                  <a:lnTo>
                    <a:pt x="2339" y="6682"/>
                  </a:lnTo>
                  <a:lnTo>
                    <a:pt x="2308" y="6545"/>
                  </a:lnTo>
                  <a:lnTo>
                    <a:pt x="2286" y="6389"/>
                  </a:lnTo>
                  <a:lnTo>
                    <a:pt x="2270" y="6184"/>
                  </a:lnTo>
                  <a:lnTo>
                    <a:pt x="2339" y="6096"/>
                  </a:lnTo>
                  <a:lnTo>
                    <a:pt x="2361" y="6018"/>
                  </a:lnTo>
                  <a:lnTo>
                    <a:pt x="2376" y="5910"/>
                  </a:lnTo>
                  <a:lnTo>
                    <a:pt x="2414" y="5774"/>
                  </a:lnTo>
                  <a:lnTo>
                    <a:pt x="2445" y="5744"/>
                  </a:lnTo>
                  <a:lnTo>
                    <a:pt x="2482" y="5696"/>
                  </a:lnTo>
                  <a:lnTo>
                    <a:pt x="2520" y="5637"/>
                  </a:lnTo>
                  <a:lnTo>
                    <a:pt x="2566" y="5588"/>
                  </a:lnTo>
                  <a:lnTo>
                    <a:pt x="2588" y="5608"/>
                  </a:lnTo>
                  <a:lnTo>
                    <a:pt x="2604" y="5627"/>
                  </a:lnTo>
                  <a:lnTo>
                    <a:pt x="2619" y="5637"/>
                  </a:lnTo>
                  <a:lnTo>
                    <a:pt x="2626" y="5656"/>
                  </a:lnTo>
                  <a:lnTo>
                    <a:pt x="2656" y="5627"/>
                  </a:lnTo>
                  <a:lnTo>
                    <a:pt x="2672" y="5588"/>
                  </a:lnTo>
                  <a:lnTo>
                    <a:pt x="2694" y="5500"/>
                  </a:lnTo>
                  <a:lnTo>
                    <a:pt x="2709" y="5471"/>
                  </a:lnTo>
                  <a:lnTo>
                    <a:pt x="2800" y="5402"/>
                  </a:lnTo>
                  <a:lnTo>
                    <a:pt x="2876" y="5363"/>
                  </a:lnTo>
                  <a:lnTo>
                    <a:pt x="2944" y="5285"/>
                  </a:lnTo>
                  <a:lnTo>
                    <a:pt x="2921" y="5266"/>
                  </a:lnTo>
                  <a:lnTo>
                    <a:pt x="2891" y="5266"/>
                  </a:lnTo>
                  <a:lnTo>
                    <a:pt x="2891" y="5217"/>
                  </a:lnTo>
                  <a:lnTo>
                    <a:pt x="2876" y="5178"/>
                  </a:lnTo>
                  <a:lnTo>
                    <a:pt x="2974" y="5021"/>
                  </a:lnTo>
                  <a:lnTo>
                    <a:pt x="3065" y="4836"/>
                  </a:lnTo>
                  <a:lnTo>
                    <a:pt x="3141" y="4621"/>
                  </a:lnTo>
                  <a:lnTo>
                    <a:pt x="3224" y="4396"/>
                  </a:lnTo>
                  <a:lnTo>
                    <a:pt x="3300" y="4172"/>
                  </a:lnTo>
                  <a:lnTo>
                    <a:pt x="3398" y="3966"/>
                  </a:lnTo>
                  <a:lnTo>
                    <a:pt x="3489" y="3830"/>
                  </a:lnTo>
                  <a:lnTo>
                    <a:pt x="3603" y="3751"/>
                  </a:lnTo>
                  <a:lnTo>
                    <a:pt x="3603" y="3615"/>
                  </a:lnTo>
                  <a:lnTo>
                    <a:pt x="3724" y="3615"/>
                  </a:lnTo>
                  <a:lnTo>
                    <a:pt x="3792" y="3458"/>
                  </a:lnTo>
                  <a:lnTo>
                    <a:pt x="3898" y="3351"/>
                  </a:lnTo>
                  <a:lnTo>
                    <a:pt x="4041" y="3302"/>
                  </a:lnTo>
                  <a:lnTo>
                    <a:pt x="4057" y="3322"/>
                  </a:lnTo>
                  <a:lnTo>
                    <a:pt x="4079" y="3322"/>
                  </a:lnTo>
                  <a:lnTo>
                    <a:pt x="4110" y="3341"/>
                  </a:lnTo>
                  <a:lnTo>
                    <a:pt x="4110" y="3214"/>
                  </a:lnTo>
                  <a:lnTo>
                    <a:pt x="4216" y="3214"/>
                  </a:lnTo>
                  <a:lnTo>
                    <a:pt x="4231" y="3234"/>
                  </a:lnTo>
                  <a:lnTo>
                    <a:pt x="4238" y="3234"/>
                  </a:lnTo>
                  <a:lnTo>
                    <a:pt x="4284" y="3273"/>
                  </a:lnTo>
                  <a:lnTo>
                    <a:pt x="4329" y="3136"/>
                  </a:lnTo>
                  <a:lnTo>
                    <a:pt x="4412" y="3048"/>
                  </a:lnTo>
                  <a:lnTo>
                    <a:pt x="4624" y="2980"/>
                  </a:lnTo>
                  <a:lnTo>
                    <a:pt x="4745" y="2960"/>
                  </a:lnTo>
                  <a:lnTo>
                    <a:pt x="4798" y="3028"/>
                  </a:lnTo>
                  <a:lnTo>
                    <a:pt x="4859" y="3068"/>
                  </a:lnTo>
                  <a:lnTo>
                    <a:pt x="4912" y="3077"/>
                  </a:lnTo>
                  <a:lnTo>
                    <a:pt x="4965" y="3097"/>
                  </a:lnTo>
                  <a:lnTo>
                    <a:pt x="5010" y="3165"/>
                  </a:lnTo>
                  <a:lnTo>
                    <a:pt x="5033" y="3302"/>
                  </a:lnTo>
                  <a:lnTo>
                    <a:pt x="5018" y="3322"/>
                  </a:lnTo>
                  <a:lnTo>
                    <a:pt x="5010" y="3341"/>
                  </a:lnTo>
                  <a:lnTo>
                    <a:pt x="4995" y="3341"/>
                  </a:lnTo>
                  <a:lnTo>
                    <a:pt x="4995" y="3351"/>
                  </a:lnTo>
                  <a:lnTo>
                    <a:pt x="4980" y="3370"/>
                  </a:lnTo>
                  <a:lnTo>
                    <a:pt x="4980" y="3409"/>
                  </a:lnTo>
                  <a:lnTo>
                    <a:pt x="4995" y="3439"/>
                  </a:lnTo>
                  <a:lnTo>
                    <a:pt x="5010" y="3439"/>
                  </a:lnTo>
                  <a:lnTo>
                    <a:pt x="5018" y="3458"/>
                  </a:lnTo>
                  <a:lnTo>
                    <a:pt x="5033" y="3488"/>
                  </a:lnTo>
                  <a:lnTo>
                    <a:pt x="5124" y="3439"/>
                  </a:lnTo>
                  <a:lnTo>
                    <a:pt x="5177" y="3419"/>
                  </a:lnTo>
                  <a:lnTo>
                    <a:pt x="5215" y="3419"/>
                  </a:lnTo>
                  <a:lnTo>
                    <a:pt x="5230" y="3458"/>
                  </a:lnTo>
                  <a:lnTo>
                    <a:pt x="5245" y="3507"/>
                  </a:lnTo>
                  <a:lnTo>
                    <a:pt x="5283" y="3556"/>
                  </a:lnTo>
                  <a:lnTo>
                    <a:pt x="5321" y="3615"/>
                  </a:lnTo>
                  <a:lnTo>
                    <a:pt x="5563" y="3644"/>
                  </a:lnTo>
                  <a:lnTo>
                    <a:pt x="5654" y="3712"/>
                  </a:lnTo>
                  <a:lnTo>
                    <a:pt x="5759" y="3820"/>
                  </a:lnTo>
                  <a:lnTo>
                    <a:pt x="5865" y="3957"/>
                  </a:lnTo>
                  <a:lnTo>
                    <a:pt x="5956" y="4103"/>
                  </a:lnTo>
                  <a:lnTo>
                    <a:pt x="6040" y="4259"/>
                  </a:lnTo>
                  <a:lnTo>
                    <a:pt x="6062" y="4416"/>
                  </a:lnTo>
                  <a:lnTo>
                    <a:pt x="6047" y="4562"/>
                  </a:lnTo>
                  <a:lnTo>
                    <a:pt x="5956" y="4689"/>
                  </a:lnTo>
                  <a:lnTo>
                    <a:pt x="5835" y="4767"/>
                  </a:lnTo>
                  <a:lnTo>
                    <a:pt x="5707" y="4767"/>
                  </a:lnTo>
                  <a:lnTo>
                    <a:pt x="5585" y="4699"/>
                  </a:lnTo>
                  <a:lnTo>
                    <a:pt x="5479" y="4631"/>
                  </a:lnTo>
                  <a:lnTo>
                    <a:pt x="5374" y="4582"/>
                  </a:lnTo>
                  <a:lnTo>
                    <a:pt x="5389" y="4699"/>
                  </a:lnTo>
                  <a:lnTo>
                    <a:pt x="5404" y="4855"/>
                  </a:lnTo>
                  <a:lnTo>
                    <a:pt x="5419" y="5021"/>
                  </a:lnTo>
                  <a:lnTo>
                    <a:pt x="5442" y="5158"/>
                  </a:lnTo>
                  <a:lnTo>
                    <a:pt x="5472" y="5246"/>
                  </a:lnTo>
                  <a:lnTo>
                    <a:pt x="5495" y="5295"/>
                  </a:lnTo>
                  <a:lnTo>
                    <a:pt x="5532" y="5315"/>
                  </a:lnTo>
                  <a:lnTo>
                    <a:pt x="5563" y="5354"/>
                  </a:lnTo>
                  <a:lnTo>
                    <a:pt x="5616" y="5363"/>
                  </a:lnTo>
                  <a:lnTo>
                    <a:pt x="5601" y="5246"/>
                  </a:lnTo>
                  <a:lnTo>
                    <a:pt x="5585" y="5158"/>
                  </a:lnTo>
                  <a:lnTo>
                    <a:pt x="5585" y="5061"/>
                  </a:lnTo>
                  <a:lnTo>
                    <a:pt x="5616" y="5061"/>
                  </a:lnTo>
                  <a:lnTo>
                    <a:pt x="5616" y="5021"/>
                  </a:lnTo>
                  <a:lnTo>
                    <a:pt x="5797" y="5158"/>
                  </a:lnTo>
                  <a:lnTo>
                    <a:pt x="5903" y="5217"/>
                  </a:lnTo>
                  <a:lnTo>
                    <a:pt x="5918" y="5178"/>
                  </a:lnTo>
                  <a:lnTo>
                    <a:pt x="5934" y="5148"/>
                  </a:lnTo>
                  <a:lnTo>
                    <a:pt x="5941" y="5129"/>
                  </a:lnTo>
                  <a:lnTo>
                    <a:pt x="5956" y="5080"/>
                  </a:lnTo>
                  <a:lnTo>
                    <a:pt x="5956" y="5021"/>
                  </a:lnTo>
                  <a:lnTo>
                    <a:pt x="5941" y="5012"/>
                  </a:lnTo>
                  <a:lnTo>
                    <a:pt x="5934" y="4992"/>
                  </a:lnTo>
                  <a:lnTo>
                    <a:pt x="5918" y="4973"/>
                  </a:lnTo>
                  <a:lnTo>
                    <a:pt x="5918" y="4924"/>
                  </a:lnTo>
                  <a:lnTo>
                    <a:pt x="5903" y="4875"/>
                  </a:lnTo>
                  <a:lnTo>
                    <a:pt x="6024" y="4807"/>
                  </a:lnTo>
                  <a:lnTo>
                    <a:pt x="6100" y="4699"/>
                  </a:lnTo>
                  <a:lnTo>
                    <a:pt x="6168" y="4582"/>
                  </a:lnTo>
                  <a:lnTo>
                    <a:pt x="6206" y="4601"/>
                  </a:lnTo>
                  <a:lnTo>
                    <a:pt x="6259" y="4621"/>
                  </a:lnTo>
                  <a:lnTo>
                    <a:pt x="6312" y="4631"/>
                  </a:lnTo>
                  <a:lnTo>
                    <a:pt x="6365" y="4650"/>
                  </a:lnTo>
                  <a:lnTo>
                    <a:pt x="6342" y="4279"/>
                  </a:lnTo>
                  <a:lnTo>
                    <a:pt x="6289" y="3869"/>
                  </a:lnTo>
                  <a:lnTo>
                    <a:pt x="6509" y="3869"/>
                  </a:lnTo>
                  <a:lnTo>
                    <a:pt x="6562" y="3937"/>
                  </a:lnTo>
                  <a:lnTo>
                    <a:pt x="6615" y="4035"/>
                  </a:lnTo>
                  <a:lnTo>
                    <a:pt x="6660" y="4123"/>
                  </a:lnTo>
                  <a:lnTo>
                    <a:pt x="6660" y="4211"/>
                  </a:lnTo>
                  <a:lnTo>
                    <a:pt x="6630" y="4220"/>
                  </a:lnTo>
                  <a:lnTo>
                    <a:pt x="6615" y="4220"/>
                  </a:lnTo>
                  <a:lnTo>
                    <a:pt x="6592" y="4240"/>
                  </a:lnTo>
                  <a:lnTo>
                    <a:pt x="6539" y="4240"/>
                  </a:lnTo>
                  <a:lnTo>
                    <a:pt x="6539" y="4426"/>
                  </a:lnTo>
                  <a:lnTo>
                    <a:pt x="6577" y="4445"/>
                  </a:lnTo>
                  <a:lnTo>
                    <a:pt x="6592" y="4465"/>
                  </a:lnTo>
                  <a:lnTo>
                    <a:pt x="6615" y="4484"/>
                  </a:lnTo>
                  <a:lnTo>
                    <a:pt x="6645" y="4494"/>
                  </a:lnTo>
                  <a:lnTo>
                    <a:pt x="6698" y="4494"/>
                  </a:lnTo>
                  <a:lnTo>
                    <a:pt x="6713" y="4484"/>
                  </a:lnTo>
                  <a:lnTo>
                    <a:pt x="6721" y="4484"/>
                  </a:lnTo>
                  <a:lnTo>
                    <a:pt x="6751" y="4465"/>
                  </a:lnTo>
                  <a:lnTo>
                    <a:pt x="6766" y="4416"/>
                  </a:lnTo>
                  <a:lnTo>
                    <a:pt x="6766" y="4289"/>
                  </a:lnTo>
                  <a:lnTo>
                    <a:pt x="6751" y="4240"/>
                  </a:lnTo>
                  <a:lnTo>
                    <a:pt x="6842" y="4084"/>
                  </a:lnTo>
                  <a:lnTo>
                    <a:pt x="6948" y="3957"/>
                  </a:lnTo>
                  <a:lnTo>
                    <a:pt x="7039" y="3800"/>
                  </a:lnTo>
                  <a:lnTo>
                    <a:pt x="7084" y="3781"/>
                  </a:lnTo>
                  <a:lnTo>
                    <a:pt x="7122" y="3781"/>
                  </a:lnTo>
                  <a:lnTo>
                    <a:pt x="7137" y="3761"/>
                  </a:lnTo>
                  <a:lnTo>
                    <a:pt x="7160" y="3781"/>
                  </a:lnTo>
                  <a:lnTo>
                    <a:pt x="7190" y="3800"/>
                  </a:lnTo>
                  <a:lnTo>
                    <a:pt x="7197" y="3830"/>
                  </a:lnTo>
                  <a:lnTo>
                    <a:pt x="7213" y="3869"/>
                  </a:lnTo>
                  <a:lnTo>
                    <a:pt x="7228" y="3888"/>
                  </a:lnTo>
                  <a:lnTo>
                    <a:pt x="7235" y="3918"/>
                  </a:lnTo>
                  <a:lnTo>
                    <a:pt x="7266" y="3937"/>
                  </a:lnTo>
                  <a:lnTo>
                    <a:pt x="7266" y="3898"/>
                  </a:lnTo>
                  <a:lnTo>
                    <a:pt x="7288" y="3869"/>
                  </a:lnTo>
                  <a:lnTo>
                    <a:pt x="7303" y="3830"/>
                  </a:lnTo>
                  <a:lnTo>
                    <a:pt x="7319" y="3800"/>
                  </a:lnTo>
                  <a:lnTo>
                    <a:pt x="7319" y="3751"/>
                  </a:lnTo>
                  <a:lnTo>
                    <a:pt x="7334" y="3683"/>
                  </a:lnTo>
                  <a:lnTo>
                    <a:pt x="7447" y="3683"/>
                  </a:lnTo>
                  <a:lnTo>
                    <a:pt x="7553" y="3712"/>
                  </a:lnTo>
                  <a:lnTo>
                    <a:pt x="7652" y="3751"/>
                  </a:lnTo>
                  <a:lnTo>
                    <a:pt x="7583" y="3820"/>
                  </a:lnTo>
                  <a:lnTo>
                    <a:pt x="7515" y="3869"/>
                  </a:lnTo>
                  <a:lnTo>
                    <a:pt x="7462" y="3918"/>
                  </a:lnTo>
                  <a:lnTo>
                    <a:pt x="7409" y="4015"/>
                  </a:lnTo>
                  <a:lnTo>
                    <a:pt x="7478" y="4015"/>
                  </a:lnTo>
                  <a:lnTo>
                    <a:pt x="7515" y="3966"/>
                  </a:lnTo>
                  <a:lnTo>
                    <a:pt x="7606" y="3918"/>
                  </a:lnTo>
                  <a:lnTo>
                    <a:pt x="7705" y="3869"/>
                  </a:lnTo>
                  <a:lnTo>
                    <a:pt x="7780" y="3830"/>
                  </a:lnTo>
                  <a:lnTo>
                    <a:pt x="7863" y="3800"/>
                  </a:lnTo>
                  <a:lnTo>
                    <a:pt x="7886" y="3800"/>
                  </a:lnTo>
                  <a:lnTo>
                    <a:pt x="7954" y="3888"/>
                  </a:lnTo>
                  <a:lnTo>
                    <a:pt x="7977" y="3888"/>
                  </a:lnTo>
                  <a:lnTo>
                    <a:pt x="8030" y="3898"/>
                  </a:lnTo>
                  <a:lnTo>
                    <a:pt x="8045" y="3869"/>
                  </a:lnTo>
                  <a:lnTo>
                    <a:pt x="8060" y="3830"/>
                  </a:lnTo>
                  <a:lnTo>
                    <a:pt x="8068" y="3820"/>
                  </a:lnTo>
                  <a:lnTo>
                    <a:pt x="8068" y="3781"/>
                  </a:lnTo>
                  <a:lnTo>
                    <a:pt x="8083" y="3732"/>
                  </a:lnTo>
                  <a:lnTo>
                    <a:pt x="8083" y="3683"/>
                  </a:lnTo>
                  <a:lnTo>
                    <a:pt x="8060" y="3644"/>
                  </a:lnTo>
                  <a:lnTo>
                    <a:pt x="8045" y="3615"/>
                  </a:lnTo>
                  <a:lnTo>
                    <a:pt x="8030" y="3576"/>
                  </a:lnTo>
                  <a:lnTo>
                    <a:pt x="8030" y="3458"/>
                  </a:lnTo>
                  <a:lnTo>
                    <a:pt x="8068" y="3419"/>
                  </a:lnTo>
                  <a:lnTo>
                    <a:pt x="8098" y="3390"/>
                  </a:lnTo>
                  <a:lnTo>
                    <a:pt x="8121" y="3370"/>
                  </a:lnTo>
                  <a:lnTo>
                    <a:pt x="8174" y="3341"/>
                  </a:lnTo>
                  <a:lnTo>
                    <a:pt x="8204" y="3351"/>
                  </a:lnTo>
                  <a:lnTo>
                    <a:pt x="8242" y="3370"/>
                  </a:lnTo>
                  <a:lnTo>
                    <a:pt x="8348" y="3370"/>
                  </a:lnTo>
                  <a:lnTo>
                    <a:pt x="8416" y="3478"/>
                  </a:lnTo>
                  <a:lnTo>
                    <a:pt x="8507" y="3595"/>
                  </a:lnTo>
                  <a:lnTo>
                    <a:pt x="8643" y="3712"/>
                  </a:lnTo>
                  <a:lnTo>
                    <a:pt x="8757" y="3830"/>
                  </a:lnTo>
                  <a:lnTo>
                    <a:pt x="8863" y="3898"/>
                  </a:lnTo>
                  <a:lnTo>
                    <a:pt x="8931" y="3937"/>
                  </a:lnTo>
                  <a:lnTo>
                    <a:pt x="8946" y="3918"/>
                  </a:lnTo>
                  <a:lnTo>
                    <a:pt x="8946" y="3898"/>
                  </a:lnTo>
                  <a:lnTo>
                    <a:pt x="8953" y="3869"/>
                  </a:lnTo>
                  <a:lnTo>
                    <a:pt x="8915" y="3820"/>
                  </a:lnTo>
                  <a:lnTo>
                    <a:pt x="8893" y="3781"/>
                  </a:lnTo>
                  <a:lnTo>
                    <a:pt x="8878" y="3732"/>
                  </a:lnTo>
                  <a:lnTo>
                    <a:pt x="8847" y="3683"/>
                  </a:lnTo>
                  <a:lnTo>
                    <a:pt x="8840" y="3615"/>
                  </a:lnTo>
                  <a:lnTo>
                    <a:pt x="8719" y="3615"/>
                  </a:lnTo>
                  <a:lnTo>
                    <a:pt x="8734" y="3409"/>
                  </a:lnTo>
                  <a:lnTo>
                    <a:pt x="8704" y="3253"/>
                  </a:lnTo>
                  <a:lnTo>
                    <a:pt x="8688" y="3116"/>
                  </a:lnTo>
                  <a:lnTo>
                    <a:pt x="8666" y="2931"/>
                  </a:lnTo>
                  <a:lnTo>
                    <a:pt x="8741" y="2862"/>
                  </a:lnTo>
                  <a:lnTo>
                    <a:pt x="8794" y="2774"/>
                  </a:lnTo>
                  <a:lnTo>
                    <a:pt x="8825" y="2677"/>
                  </a:lnTo>
                  <a:lnTo>
                    <a:pt x="8847" y="2550"/>
                  </a:lnTo>
                  <a:lnTo>
                    <a:pt x="8878" y="2452"/>
                  </a:lnTo>
                  <a:lnTo>
                    <a:pt x="8915" y="2345"/>
                  </a:lnTo>
                  <a:lnTo>
                    <a:pt x="8968" y="2266"/>
                  </a:lnTo>
                  <a:lnTo>
                    <a:pt x="9037" y="2208"/>
                  </a:lnTo>
                  <a:lnTo>
                    <a:pt x="9158" y="2198"/>
                  </a:lnTo>
                  <a:lnTo>
                    <a:pt x="9301" y="2208"/>
                  </a:lnTo>
                  <a:lnTo>
                    <a:pt x="9339" y="2296"/>
                  </a:lnTo>
                  <a:lnTo>
                    <a:pt x="9392" y="2364"/>
                  </a:lnTo>
                  <a:lnTo>
                    <a:pt x="9377" y="2501"/>
                  </a:lnTo>
                  <a:lnTo>
                    <a:pt x="9354" y="2638"/>
                  </a:lnTo>
                  <a:lnTo>
                    <a:pt x="9324" y="2755"/>
                  </a:lnTo>
                  <a:lnTo>
                    <a:pt x="9317" y="2862"/>
                  </a:lnTo>
                  <a:lnTo>
                    <a:pt x="9301" y="2931"/>
                  </a:lnTo>
                  <a:lnTo>
                    <a:pt x="9324" y="3019"/>
                  </a:lnTo>
                  <a:lnTo>
                    <a:pt x="9370" y="3136"/>
                  </a:lnTo>
                  <a:lnTo>
                    <a:pt x="9392" y="3273"/>
                  </a:lnTo>
                  <a:lnTo>
                    <a:pt x="9415" y="3370"/>
                  </a:lnTo>
                  <a:lnTo>
                    <a:pt x="9415" y="3488"/>
                  </a:lnTo>
                  <a:lnTo>
                    <a:pt x="9392" y="3595"/>
                  </a:lnTo>
                  <a:lnTo>
                    <a:pt x="9370" y="3683"/>
                  </a:lnTo>
                  <a:lnTo>
                    <a:pt x="9370" y="3751"/>
                  </a:lnTo>
                  <a:lnTo>
                    <a:pt x="9377" y="3800"/>
                  </a:lnTo>
                  <a:lnTo>
                    <a:pt x="9392" y="3830"/>
                  </a:lnTo>
                  <a:lnTo>
                    <a:pt x="9415" y="3869"/>
                  </a:lnTo>
                  <a:lnTo>
                    <a:pt x="9445" y="3898"/>
                  </a:lnTo>
                  <a:lnTo>
                    <a:pt x="9460" y="3957"/>
                  </a:lnTo>
                  <a:lnTo>
                    <a:pt x="9483" y="4015"/>
                  </a:lnTo>
                  <a:lnTo>
                    <a:pt x="9445" y="4123"/>
                  </a:lnTo>
                  <a:lnTo>
                    <a:pt x="9415" y="4240"/>
                  </a:lnTo>
                  <a:lnTo>
                    <a:pt x="9415" y="4396"/>
                  </a:lnTo>
                  <a:lnTo>
                    <a:pt x="9377" y="4426"/>
                  </a:lnTo>
                  <a:lnTo>
                    <a:pt x="9354" y="4465"/>
                  </a:lnTo>
                  <a:lnTo>
                    <a:pt x="9317" y="4484"/>
                  </a:lnTo>
                  <a:lnTo>
                    <a:pt x="9271" y="4513"/>
                  </a:lnTo>
                  <a:lnTo>
                    <a:pt x="9218" y="4533"/>
                  </a:lnTo>
                  <a:lnTo>
                    <a:pt x="9218" y="4582"/>
                  </a:lnTo>
                  <a:lnTo>
                    <a:pt x="9370" y="4582"/>
                  </a:lnTo>
                  <a:lnTo>
                    <a:pt x="9377" y="4562"/>
                  </a:lnTo>
                  <a:lnTo>
                    <a:pt x="9392" y="4553"/>
                  </a:lnTo>
                  <a:lnTo>
                    <a:pt x="9415" y="4533"/>
                  </a:lnTo>
                  <a:lnTo>
                    <a:pt x="9468" y="4416"/>
                  </a:lnTo>
                  <a:lnTo>
                    <a:pt x="9521" y="4279"/>
                  </a:lnTo>
                  <a:lnTo>
                    <a:pt x="9566" y="4172"/>
                  </a:lnTo>
                  <a:lnTo>
                    <a:pt x="9589" y="4005"/>
                  </a:lnTo>
                  <a:lnTo>
                    <a:pt x="9566" y="3849"/>
                  </a:lnTo>
                  <a:lnTo>
                    <a:pt x="9551" y="3693"/>
                  </a:lnTo>
                  <a:lnTo>
                    <a:pt x="9536" y="3556"/>
                  </a:lnTo>
                  <a:lnTo>
                    <a:pt x="9816" y="3556"/>
                  </a:lnTo>
                  <a:lnTo>
                    <a:pt x="9945" y="3615"/>
                  </a:lnTo>
                  <a:lnTo>
                    <a:pt x="9945" y="3556"/>
                  </a:lnTo>
                  <a:lnTo>
                    <a:pt x="9816" y="3488"/>
                  </a:lnTo>
                  <a:lnTo>
                    <a:pt x="9657" y="3409"/>
                  </a:lnTo>
                  <a:lnTo>
                    <a:pt x="9513" y="3341"/>
                  </a:lnTo>
                  <a:lnTo>
                    <a:pt x="9483" y="3165"/>
                  </a:lnTo>
                  <a:lnTo>
                    <a:pt x="9445" y="3048"/>
                  </a:lnTo>
                  <a:lnTo>
                    <a:pt x="9407" y="2950"/>
                  </a:lnTo>
                  <a:lnTo>
                    <a:pt x="9370" y="2814"/>
                  </a:lnTo>
                  <a:lnTo>
                    <a:pt x="9536" y="2618"/>
                  </a:lnTo>
                  <a:lnTo>
                    <a:pt x="9536" y="2296"/>
                  </a:lnTo>
                  <a:lnTo>
                    <a:pt x="9604" y="2296"/>
                  </a:lnTo>
                  <a:lnTo>
                    <a:pt x="9604" y="2315"/>
                  </a:lnTo>
                  <a:lnTo>
                    <a:pt x="9627" y="2335"/>
                  </a:lnTo>
                  <a:lnTo>
                    <a:pt x="9657" y="2433"/>
                  </a:lnTo>
                  <a:lnTo>
                    <a:pt x="9680" y="2540"/>
                  </a:lnTo>
                  <a:lnTo>
                    <a:pt x="9733" y="2618"/>
                  </a:lnTo>
                  <a:lnTo>
                    <a:pt x="9831" y="2550"/>
                  </a:lnTo>
                  <a:lnTo>
                    <a:pt x="9945" y="2520"/>
                  </a:lnTo>
                  <a:lnTo>
                    <a:pt x="10096" y="2520"/>
                  </a:lnTo>
                  <a:lnTo>
                    <a:pt x="10172" y="2657"/>
                  </a:lnTo>
                  <a:lnTo>
                    <a:pt x="10293" y="2794"/>
                  </a:lnTo>
                  <a:lnTo>
                    <a:pt x="10406" y="2892"/>
                  </a:lnTo>
                  <a:lnTo>
                    <a:pt x="10406" y="2814"/>
                  </a:lnTo>
                  <a:lnTo>
                    <a:pt x="10316" y="2687"/>
                  </a:lnTo>
                  <a:lnTo>
                    <a:pt x="10248" y="2540"/>
                  </a:lnTo>
                  <a:lnTo>
                    <a:pt x="10210" y="2345"/>
                  </a:lnTo>
                  <a:lnTo>
                    <a:pt x="10172" y="2159"/>
                  </a:lnTo>
                  <a:lnTo>
                    <a:pt x="10142" y="1954"/>
                  </a:lnTo>
                  <a:lnTo>
                    <a:pt x="10316" y="1885"/>
                  </a:lnTo>
                  <a:lnTo>
                    <a:pt x="10505" y="1837"/>
                  </a:lnTo>
                  <a:lnTo>
                    <a:pt x="10558" y="1993"/>
                  </a:lnTo>
                  <a:lnTo>
                    <a:pt x="10581" y="1993"/>
                  </a:lnTo>
                  <a:lnTo>
                    <a:pt x="10611" y="1837"/>
                  </a:lnTo>
                  <a:lnTo>
                    <a:pt x="10633" y="1671"/>
                  </a:lnTo>
                  <a:lnTo>
                    <a:pt x="10671" y="1495"/>
                  </a:lnTo>
                  <a:lnTo>
                    <a:pt x="10792" y="1407"/>
                  </a:lnTo>
                  <a:lnTo>
                    <a:pt x="10883" y="1309"/>
                  </a:lnTo>
                  <a:lnTo>
                    <a:pt x="10989" y="1202"/>
                  </a:lnTo>
                  <a:lnTo>
                    <a:pt x="11095" y="1143"/>
                  </a:lnTo>
                  <a:lnTo>
                    <a:pt x="11216" y="1084"/>
                  </a:lnTo>
                  <a:lnTo>
                    <a:pt x="11375" y="1084"/>
                  </a:lnTo>
                  <a:lnTo>
                    <a:pt x="11390" y="1016"/>
                  </a:lnTo>
                  <a:lnTo>
                    <a:pt x="11413" y="967"/>
                  </a:lnTo>
                  <a:lnTo>
                    <a:pt x="11428" y="918"/>
                  </a:lnTo>
                  <a:lnTo>
                    <a:pt x="11451" y="869"/>
                  </a:lnTo>
                  <a:lnTo>
                    <a:pt x="11860" y="869"/>
                  </a:lnTo>
                  <a:lnTo>
                    <a:pt x="11913" y="811"/>
                  </a:lnTo>
                  <a:lnTo>
                    <a:pt x="11966" y="762"/>
                  </a:lnTo>
                  <a:lnTo>
                    <a:pt x="12019" y="694"/>
                  </a:lnTo>
                  <a:lnTo>
                    <a:pt x="12064" y="645"/>
                  </a:lnTo>
                  <a:lnTo>
                    <a:pt x="12102" y="664"/>
                  </a:lnTo>
                  <a:lnTo>
                    <a:pt x="12124" y="664"/>
                  </a:lnTo>
                  <a:lnTo>
                    <a:pt x="12170" y="674"/>
                  </a:lnTo>
                  <a:lnTo>
                    <a:pt x="12208" y="674"/>
                  </a:lnTo>
                  <a:lnTo>
                    <a:pt x="12208" y="488"/>
                  </a:lnTo>
                  <a:lnTo>
                    <a:pt x="12321" y="420"/>
                  </a:lnTo>
                  <a:lnTo>
                    <a:pt x="12420" y="352"/>
                  </a:lnTo>
                  <a:lnTo>
                    <a:pt x="12510" y="264"/>
                  </a:lnTo>
                  <a:lnTo>
                    <a:pt x="12586" y="166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6DCE5"/>
            </a:solidFill>
            <a:ln w="3175" cap="rnd">
              <a:solidFill>
                <a:srgbClr val="A6A6A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8" name="Freeform 301"/>
            <p:cNvSpPr/>
            <p:nvPr/>
          </p:nvSpPr>
          <p:spPr>
            <a:xfrm>
              <a:off x="3189526" y="-1"/>
              <a:ext cx="1741661" cy="39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91" y="13384"/>
                  </a:moveTo>
                  <a:lnTo>
                    <a:pt x="2789" y="13384"/>
                  </a:lnTo>
                  <a:lnTo>
                    <a:pt x="2855" y="14312"/>
                  </a:lnTo>
                  <a:lnTo>
                    <a:pt x="2904" y="14908"/>
                  </a:lnTo>
                  <a:lnTo>
                    <a:pt x="3020" y="15173"/>
                  </a:lnTo>
                  <a:lnTo>
                    <a:pt x="3218" y="15504"/>
                  </a:lnTo>
                  <a:lnTo>
                    <a:pt x="3135" y="16896"/>
                  </a:lnTo>
                  <a:lnTo>
                    <a:pt x="3020" y="18287"/>
                  </a:lnTo>
                  <a:lnTo>
                    <a:pt x="2855" y="19281"/>
                  </a:lnTo>
                  <a:lnTo>
                    <a:pt x="2855" y="18022"/>
                  </a:lnTo>
                  <a:lnTo>
                    <a:pt x="2475" y="18022"/>
                  </a:lnTo>
                  <a:lnTo>
                    <a:pt x="2508" y="16564"/>
                  </a:lnTo>
                  <a:lnTo>
                    <a:pt x="2541" y="15173"/>
                  </a:lnTo>
                  <a:lnTo>
                    <a:pt x="2591" y="13384"/>
                  </a:lnTo>
                  <a:close/>
                  <a:moveTo>
                    <a:pt x="20791" y="10402"/>
                  </a:moveTo>
                  <a:lnTo>
                    <a:pt x="20857" y="10402"/>
                  </a:lnTo>
                  <a:lnTo>
                    <a:pt x="20857" y="10667"/>
                  </a:lnTo>
                  <a:lnTo>
                    <a:pt x="20874" y="10999"/>
                  </a:lnTo>
                  <a:lnTo>
                    <a:pt x="20907" y="11131"/>
                  </a:lnTo>
                  <a:lnTo>
                    <a:pt x="20940" y="11330"/>
                  </a:lnTo>
                  <a:lnTo>
                    <a:pt x="21022" y="11661"/>
                  </a:lnTo>
                  <a:lnTo>
                    <a:pt x="21088" y="11463"/>
                  </a:lnTo>
                  <a:lnTo>
                    <a:pt x="21105" y="11198"/>
                  </a:lnTo>
                  <a:lnTo>
                    <a:pt x="21138" y="11131"/>
                  </a:lnTo>
                  <a:lnTo>
                    <a:pt x="21204" y="11131"/>
                  </a:lnTo>
                  <a:lnTo>
                    <a:pt x="21286" y="10999"/>
                  </a:lnTo>
                  <a:lnTo>
                    <a:pt x="21336" y="11661"/>
                  </a:lnTo>
                  <a:lnTo>
                    <a:pt x="21435" y="12125"/>
                  </a:lnTo>
                  <a:lnTo>
                    <a:pt x="21517" y="12589"/>
                  </a:lnTo>
                  <a:lnTo>
                    <a:pt x="21567" y="13185"/>
                  </a:lnTo>
                  <a:lnTo>
                    <a:pt x="21600" y="13980"/>
                  </a:lnTo>
                  <a:lnTo>
                    <a:pt x="21600" y="14113"/>
                  </a:lnTo>
                  <a:lnTo>
                    <a:pt x="21567" y="14245"/>
                  </a:lnTo>
                  <a:lnTo>
                    <a:pt x="21567" y="14577"/>
                  </a:lnTo>
                  <a:lnTo>
                    <a:pt x="21550" y="14775"/>
                  </a:lnTo>
                  <a:lnTo>
                    <a:pt x="21369" y="15239"/>
                  </a:lnTo>
                  <a:lnTo>
                    <a:pt x="21105" y="15703"/>
                  </a:lnTo>
                  <a:lnTo>
                    <a:pt x="20791" y="15968"/>
                  </a:lnTo>
                  <a:lnTo>
                    <a:pt x="20478" y="16167"/>
                  </a:lnTo>
                  <a:lnTo>
                    <a:pt x="20214" y="16299"/>
                  </a:lnTo>
                  <a:lnTo>
                    <a:pt x="20247" y="15703"/>
                  </a:lnTo>
                  <a:lnTo>
                    <a:pt x="20280" y="15504"/>
                  </a:lnTo>
                  <a:lnTo>
                    <a:pt x="20313" y="15239"/>
                  </a:lnTo>
                  <a:lnTo>
                    <a:pt x="20329" y="15173"/>
                  </a:lnTo>
                  <a:lnTo>
                    <a:pt x="20362" y="15173"/>
                  </a:lnTo>
                  <a:lnTo>
                    <a:pt x="20428" y="15040"/>
                  </a:lnTo>
                  <a:lnTo>
                    <a:pt x="20445" y="15040"/>
                  </a:lnTo>
                  <a:lnTo>
                    <a:pt x="20478" y="14908"/>
                  </a:lnTo>
                  <a:lnTo>
                    <a:pt x="20544" y="14775"/>
                  </a:lnTo>
                  <a:lnTo>
                    <a:pt x="20626" y="13848"/>
                  </a:lnTo>
                  <a:lnTo>
                    <a:pt x="20626" y="12920"/>
                  </a:lnTo>
                  <a:lnTo>
                    <a:pt x="20593" y="12059"/>
                  </a:lnTo>
                  <a:lnTo>
                    <a:pt x="20643" y="11330"/>
                  </a:lnTo>
                  <a:lnTo>
                    <a:pt x="20791" y="10667"/>
                  </a:lnTo>
                  <a:lnTo>
                    <a:pt x="20791" y="10402"/>
                  </a:lnTo>
                  <a:close/>
                  <a:moveTo>
                    <a:pt x="1634" y="7156"/>
                  </a:moveTo>
                  <a:lnTo>
                    <a:pt x="1733" y="7752"/>
                  </a:lnTo>
                  <a:lnTo>
                    <a:pt x="1815" y="8879"/>
                  </a:lnTo>
                  <a:lnTo>
                    <a:pt x="1931" y="9939"/>
                  </a:lnTo>
                  <a:lnTo>
                    <a:pt x="2079" y="10999"/>
                  </a:lnTo>
                  <a:lnTo>
                    <a:pt x="2162" y="11463"/>
                  </a:lnTo>
                  <a:lnTo>
                    <a:pt x="2211" y="11198"/>
                  </a:lnTo>
                  <a:lnTo>
                    <a:pt x="2244" y="11131"/>
                  </a:lnTo>
                  <a:lnTo>
                    <a:pt x="2310" y="11131"/>
                  </a:lnTo>
                  <a:lnTo>
                    <a:pt x="2360" y="10999"/>
                  </a:lnTo>
                  <a:lnTo>
                    <a:pt x="2475" y="10999"/>
                  </a:lnTo>
                  <a:lnTo>
                    <a:pt x="2475" y="11198"/>
                  </a:lnTo>
                  <a:lnTo>
                    <a:pt x="2541" y="11198"/>
                  </a:lnTo>
                  <a:lnTo>
                    <a:pt x="2541" y="11926"/>
                  </a:lnTo>
                  <a:lnTo>
                    <a:pt x="2096" y="12125"/>
                  </a:lnTo>
                  <a:lnTo>
                    <a:pt x="2046" y="13980"/>
                  </a:lnTo>
                  <a:lnTo>
                    <a:pt x="1898" y="15504"/>
                  </a:lnTo>
                  <a:lnTo>
                    <a:pt x="1782" y="17028"/>
                  </a:lnTo>
                  <a:lnTo>
                    <a:pt x="1733" y="18287"/>
                  </a:lnTo>
                  <a:lnTo>
                    <a:pt x="1700" y="19546"/>
                  </a:lnTo>
                  <a:lnTo>
                    <a:pt x="1700" y="20606"/>
                  </a:lnTo>
                  <a:lnTo>
                    <a:pt x="1634" y="21600"/>
                  </a:lnTo>
                  <a:lnTo>
                    <a:pt x="1584" y="21600"/>
                  </a:lnTo>
                  <a:lnTo>
                    <a:pt x="1584" y="21401"/>
                  </a:lnTo>
                  <a:lnTo>
                    <a:pt x="1502" y="20937"/>
                  </a:lnTo>
                  <a:lnTo>
                    <a:pt x="1353" y="20341"/>
                  </a:lnTo>
                  <a:lnTo>
                    <a:pt x="1188" y="19546"/>
                  </a:lnTo>
                  <a:lnTo>
                    <a:pt x="1040" y="18751"/>
                  </a:lnTo>
                  <a:lnTo>
                    <a:pt x="924" y="17956"/>
                  </a:lnTo>
                  <a:lnTo>
                    <a:pt x="858" y="17227"/>
                  </a:lnTo>
                  <a:lnTo>
                    <a:pt x="891" y="16763"/>
                  </a:lnTo>
                  <a:lnTo>
                    <a:pt x="957" y="16631"/>
                  </a:lnTo>
                  <a:lnTo>
                    <a:pt x="1122" y="16631"/>
                  </a:lnTo>
                  <a:lnTo>
                    <a:pt x="1155" y="16564"/>
                  </a:lnTo>
                  <a:lnTo>
                    <a:pt x="1205" y="16299"/>
                  </a:lnTo>
                  <a:lnTo>
                    <a:pt x="1155" y="16299"/>
                  </a:lnTo>
                  <a:lnTo>
                    <a:pt x="1155" y="16101"/>
                  </a:lnTo>
                  <a:lnTo>
                    <a:pt x="891" y="15968"/>
                  </a:lnTo>
                  <a:lnTo>
                    <a:pt x="743" y="15637"/>
                  </a:lnTo>
                  <a:lnTo>
                    <a:pt x="627" y="15040"/>
                  </a:lnTo>
                  <a:lnTo>
                    <a:pt x="743" y="14908"/>
                  </a:lnTo>
                  <a:lnTo>
                    <a:pt x="891" y="14709"/>
                  </a:lnTo>
                  <a:lnTo>
                    <a:pt x="957" y="14577"/>
                  </a:lnTo>
                  <a:lnTo>
                    <a:pt x="1007" y="14444"/>
                  </a:lnTo>
                  <a:lnTo>
                    <a:pt x="1073" y="14245"/>
                  </a:lnTo>
                  <a:lnTo>
                    <a:pt x="1073" y="13980"/>
                  </a:lnTo>
                  <a:lnTo>
                    <a:pt x="842" y="13980"/>
                  </a:lnTo>
                  <a:lnTo>
                    <a:pt x="776" y="14113"/>
                  </a:lnTo>
                  <a:lnTo>
                    <a:pt x="726" y="14113"/>
                  </a:lnTo>
                  <a:lnTo>
                    <a:pt x="660" y="14245"/>
                  </a:lnTo>
                  <a:lnTo>
                    <a:pt x="578" y="14245"/>
                  </a:lnTo>
                  <a:lnTo>
                    <a:pt x="429" y="13185"/>
                  </a:lnTo>
                  <a:lnTo>
                    <a:pt x="264" y="12125"/>
                  </a:lnTo>
                  <a:lnTo>
                    <a:pt x="281" y="11794"/>
                  </a:lnTo>
                  <a:lnTo>
                    <a:pt x="281" y="11595"/>
                  </a:lnTo>
                  <a:lnTo>
                    <a:pt x="314" y="11463"/>
                  </a:lnTo>
                  <a:lnTo>
                    <a:pt x="347" y="11198"/>
                  </a:lnTo>
                  <a:lnTo>
                    <a:pt x="347" y="10999"/>
                  </a:lnTo>
                  <a:lnTo>
                    <a:pt x="380" y="10667"/>
                  </a:lnTo>
                  <a:lnTo>
                    <a:pt x="314" y="10667"/>
                  </a:lnTo>
                  <a:lnTo>
                    <a:pt x="314" y="10402"/>
                  </a:lnTo>
                  <a:lnTo>
                    <a:pt x="264" y="10535"/>
                  </a:lnTo>
                  <a:lnTo>
                    <a:pt x="165" y="10535"/>
                  </a:lnTo>
                  <a:lnTo>
                    <a:pt x="165" y="10402"/>
                  </a:lnTo>
                  <a:lnTo>
                    <a:pt x="116" y="10204"/>
                  </a:lnTo>
                  <a:lnTo>
                    <a:pt x="83" y="9939"/>
                  </a:lnTo>
                  <a:lnTo>
                    <a:pt x="50" y="9740"/>
                  </a:lnTo>
                  <a:lnTo>
                    <a:pt x="33" y="9607"/>
                  </a:lnTo>
                  <a:lnTo>
                    <a:pt x="33" y="9276"/>
                  </a:lnTo>
                  <a:lnTo>
                    <a:pt x="0" y="8879"/>
                  </a:lnTo>
                  <a:lnTo>
                    <a:pt x="314" y="8083"/>
                  </a:lnTo>
                  <a:lnTo>
                    <a:pt x="627" y="7421"/>
                  </a:lnTo>
                  <a:lnTo>
                    <a:pt x="693" y="8083"/>
                  </a:lnTo>
                  <a:lnTo>
                    <a:pt x="726" y="8216"/>
                  </a:lnTo>
                  <a:lnTo>
                    <a:pt x="776" y="8348"/>
                  </a:lnTo>
                  <a:lnTo>
                    <a:pt x="809" y="8348"/>
                  </a:lnTo>
                  <a:lnTo>
                    <a:pt x="842" y="8415"/>
                  </a:lnTo>
                  <a:lnTo>
                    <a:pt x="891" y="8547"/>
                  </a:lnTo>
                  <a:lnTo>
                    <a:pt x="957" y="8680"/>
                  </a:lnTo>
                  <a:lnTo>
                    <a:pt x="1007" y="9342"/>
                  </a:lnTo>
                  <a:lnTo>
                    <a:pt x="1040" y="10204"/>
                  </a:lnTo>
                  <a:lnTo>
                    <a:pt x="1073" y="10999"/>
                  </a:lnTo>
                  <a:lnTo>
                    <a:pt x="1205" y="10999"/>
                  </a:lnTo>
                  <a:lnTo>
                    <a:pt x="1205" y="10402"/>
                  </a:lnTo>
                  <a:lnTo>
                    <a:pt x="1155" y="9740"/>
                  </a:lnTo>
                  <a:lnTo>
                    <a:pt x="1155" y="8879"/>
                  </a:lnTo>
                  <a:lnTo>
                    <a:pt x="1205" y="8083"/>
                  </a:lnTo>
                  <a:lnTo>
                    <a:pt x="1271" y="7421"/>
                  </a:lnTo>
                  <a:lnTo>
                    <a:pt x="1634" y="7156"/>
                  </a:lnTo>
                  <a:close/>
                  <a:moveTo>
                    <a:pt x="17854" y="6560"/>
                  </a:moveTo>
                  <a:lnTo>
                    <a:pt x="17937" y="6825"/>
                  </a:lnTo>
                  <a:lnTo>
                    <a:pt x="18003" y="7023"/>
                  </a:lnTo>
                  <a:lnTo>
                    <a:pt x="18168" y="7023"/>
                  </a:lnTo>
                  <a:lnTo>
                    <a:pt x="18316" y="7156"/>
                  </a:lnTo>
                  <a:lnTo>
                    <a:pt x="18283" y="7421"/>
                  </a:lnTo>
                  <a:lnTo>
                    <a:pt x="18283" y="7620"/>
                  </a:lnTo>
                  <a:lnTo>
                    <a:pt x="18267" y="7752"/>
                  </a:lnTo>
                  <a:lnTo>
                    <a:pt x="18267" y="7885"/>
                  </a:lnTo>
                  <a:lnTo>
                    <a:pt x="18052" y="8348"/>
                  </a:lnTo>
                  <a:lnTo>
                    <a:pt x="17772" y="8547"/>
                  </a:lnTo>
                  <a:lnTo>
                    <a:pt x="17475" y="8680"/>
                  </a:lnTo>
                  <a:lnTo>
                    <a:pt x="17458" y="8415"/>
                  </a:lnTo>
                  <a:lnTo>
                    <a:pt x="17458" y="8216"/>
                  </a:lnTo>
                  <a:lnTo>
                    <a:pt x="17425" y="7951"/>
                  </a:lnTo>
                  <a:lnTo>
                    <a:pt x="17425" y="7620"/>
                  </a:lnTo>
                  <a:lnTo>
                    <a:pt x="17508" y="7421"/>
                  </a:lnTo>
                  <a:lnTo>
                    <a:pt x="17574" y="7156"/>
                  </a:lnTo>
                  <a:lnTo>
                    <a:pt x="17623" y="7023"/>
                  </a:lnTo>
                  <a:lnTo>
                    <a:pt x="17689" y="6825"/>
                  </a:lnTo>
                  <a:lnTo>
                    <a:pt x="17739" y="6692"/>
                  </a:lnTo>
                  <a:lnTo>
                    <a:pt x="17854" y="6560"/>
                  </a:lnTo>
                  <a:close/>
                  <a:moveTo>
                    <a:pt x="8993" y="6560"/>
                  </a:moveTo>
                  <a:lnTo>
                    <a:pt x="9224" y="6692"/>
                  </a:lnTo>
                  <a:lnTo>
                    <a:pt x="9389" y="7023"/>
                  </a:lnTo>
                  <a:lnTo>
                    <a:pt x="9554" y="7421"/>
                  </a:lnTo>
                  <a:lnTo>
                    <a:pt x="9505" y="7620"/>
                  </a:lnTo>
                  <a:lnTo>
                    <a:pt x="9472" y="7951"/>
                  </a:lnTo>
                  <a:lnTo>
                    <a:pt x="9422" y="8083"/>
                  </a:lnTo>
                  <a:lnTo>
                    <a:pt x="9340" y="8216"/>
                  </a:lnTo>
                  <a:lnTo>
                    <a:pt x="9241" y="8348"/>
                  </a:lnTo>
                  <a:lnTo>
                    <a:pt x="9125" y="8348"/>
                  </a:lnTo>
                  <a:lnTo>
                    <a:pt x="9043" y="8547"/>
                  </a:lnTo>
                  <a:lnTo>
                    <a:pt x="8960" y="8547"/>
                  </a:lnTo>
                  <a:lnTo>
                    <a:pt x="8878" y="8680"/>
                  </a:lnTo>
                  <a:lnTo>
                    <a:pt x="8762" y="8680"/>
                  </a:lnTo>
                  <a:lnTo>
                    <a:pt x="8762" y="7951"/>
                  </a:lnTo>
                  <a:lnTo>
                    <a:pt x="8779" y="7487"/>
                  </a:lnTo>
                  <a:lnTo>
                    <a:pt x="8894" y="7156"/>
                  </a:lnTo>
                  <a:lnTo>
                    <a:pt x="8993" y="6560"/>
                  </a:lnTo>
                  <a:close/>
                  <a:moveTo>
                    <a:pt x="19389" y="5102"/>
                  </a:moveTo>
                  <a:lnTo>
                    <a:pt x="19438" y="5102"/>
                  </a:lnTo>
                  <a:lnTo>
                    <a:pt x="19504" y="5234"/>
                  </a:lnTo>
                  <a:lnTo>
                    <a:pt x="19554" y="5234"/>
                  </a:lnTo>
                  <a:lnTo>
                    <a:pt x="19587" y="5301"/>
                  </a:lnTo>
                  <a:lnTo>
                    <a:pt x="19471" y="5764"/>
                  </a:lnTo>
                  <a:lnTo>
                    <a:pt x="19438" y="6096"/>
                  </a:lnTo>
                  <a:lnTo>
                    <a:pt x="19405" y="6361"/>
                  </a:lnTo>
                  <a:lnTo>
                    <a:pt x="19389" y="6825"/>
                  </a:lnTo>
                  <a:lnTo>
                    <a:pt x="19438" y="6825"/>
                  </a:lnTo>
                  <a:lnTo>
                    <a:pt x="19504" y="6493"/>
                  </a:lnTo>
                  <a:lnTo>
                    <a:pt x="19554" y="6228"/>
                  </a:lnTo>
                  <a:lnTo>
                    <a:pt x="19620" y="6029"/>
                  </a:lnTo>
                  <a:lnTo>
                    <a:pt x="19702" y="5897"/>
                  </a:lnTo>
                  <a:lnTo>
                    <a:pt x="19867" y="6560"/>
                  </a:lnTo>
                  <a:lnTo>
                    <a:pt x="20082" y="7156"/>
                  </a:lnTo>
                  <a:lnTo>
                    <a:pt x="20214" y="7620"/>
                  </a:lnTo>
                  <a:lnTo>
                    <a:pt x="20214" y="9144"/>
                  </a:lnTo>
                  <a:lnTo>
                    <a:pt x="20313" y="9475"/>
                  </a:lnTo>
                  <a:lnTo>
                    <a:pt x="20395" y="9740"/>
                  </a:lnTo>
                  <a:lnTo>
                    <a:pt x="20478" y="9806"/>
                  </a:lnTo>
                  <a:lnTo>
                    <a:pt x="20544" y="10270"/>
                  </a:lnTo>
                  <a:lnTo>
                    <a:pt x="20593" y="11198"/>
                  </a:lnTo>
                  <a:lnTo>
                    <a:pt x="20478" y="11794"/>
                  </a:lnTo>
                  <a:lnTo>
                    <a:pt x="20428" y="12390"/>
                  </a:lnTo>
                  <a:lnTo>
                    <a:pt x="20313" y="12721"/>
                  </a:lnTo>
                  <a:lnTo>
                    <a:pt x="20164" y="12854"/>
                  </a:lnTo>
                  <a:lnTo>
                    <a:pt x="19900" y="12920"/>
                  </a:lnTo>
                  <a:lnTo>
                    <a:pt x="19702" y="12258"/>
                  </a:lnTo>
                  <a:lnTo>
                    <a:pt x="19405" y="11661"/>
                  </a:lnTo>
                  <a:lnTo>
                    <a:pt x="19092" y="11330"/>
                  </a:lnTo>
                  <a:lnTo>
                    <a:pt x="18778" y="10866"/>
                  </a:lnTo>
                  <a:lnTo>
                    <a:pt x="18498" y="10402"/>
                  </a:lnTo>
                  <a:lnTo>
                    <a:pt x="18316" y="9740"/>
                  </a:lnTo>
                  <a:lnTo>
                    <a:pt x="18432" y="9475"/>
                  </a:lnTo>
                  <a:lnTo>
                    <a:pt x="18514" y="9276"/>
                  </a:lnTo>
                  <a:lnTo>
                    <a:pt x="18580" y="9011"/>
                  </a:lnTo>
                  <a:lnTo>
                    <a:pt x="18613" y="8680"/>
                  </a:lnTo>
                  <a:lnTo>
                    <a:pt x="18630" y="8083"/>
                  </a:lnTo>
                  <a:lnTo>
                    <a:pt x="18580" y="7487"/>
                  </a:lnTo>
                  <a:lnTo>
                    <a:pt x="18580" y="6493"/>
                  </a:lnTo>
                  <a:lnTo>
                    <a:pt x="18613" y="6493"/>
                  </a:lnTo>
                  <a:lnTo>
                    <a:pt x="18630" y="6361"/>
                  </a:lnTo>
                  <a:lnTo>
                    <a:pt x="18894" y="6096"/>
                  </a:lnTo>
                  <a:lnTo>
                    <a:pt x="19174" y="5566"/>
                  </a:lnTo>
                  <a:lnTo>
                    <a:pt x="19389" y="5102"/>
                  </a:lnTo>
                  <a:close/>
                  <a:moveTo>
                    <a:pt x="15726" y="4837"/>
                  </a:moveTo>
                  <a:lnTo>
                    <a:pt x="15891" y="4837"/>
                  </a:lnTo>
                  <a:lnTo>
                    <a:pt x="16122" y="5764"/>
                  </a:lnTo>
                  <a:lnTo>
                    <a:pt x="16419" y="6560"/>
                  </a:lnTo>
                  <a:lnTo>
                    <a:pt x="16419" y="6825"/>
                  </a:lnTo>
                  <a:lnTo>
                    <a:pt x="16353" y="6825"/>
                  </a:lnTo>
                  <a:lnTo>
                    <a:pt x="16353" y="7156"/>
                  </a:lnTo>
                  <a:lnTo>
                    <a:pt x="16072" y="6560"/>
                  </a:lnTo>
                  <a:lnTo>
                    <a:pt x="15874" y="5764"/>
                  </a:lnTo>
                  <a:lnTo>
                    <a:pt x="15726" y="4837"/>
                  </a:lnTo>
                  <a:close/>
                  <a:moveTo>
                    <a:pt x="9934" y="4506"/>
                  </a:moveTo>
                  <a:lnTo>
                    <a:pt x="10165" y="4771"/>
                  </a:lnTo>
                  <a:lnTo>
                    <a:pt x="10346" y="4969"/>
                  </a:lnTo>
                  <a:lnTo>
                    <a:pt x="10511" y="5301"/>
                  </a:lnTo>
                  <a:lnTo>
                    <a:pt x="10511" y="5897"/>
                  </a:lnTo>
                  <a:lnTo>
                    <a:pt x="10363" y="6029"/>
                  </a:lnTo>
                  <a:lnTo>
                    <a:pt x="10231" y="6228"/>
                  </a:lnTo>
                  <a:lnTo>
                    <a:pt x="10016" y="6361"/>
                  </a:lnTo>
                  <a:lnTo>
                    <a:pt x="9934" y="6493"/>
                  </a:lnTo>
                  <a:lnTo>
                    <a:pt x="9884" y="6560"/>
                  </a:lnTo>
                  <a:lnTo>
                    <a:pt x="9703" y="6560"/>
                  </a:lnTo>
                  <a:lnTo>
                    <a:pt x="9703" y="5897"/>
                  </a:lnTo>
                  <a:lnTo>
                    <a:pt x="9769" y="5566"/>
                  </a:lnTo>
                  <a:lnTo>
                    <a:pt x="9851" y="5102"/>
                  </a:lnTo>
                  <a:lnTo>
                    <a:pt x="9934" y="4506"/>
                  </a:lnTo>
                  <a:close/>
                  <a:moveTo>
                    <a:pt x="2904" y="3843"/>
                  </a:moveTo>
                  <a:lnTo>
                    <a:pt x="2904" y="5102"/>
                  </a:lnTo>
                  <a:lnTo>
                    <a:pt x="3020" y="5102"/>
                  </a:lnTo>
                  <a:lnTo>
                    <a:pt x="3086" y="4969"/>
                  </a:lnTo>
                  <a:lnTo>
                    <a:pt x="3218" y="4969"/>
                  </a:lnTo>
                  <a:lnTo>
                    <a:pt x="3284" y="5102"/>
                  </a:lnTo>
                  <a:lnTo>
                    <a:pt x="3366" y="5301"/>
                  </a:lnTo>
                  <a:lnTo>
                    <a:pt x="3366" y="5897"/>
                  </a:lnTo>
                  <a:lnTo>
                    <a:pt x="3432" y="6029"/>
                  </a:lnTo>
                  <a:lnTo>
                    <a:pt x="3515" y="6029"/>
                  </a:lnTo>
                  <a:lnTo>
                    <a:pt x="3564" y="5897"/>
                  </a:lnTo>
                  <a:lnTo>
                    <a:pt x="3663" y="5897"/>
                  </a:lnTo>
                  <a:lnTo>
                    <a:pt x="3680" y="5764"/>
                  </a:lnTo>
                  <a:lnTo>
                    <a:pt x="3746" y="5897"/>
                  </a:lnTo>
                  <a:lnTo>
                    <a:pt x="3795" y="6096"/>
                  </a:lnTo>
                  <a:lnTo>
                    <a:pt x="3861" y="6493"/>
                  </a:lnTo>
                  <a:lnTo>
                    <a:pt x="3911" y="6825"/>
                  </a:lnTo>
                  <a:lnTo>
                    <a:pt x="3746" y="8415"/>
                  </a:lnTo>
                  <a:lnTo>
                    <a:pt x="3680" y="9342"/>
                  </a:lnTo>
                  <a:lnTo>
                    <a:pt x="3482" y="9342"/>
                  </a:lnTo>
                  <a:lnTo>
                    <a:pt x="3333" y="9607"/>
                  </a:lnTo>
                  <a:lnTo>
                    <a:pt x="3201" y="9939"/>
                  </a:lnTo>
                  <a:lnTo>
                    <a:pt x="2970" y="10204"/>
                  </a:lnTo>
                  <a:lnTo>
                    <a:pt x="2822" y="9740"/>
                  </a:lnTo>
                  <a:lnTo>
                    <a:pt x="2624" y="9475"/>
                  </a:lnTo>
                  <a:lnTo>
                    <a:pt x="2426" y="9144"/>
                  </a:lnTo>
                  <a:lnTo>
                    <a:pt x="2393" y="8879"/>
                  </a:lnTo>
                  <a:lnTo>
                    <a:pt x="2393" y="8680"/>
                  </a:lnTo>
                  <a:lnTo>
                    <a:pt x="2360" y="8415"/>
                  </a:lnTo>
                  <a:lnTo>
                    <a:pt x="2327" y="8083"/>
                  </a:lnTo>
                  <a:lnTo>
                    <a:pt x="2096" y="7156"/>
                  </a:lnTo>
                  <a:lnTo>
                    <a:pt x="2046" y="6692"/>
                  </a:lnTo>
                  <a:lnTo>
                    <a:pt x="2013" y="5897"/>
                  </a:lnTo>
                  <a:lnTo>
                    <a:pt x="2129" y="5301"/>
                  </a:lnTo>
                  <a:lnTo>
                    <a:pt x="2211" y="4837"/>
                  </a:lnTo>
                  <a:lnTo>
                    <a:pt x="2327" y="4837"/>
                  </a:lnTo>
                  <a:lnTo>
                    <a:pt x="2426" y="4969"/>
                  </a:lnTo>
                  <a:lnTo>
                    <a:pt x="2541" y="5102"/>
                  </a:lnTo>
                  <a:lnTo>
                    <a:pt x="2657" y="5102"/>
                  </a:lnTo>
                  <a:lnTo>
                    <a:pt x="2657" y="4307"/>
                  </a:lnTo>
                  <a:lnTo>
                    <a:pt x="2706" y="4174"/>
                  </a:lnTo>
                  <a:lnTo>
                    <a:pt x="2772" y="4042"/>
                  </a:lnTo>
                  <a:lnTo>
                    <a:pt x="2789" y="4042"/>
                  </a:lnTo>
                  <a:lnTo>
                    <a:pt x="2855" y="3909"/>
                  </a:lnTo>
                  <a:lnTo>
                    <a:pt x="2904" y="3843"/>
                  </a:lnTo>
                  <a:close/>
                  <a:moveTo>
                    <a:pt x="10346" y="2982"/>
                  </a:moveTo>
                  <a:lnTo>
                    <a:pt x="10577" y="2982"/>
                  </a:lnTo>
                  <a:lnTo>
                    <a:pt x="10709" y="3578"/>
                  </a:lnTo>
                  <a:lnTo>
                    <a:pt x="10858" y="3909"/>
                  </a:lnTo>
                  <a:lnTo>
                    <a:pt x="10973" y="4373"/>
                  </a:lnTo>
                  <a:lnTo>
                    <a:pt x="11089" y="5102"/>
                  </a:lnTo>
                  <a:lnTo>
                    <a:pt x="10825" y="5102"/>
                  </a:lnTo>
                  <a:lnTo>
                    <a:pt x="10660" y="4373"/>
                  </a:lnTo>
                  <a:lnTo>
                    <a:pt x="10478" y="3843"/>
                  </a:lnTo>
                  <a:lnTo>
                    <a:pt x="10346" y="2982"/>
                  </a:lnTo>
                  <a:close/>
                  <a:moveTo>
                    <a:pt x="8993" y="2783"/>
                  </a:moveTo>
                  <a:lnTo>
                    <a:pt x="9109" y="2915"/>
                  </a:lnTo>
                  <a:lnTo>
                    <a:pt x="9224" y="3114"/>
                  </a:lnTo>
                  <a:lnTo>
                    <a:pt x="9274" y="3379"/>
                  </a:lnTo>
                  <a:lnTo>
                    <a:pt x="9356" y="3578"/>
                  </a:lnTo>
                  <a:lnTo>
                    <a:pt x="9455" y="3843"/>
                  </a:lnTo>
                  <a:lnTo>
                    <a:pt x="9389" y="4506"/>
                  </a:lnTo>
                  <a:lnTo>
                    <a:pt x="9043" y="5301"/>
                  </a:lnTo>
                  <a:lnTo>
                    <a:pt x="8779" y="6228"/>
                  </a:lnTo>
                  <a:lnTo>
                    <a:pt x="8548" y="7421"/>
                  </a:lnTo>
                  <a:lnTo>
                    <a:pt x="8498" y="7421"/>
                  </a:lnTo>
                  <a:lnTo>
                    <a:pt x="8498" y="7156"/>
                  </a:lnTo>
                  <a:lnTo>
                    <a:pt x="8416" y="6957"/>
                  </a:lnTo>
                  <a:lnTo>
                    <a:pt x="8350" y="6692"/>
                  </a:lnTo>
                  <a:lnTo>
                    <a:pt x="8317" y="6493"/>
                  </a:lnTo>
                  <a:lnTo>
                    <a:pt x="8267" y="6228"/>
                  </a:lnTo>
                  <a:lnTo>
                    <a:pt x="8234" y="5897"/>
                  </a:lnTo>
                  <a:lnTo>
                    <a:pt x="8300" y="5433"/>
                  </a:lnTo>
                  <a:lnTo>
                    <a:pt x="8317" y="5102"/>
                  </a:lnTo>
                  <a:lnTo>
                    <a:pt x="8350" y="4506"/>
                  </a:lnTo>
                  <a:lnTo>
                    <a:pt x="7921" y="4506"/>
                  </a:lnTo>
                  <a:lnTo>
                    <a:pt x="7921" y="4042"/>
                  </a:lnTo>
                  <a:lnTo>
                    <a:pt x="8152" y="3710"/>
                  </a:lnTo>
                  <a:lnTo>
                    <a:pt x="8383" y="3445"/>
                  </a:lnTo>
                  <a:lnTo>
                    <a:pt x="8663" y="3247"/>
                  </a:lnTo>
                  <a:lnTo>
                    <a:pt x="8696" y="3578"/>
                  </a:lnTo>
                  <a:lnTo>
                    <a:pt x="8729" y="3710"/>
                  </a:lnTo>
                  <a:lnTo>
                    <a:pt x="8729" y="3843"/>
                  </a:lnTo>
                  <a:lnTo>
                    <a:pt x="8762" y="3843"/>
                  </a:lnTo>
                  <a:lnTo>
                    <a:pt x="8762" y="3909"/>
                  </a:lnTo>
                  <a:lnTo>
                    <a:pt x="8812" y="4042"/>
                  </a:lnTo>
                  <a:lnTo>
                    <a:pt x="8845" y="3710"/>
                  </a:lnTo>
                  <a:lnTo>
                    <a:pt x="8878" y="3445"/>
                  </a:lnTo>
                  <a:lnTo>
                    <a:pt x="8894" y="3247"/>
                  </a:lnTo>
                  <a:lnTo>
                    <a:pt x="8960" y="2982"/>
                  </a:lnTo>
                  <a:lnTo>
                    <a:pt x="8993" y="2783"/>
                  </a:lnTo>
                  <a:close/>
                  <a:moveTo>
                    <a:pt x="9703" y="1524"/>
                  </a:moveTo>
                  <a:lnTo>
                    <a:pt x="9769" y="1590"/>
                  </a:lnTo>
                  <a:lnTo>
                    <a:pt x="9785" y="1590"/>
                  </a:lnTo>
                  <a:lnTo>
                    <a:pt x="9851" y="1855"/>
                  </a:lnTo>
                  <a:lnTo>
                    <a:pt x="9884" y="2054"/>
                  </a:lnTo>
                  <a:lnTo>
                    <a:pt x="9934" y="2452"/>
                  </a:lnTo>
                  <a:lnTo>
                    <a:pt x="10000" y="2783"/>
                  </a:lnTo>
                  <a:lnTo>
                    <a:pt x="10016" y="3247"/>
                  </a:lnTo>
                  <a:lnTo>
                    <a:pt x="9884" y="3247"/>
                  </a:lnTo>
                  <a:lnTo>
                    <a:pt x="9884" y="2982"/>
                  </a:lnTo>
                  <a:lnTo>
                    <a:pt x="9818" y="2783"/>
                  </a:lnTo>
                  <a:lnTo>
                    <a:pt x="9769" y="2518"/>
                  </a:lnTo>
                  <a:lnTo>
                    <a:pt x="9736" y="2319"/>
                  </a:lnTo>
                  <a:lnTo>
                    <a:pt x="9703" y="1988"/>
                  </a:lnTo>
                  <a:lnTo>
                    <a:pt x="9703" y="1524"/>
                  </a:lnTo>
                  <a:close/>
                  <a:moveTo>
                    <a:pt x="10660" y="1060"/>
                  </a:moveTo>
                  <a:lnTo>
                    <a:pt x="10825" y="1259"/>
                  </a:lnTo>
                  <a:lnTo>
                    <a:pt x="10825" y="1723"/>
                  </a:lnTo>
                  <a:lnTo>
                    <a:pt x="10577" y="1723"/>
                  </a:lnTo>
                  <a:lnTo>
                    <a:pt x="10660" y="1060"/>
                  </a:lnTo>
                  <a:close/>
                  <a:moveTo>
                    <a:pt x="18432" y="0"/>
                  </a:moveTo>
                  <a:lnTo>
                    <a:pt x="18514" y="199"/>
                  </a:lnTo>
                  <a:lnTo>
                    <a:pt x="18580" y="464"/>
                  </a:lnTo>
                  <a:lnTo>
                    <a:pt x="18613" y="663"/>
                  </a:lnTo>
                  <a:lnTo>
                    <a:pt x="18630" y="1060"/>
                  </a:lnTo>
                  <a:lnTo>
                    <a:pt x="18663" y="1259"/>
                  </a:lnTo>
                  <a:lnTo>
                    <a:pt x="18696" y="1590"/>
                  </a:lnTo>
                  <a:lnTo>
                    <a:pt x="18745" y="1723"/>
                  </a:lnTo>
                  <a:lnTo>
                    <a:pt x="18927" y="2054"/>
                  </a:lnTo>
                  <a:lnTo>
                    <a:pt x="19092" y="2187"/>
                  </a:lnTo>
                  <a:lnTo>
                    <a:pt x="19207" y="2187"/>
                  </a:lnTo>
                  <a:lnTo>
                    <a:pt x="19290" y="2452"/>
                  </a:lnTo>
                  <a:lnTo>
                    <a:pt x="19356" y="2915"/>
                  </a:lnTo>
                  <a:lnTo>
                    <a:pt x="19389" y="3843"/>
                  </a:lnTo>
                  <a:lnTo>
                    <a:pt x="19356" y="3909"/>
                  </a:lnTo>
                  <a:lnTo>
                    <a:pt x="19356" y="4174"/>
                  </a:lnTo>
                  <a:lnTo>
                    <a:pt x="19323" y="4307"/>
                  </a:lnTo>
                  <a:lnTo>
                    <a:pt x="18580" y="4307"/>
                  </a:lnTo>
                  <a:lnTo>
                    <a:pt x="18267" y="4837"/>
                  </a:lnTo>
                  <a:lnTo>
                    <a:pt x="18201" y="4969"/>
                  </a:lnTo>
                  <a:lnTo>
                    <a:pt x="18168" y="5234"/>
                  </a:lnTo>
                  <a:lnTo>
                    <a:pt x="18085" y="5566"/>
                  </a:lnTo>
                  <a:lnTo>
                    <a:pt x="18036" y="5698"/>
                  </a:lnTo>
                  <a:lnTo>
                    <a:pt x="17937" y="5897"/>
                  </a:lnTo>
                  <a:lnTo>
                    <a:pt x="17887" y="5566"/>
                  </a:lnTo>
                  <a:lnTo>
                    <a:pt x="17854" y="5301"/>
                  </a:lnTo>
                  <a:lnTo>
                    <a:pt x="17805" y="5102"/>
                  </a:lnTo>
                  <a:lnTo>
                    <a:pt x="18003" y="3114"/>
                  </a:lnTo>
                  <a:lnTo>
                    <a:pt x="18201" y="1524"/>
                  </a:lnTo>
                  <a:lnTo>
                    <a:pt x="18432" y="0"/>
                  </a:lnTo>
                  <a:close/>
                  <a:moveTo>
                    <a:pt x="16419" y="0"/>
                  </a:moveTo>
                  <a:lnTo>
                    <a:pt x="16567" y="596"/>
                  </a:lnTo>
                  <a:lnTo>
                    <a:pt x="16650" y="1259"/>
                  </a:lnTo>
                  <a:lnTo>
                    <a:pt x="16732" y="2054"/>
                  </a:lnTo>
                  <a:lnTo>
                    <a:pt x="16584" y="2054"/>
                  </a:lnTo>
                  <a:lnTo>
                    <a:pt x="16584" y="1723"/>
                  </a:lnTo>
                  <a:lnTo>
                    <a:pt x="16468" y="1259"/>
                  </a:lnTo>
                  <a:lnTo>
                    <a:pt x="16452" y="928"/>
                  </a:lnTo>
                  <a:lnTo>
                    <a:pt x="16419" y="596"/>
                  </a:lnTo>
                  <a:lnTo>
                    <a:pt x="16419" y="0"/>
                  </a:lnTo>
                  <a:close/>
                </a:path>
              </a:pathLst>
            </a:custGeom>
            <a:solidFill>
              <a:srgbClr val="F2F2F2"/>
            </a:solidFill>
            <a:ln w="3175" cap="rnd">
              <a:solidFill>
                <a:srgbClr val="A6A6A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9" name="Freeform 302"/>
            <p:cNvSpPr/>
            <p:nvPr/>
          </p:nvSpPr>
          <p:spPr>
            <a:xfrm>
              <a:off x="5074882" y="2549054"/>
              <a:ext cx="1230739" cy="715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46" y="16935"/>
                  </a:moveTo>
                  <a:lnTo>
                    <a:pt x="11862" y="17449"/>
                  </a:lnTo>
                  <a:lnTo>
                    <a:pt x="11909" y="18037"/>
                  </a:lnTo>
                  <a:lnTo>
                    <a:pt x="11816" y="18588"/>
                  </a:lnTo>
                  <a:lnTo>
                    <a:pt x="11629" y="18918"/>
                  </a:lnTo>
                  <a:lnTo>
                    <a:pt x="11419" y="19102"/>
                  </a:lnTo>
                  <a:lnTo>
                    <a:pt x="11139" y="19322"/>
                  </a:lnTo>
                  <a:lnTo>
                    <a:pt x="11022" y="18551"/>
                  </a:lnTo>
                  <a:lnTo>
                    <a:pt x="10858" y="17780"/>
                  </a:lnTo>
                  <a:lnTo>
                    <a:pt x="10695" y="17082"/>
                  </a:lnTo>
                  <a:lnTo>
                    <a:pt x="11022" y="17082"/>
                  </a:lnTo>
                  <a:lnTo>
                    <a:pt x="11302" y="17339"/>
                  </a:lnTo>
                  <a:lnTo>
                    <a:pt x="11536" y="17265"/>
                  </a:lnTo>
                  <a:lnTo>
                    <a:pt x="11746" y="16935"/>
                  </a:lnTo>
                  <a:close/>
                  <a:moveTo>
                    <a:pt x="18471" y="16824"/>
                  </a:moveTo>
                  <a:lnTo>
                    <a:pt x="18541" y="16861"/>
                  </a:lnTo>
                  <a:lnTo>
                    <a:pt x="18634" y="16935"/>
                  </a:lnTo>
                  <a:lnTo>
                    <a:pt x="18681" y="17008"/>
                  </a:lnTo>
                  <a:lnTo>
                    <a:pt x="18704" y="17082"/>
                  </a:lnTo>
                  <a:lnTo>
                    <a:pt x="18751" y="17118"/>
                  </a:lnTo>
                  <a:lnTo>
                    <a:pt x="18845" y="17265"/>
                  </a:lnTo>
                  <a:lnTo>
                    <a:pt x="18845" y="17192"/>
                  </a:lnTo>
                  <a:lnTo>
                    <a:pt x="18868" y="17118"/>
                  </a:lnTo>
                  <a:lnTo>
                    <a:pt x="18915" y="17008"/>
                  </a:lnTo>
                  <a:lnTo>
                    <a:pt x="18915" y="16935"/>
                  </a:lnTo>
                  <a:lnTo>
                    <a:pt x="19008" y="16935"/>
                  </a:lnTo>
                  <a:lnTo>
                    <a:pt x="19008" y="17082"/>
                  </a:lnTo>
                  <a:lnTo>
                    <a:pt x="19031" y="17192"/>
                  </a:lnTo>
                  <a:lnTo>
                    <a:pt x="19078" y="17376"/>
                  </a:lnTo>
                  <a:lnTo>
                    <a:pt x="19078" y="17780"/>
                  </a:lnTo>
                  <a:lnTo>
                    <a:pt x="18798" y="18294"/>
                  </a:lnTo>
                  <a:lnTo>
                    <a:pt x="18541" y="18918"/>
                  </a:lnTo>
                  <a:lnTo>
                    <a:pt x="18634" y="19322"/>
                  </a:lnTo>
                  <a:lnTo>
                    <a:pt x="18588" y="19433"/>
                  </a:lnTo>
                  <a:lnTo>
                    <a:pt x="18471" y="19580"/>
                  </a:lnTo>
                  <a:lnTo>
                    <a:pt x="18354" y="19616"/>
                  </a:lnTo>
                  <a:lnTo>
                    <a:pt x="18237" y="19690"/>
                  </a:lnTo>
                  <a:lnTo>
                    <a:pt x="18097" y="19837"/>
                  </a:lnTo>
                  <a:lnTo>
                    <a:pt x="18027" y="19873"/>
                  </a:lnTo>
                  <a:lnTo>
                    <a:pt x="17934" y="20094"/>
                  </a:lnTo>
                  <a:lnTo>
                    <a:pt x="17934" y="20278"/>
                  </a:lnTo>
                  <a:lnTo>
                    <a:pt x="17910" y="20461"/>
                  </a:lnTo>
                  <a:lnTo>
                    <a:pt x="17910" y="20645"/>
                  </a:lnTo>
                  <a:lnTo>
                    <a:pt x="17864" y="20902"/>
                  </a:lnTo>
                  <a:lnTo>
                    <a:pt x="17770" y="21049"/>
                  </a:lnTo>
                  <a:lnTo>
                    <a:pt x="17654" y="21159"/>
                  </a:lnTo>
                  <a:lnTo>
                    <a:pt x="17537" y="21306"/>
                  </a:lnTo>
                  <a:lnTo>
                    <a:pt x="17420" y="21416"/>
                  </a:lnTo>
                  <a:lnTo>
                    <a:pt x="17280" y="21600"/>
                  </a:lnTo>
                  <a:lnTo>
                    <a:pt x="17117" y="21600"/>
                  </a:lnTo>
                  <a:lnTo>
                    <a:pt x="16930" y="21380"/>
                  </a:lnTo>
                  <a:lnTo>
                    <a:pt x="16720" y="21159"/>
                  </a:lnTo>
                  <a:lnTo>
                    <a:pt x="16556" y="20976"/>
                  </a:lnTo>
                  <a:lnTo>
                    <a:pt x="16393" y="20608"/>
                  </a:lnTo>
                  <a:lnTo>
                    <a:pt x="16509" y="20461"/>
                  </a:lnTo>
                  <a:lnTo>
                    <a:pt x="16556" y="20278"/>
                  </a:lnTo>
                  <a:lnTo>
                    <a:pt x="16603" y="20131"/>
                  </a:lnTo>
                  <a:lnTo>
                    <a:pt x="16626" y="19947"/>
                  </a:lnTo>
                  <a:lnTo>
                    <a:pt x="16673" y="19763"/>
                  </a:lnTo>
                  <a:lnTo>
                    <a:pt x="16766" y="19616"/>
                  </a:lnTo>
                  <a:lnTo>
                    <a:pt x="17000" y="19506"/>
                  </a:lnTo>
                  <a:lnTo>
                    <a:pt x="17257" y="19433"/>
                  </a:lnTo>
                  <a:lnTo>
                    <a:pt x="17490" y="19322"/>
                  </a:lnTo>
                  <a:lnTo>
                    <a:pt x="17607" y="19102"/>
                  </a:lnTo>
                  <a:lnTo>
                    <a:pt x="17817" y="18661"/>
                  </a:lnTo>
                  <a:lnTo>
                    <a:pt x="17981" y="18147"/>
                  </a:lnTo>
                  <a:lnTo>
                    <a:pt x="18191" y="17633"/>
                  </a:lnTo>
                  <a:lnTo>
                    <a:pt x="18354" y="17118"/>
                  </a:lnTo>
                  <a:lnTo>
                    <a:pt x="18471" y="16824"/>
                  </a:lnTo>
                  <a:close/>
                  <a:moveTo>
                    <a:pt x="18307" y="12122"/>
                  </a:moveTo>
                  <a:lnTo>
                    <a:pt x="18471" y="12122"/>
                  </a:lnTo>
                  <a:lnTo>
                    <a:pt x="19171" y="13224"/>
                  </a:lnTo>
                  <a:lnTo>
                    <a:pt x="19498" y="13812"/>
                  </a:lnTo>
                  <a:lnTo>
                    <a:pt x="19732" y="14547"/>
                  </a:lnTo>
                  <a:lnTo>
                    <a:pt x="20176" y="14547"/>
                  </a:lnTo>
                  <a:lnTo>
                    <a:pt x="20269" y="14437"/>
                  </a:lnTo>
                  <a:lnTo>
                    <a:pt x="20316" y="14327"/>
                  </a:lnTo>
                  <a:lnTo>
                    <a:pt x="20339" y="14106"/>
                  </a:lnTo>
                  <a:lnTo>
                    <a:pt x="20432" y="14106"/>
                  </a:lnTo>
                  <a:lnTo>
                    <a:pt x="20432" y="14951"/>
                  </a:lnTo>
                  <a:lnTo>
                    <a:pt x="20339" y="15318"/>
                  </a:lnTo>
                  <a:lnTo>
                    <a:pt x="20316" y="15539"/>
                  </a:lnTo>
                  <a:lnTo>
                    <a:pt x="20269" y="15649"/>
                  </a:lnTo>
                  <a:lnTo>
                    <a:pt x="19989" y="15649"/>
                  </a:lnTo>
                  <a:lnTo>
                    <a:pt x="19989" y="16090"/>
                  </a:lnTo>
                  <a:lnTo>
                    <a:pt x="19732" y="16494"/>
                  </a:lnTo>
                  <a:lnTo>
                    <a:pt x="19522" y="16861"/>
                  </a:lnTo>
                  <a:lnTo>
                    <a:pt x="19288" y="17265"/>
                  </a:lnTo>
                  <a:lnTo>
                    <a:pt x="19288" y="17082"/>
                  </a:lnTo>
                  <a:lnTo>
                    <a:pt x="19242" y="16935"/>
                  </a:lnTo>
                  <a:lnTo>
                    <a:pt x="19242" y="16604"/>
                  </a:lnTo>
                  <a:lnTo>
                    <a:pt x="19288" y="16494"/>
                  </a:lnTo>
                  <a:lnTo>
                    <a:pt x="19288" y="16237"/>
                  </a:lnTo>
                  <a:lnTo>
                    <a:pt x="19242" y="16163"/>
                  </a:lnTo>
                  <a:lnTo>
                    <a:pt x="19171" y="16090"/>
                  </a:lnTo>
                  <a:lnTo>
                    <a:pt x="19078" y="16053"/>
                  </a:lnTo>
                  <a:lnTo>
                    <a:pt x="19008" y="15980"/>
                  </a:lnTo>
                  <a:lnTo>
                    <a:pt x="18915" y="15906"/>
                  </a:lnTo>
                  <a:lnTo>
                    <a:pt x="18845" y="15833"/>
                  </a:lnTo>
                  <a:lnTo>
                    <a:pt x="18798" y="15796"/>
                  </a:lnTo>
                  <a:lnTo>
                    <a:pt x="18798" y="15722"/>
                  </a:lnTo>
                  <a:lnTo>
                    <a:pt x="18845" y="15649"/>
                  </a:lnTo>
                  <a:lnTo>
                    <a:pt x="18915" y="15465"/>
                  </a:lnTo>
                  <a:lnTo>
                    <a:pt x="19031" y="15318"/>
                  </a:lnTo>
                  <a:lnTo>
                    <a:pt x="19171" y="15135"/>
                  </a:lnTo>
                  <a:lnTo>
                    <a:pt x="19288" y="14951"/>
                  </a:lnTo>
                  <a:lnTo>
                    <a:pt x="19125" y="14694"/>
                  </a:lnTo>
                  <a:lnTo>
                    <a:pt x="18961" y="14253"/>
                  </a:lnTo>
                  <a:lnTo>
                    <a:pt x="18704" y="13592"/>
                  </a:lnTo>
                  <a:lnTo>
                    <a:pt x="18518" y="13041"/>
                  </a:lnTo>
                  <a:lnTo>
                    <a:pt x="18401" y="12527"/>
                  </a:lnTo>
                  <a:lnTo>
                    <a:pt x="18307" y="12122"/>
                  </a:lnTo>
                  <a:close/>
                  <a:moveTo>
                    <a:pt x="16836" y="5400"/>
                  </a:moveTo>
                  <a:lnTo>
                    <a:pt x="17046" y="5400"/>
                  </a:lnTo>
                  <a:lnTo>
                    <a:pt x="17420" y="5841"/>
                  </a:lnTo>
                  <a:lnTo>
                    <a:pt x="17864" y="6245"/>
                  </a:lnTo>
                  <a:lnTo>
                    <a:pt x="17864" y="6612"/>
                  </a:lnTo>
                  <a:lnTo>
                    <a:pt x="17584" y="6612"/>
                  </a:lnTo>
                  <a:lnTo>
                    <a:pt x="17163" y="6098"/>
                  </a:lnTo>
                  <a:lnTo>
                    <a:pt x="17000" y="5767"/>
                  </a:lnTo>
                  <a:lnTo>
                    <a:pt x="16836" y="5400"/>
                  </a:lnTo>
                  <a:close/>
                  <a:moveTo>
                    <a:pt x="21156" y="3159"/>
                  </a:moveTo>
                  <a:lnTo>
                    <a:pt x="21250" y="3159"/>
                  </a:lnTo>
                  <a:lnTo>
                    <a:pt x="21320" y="3233"/>
                  </a:lnTo>
                  <a:lnTo>
                    <a:pt x="21366" y="3269"/>
                  </a:lnTo>
                  <a:lnTo>
                    <a:pt x="21366" y="3343"/>
                  </a:lnTo>
                  <a:lnTo>
                    <a:pt x="21413" y="3416"/>
                  </a:lnTo>
                  <a:lnTo>
                    <a:pt x="21437" y="3527"/>
                  </a:lnTo>
                  <a:lnTo>
                    <a:pt x="21530" y="3747"/>
                  </a:lnTo>
                  <a:lnTo>
                    <a:pt x="21577" y="3967"/>
                  </a:lnTo>
                  <a:lnTo>
                    <a:pt x="21600" y="4224"/>
                  </a:lnTo>
                  <a:lnTo>
                    <a:pt x="21437" y="4224"/>
                  </a:lnTo>
                  <a:lnTo>
                    <a:pt x="21437" y="3967"/>
                  </a:lnTo>
                  <a:lnTo>
                    <a:pt x="21320" y="3857"/>
                  </a:lnTo>
                  <a:lnTo>
                    <a:pt x="21273" y="3673"/>
                  </a:lnTo>
                  <a:lnTo>
                    <a:pt x="21250" y="3527"/>
                  </a:lnTo>
                  <a:lnTo>
                    <a:pt x="21156" y="3159"/>
                  </a:lnTo>
                  <a:close/>
                  <a:moveTo>
                    <a:pt x="17420" y="2388"/>
                  </a:moveTo>
                  <a:lnTo>
                    <a:pt x="17490" y="2388"/>
                  </a:lnTo>
                  <a:lnTo>
                    <a:pt x="17537" y="2461"/>
                  </a:lnTo>
                  <a:lnTo>
                    <a:pt x="17537" y="2498"/>
                  </a:lnTo>
                  <a:lnTo>
                    <a:pt x="17607" y="2498"/>
                  </a:lnTo>
                  <a:lnTo>
                    <a:pt x="17654" y="2571"/>
                  </a:lnTo>
                  <a:lnTo>
                    <a:pt x="17700" y="2755"/>
                  </a:lnTo>
                  <a:lnTo>
                    <a:pt x="17700" y="2976"/>
                  </a:lnTo>
                  <a:lnTo>
                    <a:pt x="17747" y="3086"/>
                  </a:lnTo>
                  <a:lnTo>
                    <a:pt x="17770" y="3233"/>
                  </a:lnTo>
                  <a:lnTo>
                    <a:pt x="17817" y="3343"/>
                  </a:lnTo>
                  <a:lnTo>
                    <a:pt x="17864" y="3527"/>
                  </a:lnTo>
                  <a:lnTo>
                    <a:pt x="17584" y="3527"/>
                  </a:lnTo>
                  <a:lnTo>
                    <a:pt x="17537" y="3233"/>
                  </a:lnTo>
                  <a:lnTo>
                    <a:pt x="17443" y="3012"/>
                  </a:lnTo>
                  <a:lnTo>
                    <a:pt x="17420" y="2755"/>
                  </a:lnTo>
                  <a:lnTo>
                    <a:pt x="17420" y="2388"/>
                  </a:lnTo>
                  <a:close/>
                  <a:moveTo>
                    <a:pt x="9784" y="0"/>
                  </a:moveTo>
                  <a:lnTo>
                    <a:pt x="9878" y="0"/>
                  </a:lnTo>
                  <a:lnTo>
                    <a:pt x="9901" y="331"/>
                  </a:lnTo>
                  <a:lnTo>
                    <a:pt x="9948" y="771"/>
                  </a:lnTo>
                  <a:lnTo>
                    <a:pt x="10064" y="1286"/>
                  </a:lnTo>
                  <a:lnTo>
                    <a:pt x="10158" y="1727"/>
                  </a:lnTo>
                  <a:lnTo>
                    <a:pt x="10228" y="1984"/>
                  </a:lnTo>
                  <a:lnTo>
                    <a:pt x="10275" y="2057"/>
                  </a:lnTo>
                  <a:lnTo>
                    <a:pt x="10391" y="2131"/>
                  </a:lnTo>
                  <a:lnTo>
                    <a:pt x="10485" y="2131"/>
                  </a:lnTo>
                  <a:lnTo>
                    <a:pt x="10602" y="2204"/>
                  </a:lnTo>
                  <a:lnTo>
                    <a:pt x="10695" y="2204"/>
                  </a:lnTo>
                  <a:lnTo>
                    <a:pt x="10765" y="2241"/>
                  </a:lnTo>
                  <a:lnTo>
                    <a:pt x="10765" y="2461"/>
                  </a:lnTo>
                  <a:lnTo>
                    <a:pt x="10858" y="2902"/>
                  </a:lnTo>
                  <a:lnTo>
                    <a:pt x="10928" y="3416"/>
                  </a:lnTo>
                  <a:lnTo>
                    <a:pt x="11045" y="4041"/>
                  </a:lnTo>
                  <a:lnTo>
                    <a:pt x="11209" y="4812"/>
                  </a:lnTo>
                  <a:lnTo>
                    <a:pt x="11419" y="4812"/>
                  </a:lnTo>
                  <a:lnTo>
                    <a:pt x="11536" y="4886"/>
                  </a:lnTo>
                  <a:lnTo>
                    <a:pt x="11676" y="4959"/>
                  </a:lnTo>
                  <a:lnTo>
                    <a:pt x="11746" y="5069"/>
                  </a:lnTo>
                  <a:lnTo>
                    <a:pt x="11816" y="5253"/>
                  </a:lnTo>
                  <a:lnTo>
                    <a:pt x="12026" y="5731"/>
                  </a:lnTo>
                  <a:lnTo>
                    <a:pt x="12119" y="6355"/>
                  </a:lnTo>
                  <a:lnTo>
                    <a:pt x="12563" y="6355"/>
                  </a:lnTo>
                  <a:lnTo>
                    <a:pt x="12726" y="7016"/>
                  </a:lnTo>
                  <a:lnTo>
                    <a:pt x="12960" y="7457"/>
                  </a:lnTo>
                  <a:lnTo>
                    <a:pt x="13170" y="7898"/>
                  </a:lnTo>
                  <a:lnTo>
                    <a:pt x="13380" y="8486"/>
                  </a:lnTo>
                  <a:lnTo>
                    <a:pt x="13450" y="9441"/>
                  </a:lnTo>
                  <a:lnTo>
                    <a:pt x="13427" y="10212"/>
                  </a:lnTo>
                  <a:lnTo>
                    <a:pt x="13287" y="10984"/>
                  </a:lnTo>
                  <a:lnTo>
                    <a:pt x="13100" y="11682"/>
                  </a:lnTo>
                  <a:lnTo>
                    <a:pt x="12890" y="12453"/>
                  </a:lnTo>
                  <a:lnTo>
                    <a:pt x="12633" y="13298"/>
                  </a:lnTo>
                  <a:lnTo>
                    <a:pt x="12563" y="13812"/>
                  </a:lnTo>
                  <a:lnTo>
                    <a:pt x="12446" y="14327"/>
                  </a:lnTo>
                  <a:lnTo>
                    <a:pt x="12353" y="14878"/>
                  </a:lnTo>
                  <a:lnTo>
                    <a:pt x="12236" y="15318"/>
                  </a:lnTo>
                  <a:lnTo>
                    <a:pt x="12026" y="15649"/>
                  </a:lnTo>
                  <a:lnTo>
                    <a:pt x="11512" y="16053"/>
                  </a:lnTo>
                  <a:lnTo>
                    <a:pt x="11209" y="16237"/>
                  </a:lnTo>
                  <a:lnTo>
                    <a:pt x="11022" y="16347"/>
                  </a:lnTo>
                  <a:lnTo>
                    <a:pt x="10765" y="16053"/>
                  </a:lnTo>
                  <a:lnTo>
                    <a:pt x="10485" y="15649"/>
                  </a:lnTo>
                  <a:lnTo>
                    <a:pt x="10275" y="15906"/>
                  </a:lnTo>
                  <a:lnTo>
                    <a:pt x="10041" y="16053"/>
                  </a:lnTo>
                  <a:lnTo>
                    <a:pt x="9434" y="15906"/>
                  </a:lnTo>
                  <a:lnTo>
                    <a:pt x="9060" y="15833"/>
                  </a:lnTo>
                  <a:lnTo>
                    <a:pt x="8897" y="14547"/>
                  </a:lnTo>
                  <a:lnTo>
                    <a:pt x="8780" y="14510"/>
                  </a:lnTo>
                  <a:lnTo>
                    <a:pt x="8640" y="14437"/>
                  </a:lnTo>
                  <a:lnTo>
                    <a:pt x="8523" y="14363"/>
                  </a:lnTo>
                  <a:lnTo>
                    <a:pt x="8453" y="14253"/>
                  </a:lnTo>
                  <a:lnTo>
                    <a:pt x="8360" y="14180"/>
                  </a:lnTo>
                  <a:lnTo>
                    <a:pt x="8313" y="14106"/>
                  </a:lnTo>
                  <a:lnTo>
                    <a:pt x="8313" y="14069"/>
                  </a:lnTo>
                  <a:lnTo>
                    <a:pt x="8360" y="13996"/>
                  </a:lnTo>
                  <a:lnTo>
                    <a:pt x="8360" y="13849"/>
                  </a:lnTo>
                  <a:lnTo>
                    <a:pt x="8313" y="13812"/>
                  </a:lnTo>
                  <a:lnTo>
                    <a:pt x="8290" y="13739"/>
                  </a:lnTo>
                  <a:lnTo>
                    <a:pt x="8150" y="13665"/>
                  </a:lnTo>
                  <a:lnTo>
                    <a:pt x="8126" y="13739"/>
                  </a:lnTo>
                  <a:lnTo>
                    <a:pt x="8126" y="13812"/>
                  </a:lnTo>
                  <a:lnTo>
                    <a:pt x="8080" y="13849"/>
                  </a:lnTo>
                  <a:lnTo>
                    <a:pt x="7986" y="13849"/>
                  </a:lnTo>
                  <a:lnTo>
                    <a:pt x="7986" y="13665"/>
                  </a:lnTo>
                  <a:lnTo>
                    <a:pt x="7869" y="13665"/>
                  </a:lnTo>
                  <a:lnTo>
                    <a:pt x="7869" y="13555"/>
                  </a:lnTo>
                  <a:lnTo>
                    <a:pt x="8033" y="13408"/>
                  </a:lnTo>
                  <a:lnTo>
                    <a:pt x="8150" y="13224"/>
                  </a:lnTo>
                  <a:lnTo>
                    <a:pt x="8243" y="13041"/>
                  </a:lnTo>
                  <a:lnTo>
                    <a:pt x="8150" y="13041"/>
                  </a:lnTo>
                  <a:lnTo>
                    <a:pt x="8150" y="12820"/>
                  </a:lnTo>
                  <a:lnTo>
                    <a:pt x="7963" y="13151"/>
                  </a:lnTo>
                  <a:lnTo>
                    <a:pt x="7753" y="13335"/>
                  </a:lnTo>
                  <a:lnTo>
                    <a:pt x="7426" y="13555"/>
                  </a:lnTo>
                  <a:lnTo>
                    <a:pt x="7309" y="13151"/>
                  </a:lnTo>
                  <a:lnTo>
                    <a:pt x="7146" y="12784"/>
                  </a:lnTo>
                  <a:lnTo>
                    <a:pt x="6935" y="12453"/>
                  </a:lnTo>
                  <a:lnTo>
                    <a:pt x="6655" y="12196"/>
                  </a:lnTo>
                  <a:lnTo>
                    <a:pt x="6282" y="12122"/>
                  </a:lnTo>
                  <a:lnTo>
                    <a:pt x="6048" y="12012"/>
                  </a:lnTo>
                  <a:lnTo>
                    <a:pt x="5721" y="11939"/>
                  </a:lnTo>
                  <a:lnTo>
                    <a:pt x="5254" y="12012"/>
                  </a:lnTo>
                  <a:lnTo>
                    <a:pt x="4810" y="12049"/>
                  </a:lnTo>
                  <a:lnTo>
                    <a:pt x="4367" y="12196"/>
                  </a:lnTo>
                  <a:lnTo>
                    <a:pt x="3970" y="12306"/>
                  </a:lnTo>
                  <a:lnTo>
                    <a:pt x="3666" y="12453"/>
                  </a:lnTo>
                  <a:lnTo>
                    <a:pt x="3503" y="13298"/>
                  </a:lnTo>
                  <a:lnTo>
                    <a:pt x="3106" y="13298"/>
                  </a:lnTo>
                  <a:lnTo>
                    <a:pt x="2732" y="13224"/>
                  </a:lnTo>
                  <a:lnTo>
                    <a:pt x="2335" y="13298"/>
                  </a:lnTo>
                  <a:lnTo>
                    <a:pt x="2055" y="13408"/>
                  </a:lnTo>
                  <a:lnTo>
                    <a:pt x="1751" y="13592"/>
                  </a:lnTo>
                  <a:lnTo>
                    <a:pt x="1518" y="13812"/>
                  </a:lnTo>
                  <a:lnTo>
                    <a:pt x="1238" y="13849"/>
                  </a:lnTo>
                  <a:lnTo>
                    <a:pt x="911" y="13849"/>
                  </a:lnTo>
                  <a:lnTo>
                    <a:pt x="817" y="13592"/>
                  </a:lnTo>
                  <a:lnTo>
                    <a:pt x="747" y="13408"/>
                  </a:lnTo>
                  <a:lnTo>
                    <a:pt x="607" y="13224"/>
                  </a:lnTo>
                  <a:lnTo>
                    <a:pt x="537" y="13041"/>
                  </a:lnTo>
                  <a:lnTo>
                    <a:pt x="747" y="12563"/>
                  </a:lnTo>
                  <a:lnTo>
                    <a:pt x="771" y="12012"/>
                  </a:lnTo>
                  <a:lnTo>
                    <a:pt x="747" y="11351"/>
                  </a:lnTo>
                  <a:lnTo>
                    <a:pt x="584" y="10727"/>
                  </a:lnTo>
                  <a:lnTo>
                    <a:pt x="420" y="10029"/>
                  </a:lnTo>
                  <a:lnTo>
                    <a:pt x="210" y="9367"/>
                  </a:lnTo>
                  <a:lnTo>
                    <a:pt x="93" y="8780"/>
                  </a:lnTo>
                  <a:lnTo>
                    <a:pt x="0" y="8339"/>
                  </a:lnTo>
                  <a:lnTo>
                    <a:pt x="93" y="8339"/>
                  </a:lnTo>
                  <a:lnTo>
                    <a:pt x="163" y="8412"/>
                  </a:lnTo>
                  <a:lnTo>
                    <a:pt x="210" y="8412"/>
                  </a:lnTo>
                  <a:lnTo>
                    <a:pt x="257" y="8486"/>
                  </a:lnTo>
                  <a:lnTo>
                    <a:pt x="304" y="8412"/>
                  </a:lnTo>
                  <a:lnTo>
                    <a:pt x="327" y="8339"/>
                  </a:lnTo>
                  <a:lnTo>
                    <a:pt x="374" y="8229"/>
                  </a:lnTo>
                  <a:lnTo>
                    <a:pt x="163" y="7898"/>
                  </a:lnTo>
                  <a:lnTo>
                    <a:pt x="93" y="7494"/>
                  </a:lnTo>
                  <a:lnTo>
                    <a:pt x="0" y="7053"/>
                  </a:lnTo>
                  <a:lnTo>
                    <a:pt x="210" y="6686"/>
                  </a:lnTo>
                  <a:lnTo>
                    <a:pt x="374" y="6282"/>
                  </a:lnTo>
                  <a:lnTo>
                    <a:pt x="537" y="5914"/>
                  </a:lnTo>
                  <a:lnTo>
                    <a:pt x="771" y="5584"/>
                  </a:lnTo>
                  <a:lnTo>
                    <a:pt x="1074" y="5400"/>
                  </a:lnTo>
                  <a:lnTo>
                    <a:pt x="1261" y="5400"/>
                  </a:lnTo>
                  <a:lnTo>
                    <a:pt x="1588" y="5327"/>
                  </a:lnTo>
                  <a:lnTo>
                    <a:pt x="2008" y="5216"/>
                  </a:lnTo>
                  <a:lnTo>
                    <a:pt x="2382" y="5069"/>
                  </a:lnTo>
                  <a:lnTo>
                    <a:pt x="2709" y="4959"/>
                  </a:lnTo>
                  <a:lnTo>
                    <a:pt x="2826" y="4482"/>
                  </a:lnTo>
                  <a:lnTo>
                    <a:pt x="3012" y="3967"/>
                  </a:lnTo>
                  <a:lnTo>
                    <a:pt x="3269" y="3600"/>
                  </a:lnTo>
                  <a:lnTo>
                    <a:pt x="3596" y="3416"/>
                  </a:lnTo>
                  <a:lnTo>
                    <a:pt x="3596" y="2976"/>
                  </a:lnTo>
                  <a:lnTo>
                    <a:pt x="3760" y="2829"/>
                  </a:lnTo>
                  <a:lnTo>
                    <a:pt x="3970" y="2498"/>
                  </a:lnTo>
                  <a:lnTo>
                    <a:pt x="4203" y="2204"/>
                  </a:lnTo>
                  <a:lnTo>
                    <a:pt x="4460" y="1947"/>
                  </a:lnTo>
                  <a:lnTo>
                    <a:pt x="4694" y="1727"/>
                  </a:lnTo>
                  <a:lnTo>
                    <a:pt x="4857" y="1873"/>
                  </a:lnTo>
                  <a:lnTo>
                    <a:pt x="4904" y="1947"/>
                  </a:lnTo>
                  <a:lnTo>
                    <a:pt x="4904" y="2204"/>
                  </a:lnTo>
                  <a:lnTo>
                    <a:pt x="4950" y="2388"/>
                  </a:lnTo>
                  <a:lnTo>
                    <a:pt x="5067" y="2461"/>
                  </a:lnTo>
                  <a:lnTo>
                    <a:pt x="5184" y="2461"/>
                  </a:lnTo>
                  <a:lnTo>
                    <a:pt x="5394" y="2571"/>
                  </a:lnTo>
                  <a:lnTo>
                    <a:pt x="5464" y="1984"/>
                  </a:lnTo>
                  <a:lnTo>
                    <a:pt x="5581" y="1690"/>
                  </a:lnTo>
                  <a:lnTo>
                    <a:pt x="5744" y="1469"/>
                  </a:lnTo>
                  <a:lnTo>
                    <a:pt x="5955" y="1286"/>
                  </a:lnTo>
                  <a:lnTo>
                    <a:pt x="6165" y="1176"/>
                  </a:lnTo>
                  <a:lnTo>
                    <a:pt x="6375" y="845"/>
                  </a:lnTo>
                  <a:lnTo>
                    <a:pt x="6282" y="771"/>
                  </a:lnTo>
                  <a:lnTo>
                    <a:pt x="6282" y="698"/>
                  </a:lnTo>
                  <a:lnTo>
                    <a:pt x="6235" y="661"/>
                  </a:lnTo>
                  <a:lnTo>
                    <a:pt x="6211" y="588"/>
                  </a:lnTo>
                  <a:lnTo>
                    <a:pt x="6538" y="588"/>
                  </a:lnTo>
                  <a:lnTo>
                    <a:pt x="6865" y="845"/>
                  </a:lnTo>
                  <a:lnTo>
                    <a:pt x="7216" y="918"/>
                  </a:lnTo>
                  <a:lnTo>
                    <a:pt x="7589" y="918"/>
                  </a:lnTo>
                  <a:lnTo>
                    <a:pt x="7986" y="845"/>
                  </a:lnTo>
                  <a:lnTo>
                    <a:pt x="7986" y="1176"/>
                  </a:lnTo>
                  <a:lnTo>
                    <a:pt x="7706" y="1727"/>
                  </a:lnTo>
                  <a:lnTo>
                    <a:pt x="7542" y="2571"/>
                  </a:lnTo>
                  <a:lnTo>
                    <a:pt x="7823" y="2829"/>
                  </a:lnTo>
                  <a:lnTo>
                    <a:pt x="8570" y="3490"/>
                  </a:lnTo>
                  <a:lnTo>
                    <a:pt x="8944" y="3673"/>
                  </a:lnTo>
                  <a:lnTo>
                    <a:pt x="9224" y="3673"/>
                  </a:lnTo>
                  <a:lnTo>
                    <a:pt x="9434" y="3159"/>
                  </a:lnTo>
                  <a:lnTo>
                    <a:pt x="9551" y="2314"/>
                  </a:lnTo>
                  <a:lnTo>
                    <a:pt x="9574" y="1469"/>
                  </a:lnTo>
                  <a:lnTo>
                    <a:pt x="9667" y="661"/>
                  </a:lnTo>
                  <a:lnTo>
                    <a:pt x="9784" y="0"/>
                  </a:lnTo>
                  <a:close/>
                </a:path>
              </a:pathLst>
            </a:custGeom>
            <a:solidFill>
              <a:srgbClr val="F2F2F2"/>
            </a:solidFill>
            <a:ln w="3175" cap="rnd">
              <a:solidFill>
                <a:srgbClr val="A6A6A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71" name="Trapezoid 3"/>
          <p:cNvSpPr/>
          <p:nvPr/>
        </p:nvSpPr>
        <p:spPr>
          <a:xfrm>
            <a:off x="4543698" y="2260543"/>
            <a:ext cx="325123" cy="569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16" h="21600" extrusionOk="0">
                <a:moveTo>
                  <a:pt x="14415" y="16713"/>
                </a:moveTo>
                <a:lnTo>
                  <a:pt x="14540" y="16713"/>
                </a:lnTo>
                <a:lnTo>
                  <a:pt x="14192" y="17096"/>
                </a:lnTo>
                <a:cubicBezTo>
                  <a:pt x="14259" y="16966"/>
                  <a:pt x="14337" y="16839"/>
                  <a:pt x="14415" y="16713"/>
                </a:cubicBezTo>
                <a:close/>
                <a:moveTo>
                  <a:pt x="9753" y="4277"/>
                </a:moveTo>
                <a:cubicBezTo>
                  <a:pt x="8079" y="4277"/>
                  <a:pt x="6722" y="5139"/>
                  <a:pt x="6722" y="6202"/>
                </a:cubicBezTo>
                <a:cubicBezTo>
                  <a:pt x="6722" y="7266"/>
                  <a:pt x="8079" y="8128"/>
                  <a:pt x="9753" y="8128"/>
                </a:cubicBezTo>
                <a:cubicBezTo>
                  <a:pt x="11427" y="8128"/>
                  <a:pt x="12784" y="7266"/>
                  <a:pt x="12784" y="6202"/>
                </a:cubicBezTo>
                <a:cubicBezTo>
                  <a:pt x="12784" y="5139"/>
                  <a:pt x="11427" y="4277"/>
                  <a:pt x="9753" y="4277"/>
                </a:cubicBezTo>
                <a:close/>
                <a:moveTo>
                  <a:pt x="9753" y="0"/>
                </a:moveTo>
                <a:cubicBezTo>
                  <a:pt x="12271" y="0"/>
                  <a:pt x="14789" y="610"/>
                  <a:pt x="16711" y="1831"/>
                </a:cubicBezTo>
                <a:cubicBezTo>
                  <a:pt x="20553" y="4272"/>
                  <a:pt x="20076" y="7961"/>
                  <a:pt x="16711" y="10671"/>
                </a:cubicBezTo>
                <a:cubicBezTo>
                  <a:pt x="13523" y="13238"/>
                  <a:pt x="10827" y="19860"/>
                  <a:pt x="9963" y="21600"/>
                </a:cubicBezTo>
                <a:lnTo>
                  <a:pt x="8821" y="20150"/>
                </a:lnTo>
                <a:cubicBezTo>
                  <a:pt x="7644" y="17469"/>
                  <a:pt x="5546" y="12638"/>
                  <a:pt x="2795" y="10671"/>
                </a:cubicBezTo>
                <a:cubicBezTo>
                  <a:pt x="-814" y="8091"/>
                  <a:pt x="-1047" y="4272"/>
                  <a:pt x="2795" y="1831"/>
                </a:cubicBezTo>
                <a:cubicBezTo>
                  <a:pt x="4717" y="610"/>
                  <a:pt x="7235" y="0"/>
                  <a:pt x="9753" y="0"/>
                </a:cubicBezTo>
                <a:close/>
              </a:path>
            </a:pathLst>
          </a:custGeom>
          <a:solidFill>
            <a:srgbClr val="0079C1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372" name="Trapezoid 3"/>
          <p:cNvSpPr/>
          <p:nvPr/>
        </p:nvSpPr>
        <p:spPr>
          <a:xfrm>
            <a:off x="1130491" y="2352483"/>
            <a:ext cx="325124" cy="569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16" h="21600" extrusionOk="0">
                <a:moveTo>
                  <a:pt x="14415" y="16713"/>
                </a:moveTo>
                <a:lnTo>
                  <a:pt x="14540" y="16713"/>
                </a:lnTo>
                <a:lnTo>
                  <a:pt x="14192" y="17096"/>
                </a:lnTo>
                <a:cubicBezTo>
                  <a:pt x="14259" y="16966"/>
                  <a:pt x="14337" y="16839"/>
                  <a:pt x="14415" y="16713"/>
                </a:cubicBezTo>
                <a:close/>
                <a:moveTo>
                  <a:pt x="9753" y="4277"/>
                </a:moveTo>
                <a:cubicBezTo>
                  <a:pt x="8079" y="4277"/>
                  <a:pt x="6722" y="5139"/>
                  <a:pt x="6722" y="6202"/>
                </a:cubicBezTo>
                <a:cubicBezTo>
                  <a:pt x="6722" y="7266"/>
                  <a:pt x="8079" y="8128"/>
                  <a:pt x="9753" y="8128"/>
                </a:cubicBezTo>
                <a:cubicBezTo>
                  <a:pt x="11427" y="8128"/>
                  <a:pt x="12784" y="7266"/>
                  <a:pt x="12784" y="6202"/>
                </a:cubicBezTo>
                <a:cubicBezTo>
                  <a:pt x="12784" y="5139"/>
                  <a:pt x="11427" y="4277"/>
                  <a:pt x="9753" y="4277"/>
                </a:cubicBezTo>
                <a:close/>
                <a:moveTo>
                  <a:pt x="9753" y="0"/>
                </a:moveTo>
                <a:cubicBezTo>
                  <a:pt x="12271" y="0"/>
                  <a:pt x="14789" y="610"/>
                  <a:pt x="16711" y="1831"/>
                </a:cubicBezTo>
                <a:cubicBezTo>
                  <a:pt x="20553" y="4272"/>
                  <a:pt x="20076" y="7961"/>
                  <a:pt x="16711" y="10671"/>
                </a:cubicBezTo>
                <a:cubicBezTo>
                  <a:pt x="13523" y="13238"/>
                  <a:pt x="10827" y="19860"/>
                  <a:pt x="9963" y="21600"/>
                </a:cubicBezTo>
                <a:lnTo>
                  <a:pt x="8821" y="20150"/>
                </a:lnTo>
                <a:cubicBezTo>
                  <a:pt x="7644" y="17469"/>
                  <a:pt x="5546" y="12638"/>
                  <a:pt x="2795" y="10671"/>
                </a:cubicBezTo>
                <a:cubicBezTo>
                  <a:pt x="-814" y="8091"/>
                  <a:pt x="-1047" y="4272"/>
                  <a:pt x="2795" y="1831"/>
                </a:cubicBezTo>
                <a:cubicBezTo>
                  <a:pt x="4717" y="610"/>
                  <a:pt x="7235" y="0"/>
                  <a:pt x="9753" y="0"/>
                </a:cubicBezTo>
                <a:close/>
              </a:path>
            </a:pathLst>
          </a:custGeom>
          <a:solidFill>
            <a:srgbClr val="0079C1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373" name="Freeform 53"/>
          <p:cNvSpPr/>
          <p:nvPr/>
        </p:nvSpPr>
        <p:spPr>
          <a:xfrm rot="5400000">
            <a:off x="1518805" y="1893479"/>
            <a:ext cx="425408" cy="484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8" h="21131" extrusionOk="0">
                <a:moveTo>
                  <a:pt x="20795" y="15686"/>
                </a:moveTo>
                <a:lnTo>
                  <a:pt x="16671" y="16390"/>
                </a:lnTo>
                <a:cubicBezTo>
                  <a:pt x="15763" y="16712"/>
                  <a:pt x="15803" y="16823"/>
                  <a:pt x="15348" y="17613"/>
                </a:cubicBezTo>
                <a:lnTo>
                  <a:pt x="13944" y="21131"/>
                </a:lnTo>
                <a:lnTo>
                  <a:pt x="12593" y="19034"/>
                </a:lnTo>
                <a:lnTo>
                  <a:pt x="13642" y="16048"/>
                </a:lnTo>
                <a:lnTo>
                  <a:pt x="8296" y="10997"/>
                </a:lnTo>
                <a:lnTo>
                  <a:pt x="3785" y="20841"/>
                </a:lnTo>
                <a:lnTo>
                  <a:pt x="2674" y="18424"/>
                </a:lnTo>
                <a:lnTo>
                  <a:pt x="4747" y="6887"/>
                </a:lnTo>
                <a:cubicBezTo>
                  <a:pt x="2965" y="4870"/>
                  <a:pt x="-652" y="917"/>
                  <a:pt x="102" y="49"/>
                </a:cubicBezTo>
                <a:cubicBezTo>
                  <a:pt x="1013" y="-469"/>
                  <a:pt x="5061" y="3215"/>
                  <a:pt x="7040" y="5191"/>
                </a:cubicBezTo>
                <a:lnTo>
                  <a:pt x="18622" y="4618"/>
                </a:lnTo>
                <a:lnTo>
                  <a:pt x="20948" y="5948"/>
                </a:lnTo>
                <a:lnTo>
                  <a:pt x="10261" y="9012"/>
                </a:lnTo>
                <a:lnTo>
                  <a:pt x="15293" y="14436"/>
                </a:lnTo>
                <a:cubicBezTo>
                  <a:pt x="16376" y="14261"/>
                  <a:pt x="19110" y="13976"/>
                  <a:pt x="19110" y="13976"/>
                </a:cubicBezTo>
              </a:path>
            </a:pathLst>
          </a:custGeom>
          <a:solidFill>
            <a:srgbClr val="0079C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4" name="Дуга 24"/>
          <p:cNvSpPr/>
          <p:nvPr/>
        </p:nvSpPr>
        <p:spPr>
          <a:xfrm rot="21311105">
            <a:off x="1350025" y="2053583"/>
            <a:ext cx="3237053" cy="8385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915" extrusionOk="0">
                <a:moveTo>
                  <a:pt x="0" y="14457"/>
                </a:moveTo>
                <a:lnTo>
                  <a:pt x="0" y="14457"/>
                </a:lnTo>
                <a:cubicBezTo>
                  <a:pt x="2888" y="1555"/>
                  <a:pt x="9921" y="-3685"/>
                  <a:pt x="15709" y="2752"/>
                </a:cubicBezTo>
                <a:cubicBezTo>
                  <a:pt x="18500" y="5856"/>
                  <a:pt x="20621" y="11314"/>
                  <a:pt x="21600" y="17915"/>
                </a:cubicBezTo>
              </a:path>
            </a:pathLst>
          </a:custGeom>
          <a:ln w="38100">
            <a:solidFill>
              <a:srgbClr val="0079C1"/>
            </a:solidFill>
            <a:prstDash val="dashDot"/>
            <a:miter/>
            <a:tailEnd type="triangle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375" name="Маршрут  тура"/>
          <p:cNvSpPr txBox="1">
            <a:spLocks noGrp="1"/>
          </p:cNvSpPr>
          <p:nvPr>
            <p:ph type="title" hasCustomPrompt="1"/>
          </p:nvPr>
        </p:nvSpPr>
        <p:spPr>
          <a:xfrm>
            <a:off x="3032448" y="195942"/>
            <a:ext cx="6932646" cy="6201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</a:lstStyle>
          <a:p>
            <a:r>
              <a:t>Маршрут  тура</a:t>
            </a:r>
          </a:p>
        </p:txBody>
      </p:sp>
      <p:grpSp>
        <p:nvGrpSpPr>
          <p:cNvPr id="378" name="Группа 1"/>
          <p:cNvGrpSpPr/>
          <p:nvPr/>
        </p:nvGrpSpPr>
        <p:grpSpPr>
          <a:xfrm>
            <a:off x="5543" y="-1"/>
            <a:ext cx="2088301" cy="862226"/>
            <a:chOff x="0" y="0"/>
            <a:chExt cx="2088300" cy="862224"/>
          </a:xfrm>
        </p:grpSpPr>
        <p:sp>
          <p:nvSpPr>
            <p:cNvPr id="376" name="Полилиния: Фигура 40"/>
            <p:cNvSpPr/>
            <p:nvPr/>
          </p:nvSpPr>
          <p:spPr>
            <a:xfrm flipH="1">
              <a:off x="-1" y="8877"/>
              <a:ext cx="2088302" cy="85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714" y="0"/>
                  </a:lnTo>
                  <a:cubicBezTo>
                    <a:pt x="2714" y="0"/>
                    <a:pt x="0" y="0"/>
                    <a:pt x="0" y="10605"/>
                  </a:cubicBezTo>
                  <a:lnTo>
                    <a:pt x="0" y="10995"/>
                  </a:lnTo>
                  <a:cubicBezTo>
                    <a:pt x="0" y="10995"/>
                    <a:pt x="0" y="21600"/>
                    <a:pt x="2714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0AD49"/>
            </a:solidFill>
            <a:ln w="9525" cap="flat">
              <a:solidFill>
                <a:srgbClr val="40AD4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n w="9525" cap="flat">
                    <a:solidFill>
                      <a:srgbClr val="40AD49"/>
                    </a:solidFill>
                    <a:prstDash val="solid"/>
                    <a:round/>
                  </a:ln>
                </a:defRPr>
              </a:pPr>
              <a:endParaRPr/>
            </a:p>
          </p:txBody>
        </p:sp>
        <p:pic>
          <p:nvPicPr>
            <p:cNvPr id="377" name="Рисунок 27" descr="Рисунок 2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630" y="0"/>
              <a:ext cx="1910199" cy="8026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79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240198" y="1205093"/>
            <a:ext cx="2370555" cy="44295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595959"/>
                </a:solidFill>
              </a:defRPr>
            </a:lvl1pPr>
            <a:lvl2pPr marL="0" indent="457200">
              <a:buSzTx/>
              <a:buFontTx/>
              <a:buNone/>
              <a:defRPr sz="1400">
                <a:solidFill>
                  <a:srgbClr val="595959"/>
                </a:solidFill>
              </a:defRPr>
            </a:lvl2pPr>
            <a:lvl3pPr marL="0" indent="914400">
              <a:buSzTx/>
              <a:buFontTx/>
              <a:buNone/>
              <a:defRPr sz="1400">
                <a:solidFill>
                  <a:srgbClr val="595959"/>
                </a:solidFill>
              </a:defRPr>
            </a:lvl3pPr>
            <a:lvl4pPr marL="0" indent="1371600">
              <a:buSzTx/>
              <a:buFontTx/>
              <a:buNone/>
              <a:defRPr sz="1400">
                <a:solidFill>
                  <a:srgbClr val="595959"/>
                </a:solidFill>
              </a:defRPr>
            </a:lvl4pPr>
            <a:lvl5pPr marL="0" indent="1828800">
              <a:buSzTx/>
              <a:buFontTx/>
              <a:buNone/>
              <a:defRPr sz="1400">
                <a:solidFill>
                  <a:srgbClr val="595959"/>
                </a:solidFill>
              </a:defRPr>
            </a:lvl5pPr>
          </a:lstStyle>
          <a:p>
            <a:r>
              <a:t>текст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grpSp>
        <p:nvGrpSpPr>
          <p:cNvPr id="386" name="Графический объект 39"/>
          <p:cNvGrpSpPr/>
          <p:nvPr/>
        </p:nvGrpSpPr>
        <p:grpSpPr>
          <a:xfrm>
            <a:off x="10886286" y="0"/>
            <a:ext cx="1303814" cy="1160860"/>
            <a:chOff x="0" y="0"/>
            <a:chExt cx="1303813" cy="1160859"/>
          </a:xfrm>
        </p:grpSpPr>
        <p:sp>
          <p:nvSpPr>
            <p:cNvPr id="380" name="Полилиния: Фигура 41"/>
            <p:cNvSpPr/>
            <p:nvPr/>
          </p:nvSpPr>
          <p:spPr>
            <a:xfrm>
              <a:off x="428013" y="0"/>
              <a:ext cx="870731" cy="597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372" extrusionOk="0">
                  <a:moveTo>
                    <a:pt x="21384" y="15972"/>
                  </a:moveTo>
                  <a:lnTo>
                    <a:pt x="17774" y="18524"/>
                  </a:lnTo>
                  <a:cubicBezTo>
                    <a:pt x="13479" y="21600"/>
                    <a:pt x="9557" y="21213"/>
                    <a:pt x="6118" y="17453"/>
                  </a:cubicBezTo>
                  <a:cubicBezTo>
                    <a:pt x="3550" y="14605"/>
                    <a:pt x="2212" y="10823"/>
                    <a:pt x="2212" y="10777"/>
                  </a:cubicBezTo>
                  <a:lnTo>
                    <a:pt x="2009" y="10185"/>
                  </a:lnTo>
                  <a:cubicBezTo>
                    <a:pt x="780" y="6585"/>
                    <a:pt x="313" y="3167"/>
                    <a:pt x="655" y="0"/>
                  </a:cubicBezTo>
                  <a:lnTo>
                    <a:pt x="95" y="0"/>
                  </a:lnTo>
                  <a:cubicBezTo>
                    <a:pt x="-216" y="3327"/>
                    <a:pt x="235" y="6858"/>
                    <a:pt x="1511" y="10549"/>
                  </a:cubicBezTo>
                  <a:lnTo>
                    <a:pt x="1714" y="11142"/>
                  </a:lnTo>
                  <a:cubicBezTo>
                    <a:pt x="1776" y="11301"/>
                    <a:pt x="3099" y="15152"/>
                    <a:pt x="5775" y="18091"/>
                  </a:cubicBezTo>
                  <a:cubicBezTo>
                    <a:pt x="7332" y="19800"/>
                    <a:pt x="9495" y="21372"/>
                    <a:pt x="12265" y="21372"/>
                  </a:cubicBezTo>
                  <a:cubicBezTo>
                    <a:pt x="13961" y="21372"/>
                    <a:pt x="15875" y="20780"/>
                    <a:pt x="18023" y="19276"/>
                  </a:cubicBezTo>
                  <a:lnTo>
                    <a:pt x="21384" y="16884"/>
                  </a:lnTo>
                  <a:lnTo>
                    <a:pt x="21384" y="1597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81" name="Полилиния: Фигура 42"/>
            <p:cNvSpPr/>
            <p:nvPr/>
          </p:nvSpPr>
          <p:spPr>
            <a:xfrm>
              <a:off x="11655" y="197403"/>
              <a:ext cx="1291525" cy="951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0173" extrusionOk="0">
                  <a:moveTo>
                    <a:pt x="2120" y="11974"/>
                  </a:moveTo>
                  <a:cubicBezTo>
                    <a:pt x="2120" y="11974"/>
                    <a:pt x="-1038" y="14027"/>
                    <a:pt x="354" y="17739"/>
                  </a:cubicBezTo>
                  <a:lnTo>
                    <a:pt x="405" y="17888"/>
                  </a:lnTo>
                  <a:cubicBezTo>
                    <a:pt x="405" y="17888"/>
                    <a:pt x="1797" y="21600"/>
                    <a:pt x="4955" y="19561"/>
                  </a:cubicBezTo>
                  <a:lnTo>
                    <a:pt x="20562" y="9423"/>
                  </a:lnTo>
                  <a:lnTo>
                    <a:pt x="20562" y="0"/>
                  </a:lnTo>
                  <a:lnTo>
                    <a:pt x="2120" y="11974"/>
                  </a:lnTo>
                  <a:close/>
                </a:path>
              </a:pathLst>
            </a:custGeom>
            <a:solidFill>
              <a:srgbClr val="2F55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82" name="Полилиния: Фигура 43"/>
            <p:cNvSpPr/>
            <p:nvPr/>
          </p:nvSpPr>
          <p:spPr>
            <a:xfrm>
              <a:off x="439747" y="0"/>
              <a:ext cx="864066" cy="495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extrusionOk="0">
                  <a:moveTo>
                    <a:pt x="1704" y="13410"/>
                  </a:moveTo>
                  <a:cubicBezTo>
                    <a:pt x="1704" y="13410"/>
                    <a:pt x="3023" y="18046"/>
                    <a:pt x="5645" y="21600"/>
                  </a:cubicBezTo>
                  <a:lnTo>
                    <a:pt x="21389" y="8079"/>
                  </a:lnTo>
                  <a:lnTo>
                    <a:pt x="21405" y="0"/>
                  </a:lnTo>
                  <a:lnTo>
                    <a:pt x="103" y="0"/>
                  </a:lnTo>
                  <a:cubicBezTo>
                    <a:pt x="-195" y="3581"/>
                    <a:pt x="119" y="7829"/>
                    <a:pt x="1500" y="12688"/>
                  </a:cubicBezTo>
                  <a:lnTo>
                    <a:pt x="1704" y="13410"/>
                  </a:lnTo>
                  <a:close/>
                </a:path>
              </a:pathLst>
            </a:custGeom>
            <a:solidFill>
              <a:srgbClr val="0079C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83" name="Полилиния: фигура 44"/>
            <p:cNvSpPr/>
            <p:nvPr/>
          </p:nvSpPr>
          <p:spPr>
            <a:xfrm>
              <a:off x="673901" y="692185"/>
              <a:ext cx="629912" cy="43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0379" extrusionOk="0">
                  <a:moveTo>
                    <a:pt x="20766" y="0"/>
                  </a:moveTo>
                  <a:lnTo>
                    <a:pt x="1652" y="13221"/>
                  </a:lnTo>
                  <a:cubicBezTo>
                    <a:pt x="1652" y="13221"/>
                    <a:pt x="-834" y="14974"/>
                    <a:pt x="294" y="18183"/>
                  </a:cubicBezTo>
                  <a:lnTo>
                    <a:pt x="336" y="18332"/>
                  </a:lnTo>
                  <a:cubicBezTo>
                    <a:pt x="336" y="18332"/>
                    <a:pt x="1464" y="21600"/>
                    <a:pt x="3971" y="19877"/>
                  </a:cubicBezTo>
                  <a:lnTo>
                    <a:pt x="20766" y="8230"/>
                  </a:lnTo>
                  <a:lnTo>
                    <a:pt x="20766" y="0"/>
                  </a:lnTo>
                  <a:close/>
                </a:path>
              </a:pathLst>
            </a:custGeom>
            <a:solidFill>
              <a:srgbClr val="40AD4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84" name="Полилиния: Фигура 45"/>
            <p:cNvSpPr/>
            <p:nvPr/>
          </p:nvSpPr>
          <p:spPr>
            <a:xfrm>
              <a:off x="662224" y="681360"/>
              <a:ext cx="641590" cy="459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extrusionOk="0">
                  <a:moveTo>
                    <a:pt x="4237" y="20044"/>
                  </a:moveTo>
                  <a:cubicBezTo>
                    <a:pt x="2092" y="21510"/>
                    <a:pt x="1157" y="19027"/>
                    <a:pt x="1051" y="18758"/>
                  </a:cubicBezTo>
                  <a:lnTo>
                    <a:pt x="1008" y="18608"/>
                  </a:lnTo>
                  <a:cubicBezTo>
                    <a:pt x="31" y="15856"/>
                    <a:pt x="2134" y="14390"/>
                    <a:pt x="2219" y="14300"/>
                  </a:cubicBezTo>
                  <a:lnTo>
                    <a:pt x="21504" y="1137"/>
                  </a:lnTo>
                  <a:lnTo>
                    <a:pt x="21504" y="0"/>
                  </a:lnTo>
                  <a:lnTo>
                    <a:pt x="1900" y="13373"/>
                  </a:lnTo>
                  <a:cubicBezTo>
                    <a:pt x="1858" y="13403"/>
                    <a:pt x="562" y="14330"/>
                    <a:pt x="138" y="16065"/>
                  </a:cubicBezTo>
                  <a:cubicBezTo>
                    <a:pt x="-96" y="17053"/>
                    <a:pt x="-32" y="18070"/>
                    <a:pt x="329" y="19117"/>
                  </a:cubicBezTo>
                  <a:lnTo>
                    <a:pt x="371" y="19266"/>
                  </a:lnTo>
                  <a:cubicBezTo>
                    <a:pt x="732" y="20224"/>
                    <a:pt x="1603" y="21600"/>
                    <a:pt x="2984" y="21600"/>
                  </a:cubicBezTo>
                  <a:cubicBezTo>
                    <a:pt x="3451" y="21600"/>
                    <a:pt x="3982" y="21421"/>
                    <a:pt x="4577" y="21032"/>
                  </a:cubicBezTo>
                  <a:lnTo>
                    <a:pt x="21504" y="9484"/>
                  </a:lnTo>
                  <a:lnTo>
                    <a:pt x="21504" y="8257"/>
                  </a:lnTo>
                  <a:lnTo>
                    <a:pt x="4237" y="2004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85" name="Полилиния: Фигура 46"/>
            <p:cNvSpPr/>
            <p:nvPr/>
          </p:nvSpPr>
          <p:spPr>
            <a:xfrm>
              <a:off x="-1" y="185304"/>
              <a:ext cx="1303180" cy="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0760" extrusionOk="0">
                  <a:moveTo>
                    <a:pt x="5220" y="19676"/>
                  </a:moveTo>
                  <a:cubicBezTo>
                    <a:pt x="2169" y="21600"/>
                    <a:pt x="811" y="18253"/>
                    <a:pt x="769" y="18117"/>
                  </a:cubicBezTo>
                  <a:lnTo>
                    <a:pt x="717" y="17968"/>
                  </a:lnTo>
                  <a:cubicBezTo>
                    <a:pt x="163" y="16518"/>
                    <a:pt x="267" y="15163"/>
                    <a:pt x="1061" y="13957"/>
                  </a:cubicBezTo>
                  <a:cubicBezTo>
                    <a:pt x="1657" y="13036"/>
                    <a:pt x="2441" y="12521"/>
                    <a:pt x="2451" y="12507"/>
                  </a:cubicBezTo>
                  <a:lnTo>
                    <a:pt x="21491" y="528"/>
                  </a:lnTo>
                  <a:lnTo>
                    <a:pt x="21491" y="0"/>
                  </a:lnTo>
                  <a:lnTo>
                    <a:pt x="2294" y="12074"/>
                  </a:lnTo>
                  <a:cubicBezTo>
                    <a:pt x="2232" y="12128"/>
                    <a:pt x="654" y="13131"/>
                    <a:pt x="152" y="15041"/>
                  </a:cubicBezTo>
                  <a:cubicBezTo>
                    <a:pt x="-109" y="16044"/>
                    <a:pt x="-36" y="17101"/>
                    <a:pt x="393" y="18185"/>
                  </a:cubicBezTo>
                  <a:lnTo>
                    <a:pt x="445" y="18334"/>
                  </a:lnTo>
                  <a:cubicBezTo>
                    <a:pt x="445" y="18361"/>
                    <a:pt x="1406" y="20760"/>
                    <a:pt x="3444" y="20760"/>
                  </a:cubicBezTo>
                  <a:cubicBezTo>
                    <a:pt x="4008" y="20760"/>
                    <a:pt x="4656" y="20584"/>
                    <a:pt x="5388" y="20123"/>
                  </a:cubicBezTo>
                  <a:lnTo>
                    <a:pt x="21491" y="9973"/>
                  </a:lnTo>
                  <a:lnTo>
                    <a:pt x="21491" y="9445"/>
                  </a:lnTo>
                  <a:lnTo>
                    <a:pt x="5220" y="1967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87" name="Прямая соединительная линия 6"/>
          <p:cNvSpPr/>
          <p:nvPr/>
        </p:nvSpPr>
        <p:spPr>
          <a:xfrm>
            <a:off x="9016407" y="1626781"/>
            <a:ext cx="1" cy="340242"/>
          </a:xfrm>
          <a:prstGeom prst="line">
            <a:avLst/>
          </a:prstGeom>
          <a:ln w="190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8" name="Овал 48"/>
          <p:cNvSpPr/>
          <p:nvPr/>
        </p:nvSpPr>
        <p:spPr>
          <a:xfrm>
            <a:off x="8846288" y="1297172"/>
            <a:ext cx="329611" cy="329611"/>
          </a:xfrm>
          <a:prstGeom prst="ellipse">
            <a:avLst/>
          </a:prstGeom>
          <a:gradFill>
            <a:gsLst>
              <a:gs pos="12000">
                <a:srgbClr val="0079C1"/>
              </a:gs>
              <a:gs pos="100000">
                <a:srgbClr val="40AD49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9" name="Овал 49"/>
          <p:cNvSpPr/>
          <p:nvPr/>
        </p:nvSpPr>
        <p:spPr>
          <a:xfrm>
            <a:off x="8849832" y="1970568"/>
            <a:ext cx="329611" cy="329611"/>
          </a:xfrm>
          <a:prstGeom prst="ellipse">
            <a:avLst/>
          </a:prstGeom>
          <a:gradFill>
            <a:gsLst>
              <a:gs pos="12000">
                <a:srgbClr val="0079C1"/>
              </a:gs>
              <a:gs pos="100000">
                <a:srgbClr val="40AD49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0" name="Прямоугольник 50"/>
          <p:cNvSpPr txBox="1"/>
          <p:nvPr/>
        </p:nvSpPr>
        <p:spPr>
          <a:xfrm>
            <a:off x="8317849" y="1281253"/>
            <a:ext cx="450821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000" b="1">
                <a:solidFill>
                  <a:srgbClr val="0079C1"/>
                </a:solidFill>
              </a:defRPr>
            </a:lvl1pPr>
          </a:lstStyle>
          <a:p>
            <a:r>
              <a:t>01</a:t>
            </a:r>
          </a:p>
        </p:txBody>
      </p:sp>
      <p:sp>
        <p:nvSpPr>
          <p:cNvPr id="391" name="Прямоугольник 52"/>
          <p:cNvSpPr txBox="1"/>
          <p:nvPr/>
        </p:nvSpPr>
        <p:spPr>
          <a:xfrm>
            <a:off x="8317849" y="1963509"/>
            <a:ext cx="411834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000" b="1">
                <a:solidFill>
                  <a:srgbClr val="0079C1"/>
                </a:solidFill>
              </a:defRPr>
            </a:lvl1pPr>
          </a:lstStyle>
          <a:p>
            <a:r>
              <a:t>02</a:t>
            </a:r>
          </a:p>
        </p:txBody>
      </p:sp>
      <p:sp>
        <p:nvSpPr>
          <p:cNvPr id="392" name="Овал 55"/>
          <p:cNvSpPr/>
          <p:nvPr/>
        </p:nvSpPr>
        <p:spPr>
          <a:xfrm>
            <a:off x="8860466" y="2629786"/>
            <a:ext cx="329611" cy="329611"/>
          </a:xfrm>
          <a:prstGeom prst="ellipse">
            <a:avLst/>
          </a:prstGeom>
          <a:gradFill>
            <a:gsLst>
              <a:gs pos="12000">
                <a:srgbClr val="0079C1"/>
              </a:gs>
              <a:gs pos="100000">
                <a:srgbClr val="00B050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3" name="Прямоугольник 59"/>
          <p:cNvSpPr txBox="1"/>
          <p:nvPr/>
        </p:nvSpPr>
        <p:spPr>
          <a:xfrm>
            <a:off x="8303674" y="2649309"/>
            <a:ext cx="450821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000" b="1">
                <a:solidFill>
                  <a:srgbClr val="0079C1"/>
                </a:solidFill>
              </a:defRPr>
            </a:lvl1pPr>
          </a:lstStyle>
          <a:p>
            <a:r>
              <a:t>03</a:t>
            </a:r>
          </a:p>
        </p:txBody>
      </p:sp>
      <p:sp>
        <p:nvSpPr>
          <p:cNvPr id="394" name="Текст 29"/>
          <p:cNvSpPr>
            <a:spLocks noGrp="1"/>
          </p:cNvSpPr>
          <p:nvPr>
            <p:ph type="body" sz="quarter" idx="21" hasCustomPrompt="1"/>
          </p:nvPr>
        </p:nvSpPr>
        <p:spPr>
          <a:xfrm>
            <a:off x="9275640" y="1974182"/>
            <a:ext cx="2335114" cy="39688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595959"/>
                </a:solidFill>
              </a:defRPr>
            </a:lvl1pPr>
          </a:lstStyle>
          <a:p>
            <a:r>
              <a:t>Текст</a:t>
            </a:r>
          </a:p>
        </p:txBody>
      </p:sp>
      <p:sp>
        <p:nvSpPr>
          <p:cNvPr id="395" name="Текст 29"/>
          <p:cNvSpPr>
            <a:spLocks noGrp="1"/>
          </p:cNvSpPr>
          <p:nvPr>
            <p:ph type="body" sz="quarter" idx="22" hasCustomPrompt="1"/>
          </p:nvPr>
        </p:nvSpPr>
        <p:spPr>
          <a:xfrm>
            <a:off x="9289816" y="2626311"/>
            <a:ext cx="2331570" cy="40396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595959"/>
                </a:solidFill>
              </a:defRPr>
            </a:lvl1pPr>
          </a:lstStyle>
          <a:p>
            <a:r>
              <a:t>Текст</a:t>
            </a:r>
          </a:p>
        </p:txBody>
      </p:sp>
      <p:sp>
        <p:nvSpPr>
          <p:cNvPr id="396" name="Текст 29"/>
          <p:cNvSpPr>
            <a:spLocks noGrp="1"/>
          </p:cNvSpPr>
          <p:nvPr>
            <p:ph type="body" sz="quarter" idx="23" hasCustomPrompt="1"/>
          </p:nvPr>
        </p:nvSpPr>
        <p:spPr>
          <a:xfrm>
            <a:off x="9240198" y="3320970"/>
            <a:ext cx="2476881" cy="41105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595959"/>
                </a:solidFill>
              </a:defRPr>
            </a:lvl1pPr>
          </a:lstStyle>
          <a:p>
            <a:r>
              <a:t>Текст</a:t>
            </a:r>
          </a:p>
        </p:txBody>
      </p:sp>
      <p:sp>
        <p:nvSpPr>
          <p:cNvPr id="397" name="Прямоугольник 63"/>
          <p:cNvSpPr txBox="1"/>
          <p:nvPr/>
        </p:nvSpPr>
        <p:spPr>
          <a:xfrm>
            <a:off x="8328484" y="3301439"/>
            <a:ext cx="450821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000" b="1">
                <a:solidFill>
                  <a:srgbClr val="0079C1"/>
                </a:solidFill>
              </a:defRPr>
            </a:lvl1pPr>
          </a:lstStyle>
          <a:p>
            <a:r>
              <a:t>04</a:t>
            </a:r>
          </a:p>
        </p:txBody>
      </p:sp>
      <p:sp>
        <p:nvSpPr>
          <p:cNvPr id="398" name="Овал 67"/>
          <p:cNvSpPr/>
          <p:nvPr/>
        </p:nvSpPr>
        <p:spPr>
          <a:xfrm>
            <a:off x="8864010" y="3303182"/>
            <a:ext cx="329611" cy="329611"/>
          </a:xfrm>
          <a:prstGeom prst="ellipse">
            <a:avLst/>
          </a:prstGeom>
          <a:gradFill>
            <a:gsLst>
              <a:gs pos="12000">
                <a:srgbClr val="0079C1"/>
              </a:gs>
              <a:gs pos="100000">
                <a:srgbClr val="00B050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9" name="Прямая соединительная линия 70"/>
          <p:cNvSpPr/>
          <p:nvPr/>
        </p:nvSpPr>
        <p:spPr>
          <a:xfrm>
            <a:off x="9019951" y="2300177"/>
            <a:ext cx="1" cy="340242"/>
          </a:xfrm>
          <a:prstGeom prst="line">
            <a:avLst/>
          </a:prstGeom>
          <a:ln w="190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0" name="Прямая соединительная линия 71"/>
          <p:cNvSpPr/>
          <p:nvPr/>
        </p:nvSpPr>
        <p:spPr>
          <a:xfrm>
            <a:off x="9012863" y="2962940"/>
            <a:ext cx="1" cy="340242"/>
          </a:xfrm>
          <a:prstGeom prst="line">
            <a:avLst/>
          </a:prstGeom>
          <a:ln w="190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1" name="Прямая соединительная линия 72"/>
          <p:cNvSpPr/>
          <p:nvPr/>
        </p:nvSpPr>
        <p:spPr>
          <a:xfrm>
            <a:off x="9027041" y="3625704"/>
            <a:ext cx="1" cy="340242"/>
          </a:xfrm>
          <a:prstGeom prst="line">
            <a:avLst/>
          </a:prstGeom>
          <a:ln w="190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2" name="Овал 73"/>
          <p:cNvSpPr/>
          <p:nvPr/>
        </p:nvSpPr>
        <p:spPr>
          <a:xfrm>
            <a:off x="8878185" y="3934047"/>
            <a:ext cx="329612" cy="329611"/>
          </a:xfrm>
          <a:prstGeom prst="ellipse">
            <a:avLst/>
          </a:prstGeom>
          <a:gradFill>
            <a:gsLst>
              <a:gs pos="12000">
                <a:srgbClr val="0079C1"/>
              </a:gs>
              <a:gs pos="100000">
                <a:srgbClr val="00B050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03" name="Прямая соединительная линия 74"/>
          <p:cNvSpPr/>
          <p:nvPr/>
        </p:nvSpPr>
        <p:spPr>
          <a:xfrm>
            <a:off x="9041217" y="4267202"/>
            <a:ext cx="1" cy="340242"/>
          </a:xfrm>
          <a:prstGeom prst="line">
            <a:avLst/>
          </a:prstGeom>
          <a:ln w="190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4" name="Овал 75"/>
          <p:cNvSpPr/>
          <p:nvPr/>
        </p:nvSpPr>
        <p:spPr>
          <a:xfrm>
            <a:off x="8881729" y="4586177"/>
            <a:ext cx="329611" cy="329611"/>
          </a:xfrm>
          <a:prstGeom prst="ellipse">
            <a:avLst/>
          </a:prstGeom>
          <a:gradFill>
            <a:gsLst>
              <a:gs pos="12000">
                <a:srgbClr val="0079C1"/>
              </a:gs>
              <a:gs pos="100000">
                <a:srgbClr val="00B050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05" name="Прямая соединительная линия 76"/>
          <p:cNvSpPr/>
          <p:nvPr/>
        </p:nvSpPr>
        <p:spPr>
          <a:xfrm>
            <a:off x="9034129" y="4908700"/>
            <a:ext cx="1" cy="340242"/>
          </a:xfrm>
          <a:prstGeom prst="line">
            <a:avLst/>
          </a:prstGeom>
          <a:ln w="190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6" name="Овал 77"/>
          <p:cNvSpPr/>
          <p:nvPr/>
        </p:nvSpPr>
        <p:spPr>
          <a:xfrm>
            <a:off x="8874642" y="5227675"/>
            <a:ext cx="329611" cy="329611"/>
          </a:xfrm>
          <a:prstGeom prst="ellipse">
            <a:avLst/>
          </a:prstGeom>
          <a:gradFill>
            <a:gsLst>
              <a:gs pos="12000">
                <a:srgbClr val="0079C1"/>
              </a:gs>
              <a:gs pos="100000">
                <a:srgbClr val="00B050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07" name="Прямоугольник 78"/>
          <p:cNvSpPr txBox="1"/>
          <p:nvPr/>
        </p:nvSpPr>
        <p:spPr>
          <a:xfrm>
            <a:off x="8300130" y="3932305"/>
            <a:ext cx="450821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000" b="1">
                <a:solidFill>
                  <a:srgbClr val="0079C1"/>
                </a:solidFill>
              </a:defRPr>
            </a:lvl1pPr>
          </a:lstStyle>
          <a:p>
            <a:r>
              <a:t>05</a:t>
            </a:r>
          </a:p>
        </p:txBody>
      </p:sp>
      <p:sp>
        <p:nvSpPr>
          <p:cNvPr id="408" name="Прямоугольник 79"/>
          <p:cNvSpPr txBox="1"/>
          <p:nvPr/>
        </p:nvSpPr>
        <p:spPr>
          <a:xfrm>
            <a:off x="8303674" y="4531271"/>
            <a:ext cx="450821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000" b="1">
                <a:solidFill>
                  <a:srgbClr val="0079C1"/>
                </a:solidFill>
              </a:defRPr>
            </a:lvl1pPr>
          </a:lstStyle>
          <a:p>
            <a:r>
              <a:t>06</a:t>
            </a:r>
          </a:p>
        </p:txBody>
      </p:sp>
      <p:sp>
        <p:nvSpPr>
          <p:cNvPr id="409" name="Текст 29"/>
          <p:cNvSpPr>
            <a:spLocks noGrp="1"/>
          </p:cNvSpPr>
          <p:nvPr>
            <p:ph type="body" sz="quarter" idx="24" hasCustomPrompt="1"/>
          </p:nvPr>
        </p:nvSpPr>
        <p:spPr>
          <a:xfrm>
            <a:off x="9286271" y="3951835"/>
            <a:ext cx="2476882" cy="41105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595959"/>
                </a:solidFill>
              </a:defRPr>
            </a:lvl1pPr>
          </a:lstStyle>
          <a:p>
            <a:r>
              <a:t>Текст</a:t>
            </a:r>
          </a:p>
        </p:txBody>
      </p:sp>
      <p:sp>
        <p:nvSpPr>
          <p:cNvPr id="410" name="Текст 29"/>
          <p:cNvSpPr>
            <a:spLocks noGrp="1"/>
          </p:cNvSpPr>
          <p:nvPr>
            <p:ph type="body" sz="quarter" idx="25" hasCustomPrompt="1"/>
          </p:nvPr>
        </p:nvSpPr>
        <p:spPr>
          <a:xfrm>
            <a:off x="9279183" y="4540170"/>
            <a:ext cx="2476882" cy="41105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595959"/>
                </a:solidFill>
              </a:defRPr>
            </a:lvl1pPr>
          </a:lstStyle>
          <a:p>
            <a:r>
              <a:t>Текст</a:t>
            </a:r>
          </a:p>
        </p:txBody>
      </p:sp>
      <p:sp>
        <p:nvSpPr>
          <p:cNvPr id="411" name="Прямоугольник 82"/>
          <p:cNvSpPr txBox="1"/>
          <p:nvPr/>
        </p:nvSpPr>
        <p:spPr>
          <a:xfrm>
            <a:off x="8275320" y="5194034"/>
            <a:ext cx="450821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000" b="1">
                <a:solidFill>
                  <a:srgbClr val="0079C1"/>
                </a:solidFill>
              </a:defRPr>
            </a:lvl1pPr>
          </a:lstStyle>
          <a:p>
            <a:r>
              <a:t>07</a:t>
            </a:r>
          </a:p>
        </p:txBody>
      </p:sp>
      <p:sp>
        <p:nvSpPr>
          <p:cNvPr id="412" name="Текст 29"/>
          <p:cNvSpPr>
            <a:spLocks noGrp="1"/>
          </p:cNvSpPr>
          <p:nvPr>
            <p:ph type="body" sz="quarter" idx="26" hasCustomPrompt="1"/>
          </p:nvPr>
        </p:nvSpPr>
        <p:spPr>
          <a:xfrm>
            <a:off x="9282727" y="5213565"/>
            <a:ext cx="2476882" cy="41105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595959"/>
                </a:solidFill>
              </a:defRPr>
            </a:lvl1pPr>
          </a:lstStyle>
          <a:p>
            <a:r>
              <a:t>Текст</a:t>
            </a:r>
          </a:p>
        </p:txBody>
      </p:sp>
      <p:sp>
        <p:nvSpPr>
          <p:cNvPr id="4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2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30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3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4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5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58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5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6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48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83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4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492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9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Графический объект 12"/>
          <p:cNvSpPr/>
          <p:nvPr/>
        </p:nvSpPr>
        <p:spPr>
          <a:xfrm>
            <a:off x="11347094" y="5800612"/>
            <a:ext cx="847467" cy="387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62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4862" y="0"/>
                </a:lnTo>
                <a:cubicBezTo>
                  <a:pt x="4862" y="0"/>
                  <a:pt x="0" y="0"/>
                  <a:pt x="0" y="10622"/>
                </a:cubicBezTo>
                <a:lnTo>
                  <a:pt x="0" y="11049"/>
                </a:lnTo>
                <a:cubicBezTo>
                  <a:pt x="0" y="10978"/>
                  <a:pt x="0" y="21600"/>
                  <a:pt x="4862" y="21600"/>
                </a:cubicBezTo>
                <a:close/>
              </a:path>
            </a:pathLst>
          </a:custGeom>
          <a:gradFill>
            <a:gsLst>
              <a:gs pos="12000">
                <a:schemeClr val="accent2"/>
              </a:gs>
              <a:gs pos="100000">
                <a:srgbClr val="7E1BFF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6" name="Мультимедиа 7"/>
          <p:cNvSpPr>
            <a:spLocks noGrp="1"/>
          </p:cNvSpPr>
          <p:nvPr>
            <p:ph type="media" idx="21"/>
          </p:nvPr>
        </p:nvSpPr>
        <p:spPr>
          <a:xfrm>
            <a:off x="1322771" y="1100832"/>
            <a:ext cx="9443099" cy="42728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7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Полилиния: Фигура 40"/>
          <p:cNvSpPr/>
          <p:nvPr/>
        </p:nvSpPr>
        <p:spPr>
          <a:xfrm>
            <a:off x="8605911" y="5504128"/>
            <a:ext cx="3576596" cy="9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714" y="0"/>
                </a:lnTo>
                <a:cubicBezTo>
                  <a:pt x="2714" y="0"/>
                  <a:pt x="0" y="0"/>
                  <a:pt x="0" y="10605"/>
                </a:cubicBezTo>
                <a:lnTo>
                  <a:pt x="0" y="10995"/>
                </a:lnTo>
                <a:cubicBezTo>
                  <a:pt x="0" y="10995"/>
                  <a:pt x="0" y="21600"/>
                  <a:pt x="2714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DEE6F5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4" name="Полилиния: Фигура 41"/>
          <p:cNvSpPr/>
          <p:nvPr/>
        </p:nvSpPr>
        <p:spPr>
          <a:xfrm>
            <a:off x="10491003" y="-1"/>
            <a:ext cx="1687490" cy="1157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372" extrusionOk="0">
                <a:moveTo>
                  <a:pt x="21384" y="15972"/>
                </a:moveTo>
                <a:lnTo>
                  <a:pt x="17774" y="18524"/>
                </a:lnTo>
                <a:cubicBezTo>
                  <a:pt x="13479" y="21600"/>
                  <a:pt x="9557" y="21213"/>
                  <a:pt x="6118" y="17453"/>
                </a:cubicBezTo>
                <a:cubicBezTo>
                  <a:pt x="3550" y="14605"/>
                  <a:pt x="2212" y="10823"/>
                  <a:pt x="2212" y="10777"/>
                </a:cubicBezTo>
                <a:lnTo>
                  <a:pt x="2009" y="10185"/>
                </a:lnTo>
                <a:cubicBezTo>
                  <a:pt x="780" y="6585"/>
                  <a:pt x="313" y="3167"/>
                  <a:pt x="655" y="0"/>
                </a:cubicBezTo>
                <a:lnTo>
                  <a:pt x="95" y="0"/>
                </a:lnTo>
                <a:cubicBezTo>
                  <a:pt x="-216" y="3327"/>
                  <a:pt x="235" y="6858"/>
                  <a:pt x="1511" y="10549"/>
                </a:cubicBezTo>
                <a:lnTo>
                  <a:pt x="1714" y="11142"/>
                </a:lnTo>
                <a:cubicBezTo>
                  <a:pt x="1776" y="11301"/>
                  <a:pt x="3099" y="15152"/>
                  <a:pt x="5775" y="18091"/>
                </a:cubicBezTo>
                <a:cubicBezTo>
                  <a:pt x="7332" y="19800"/>
                  <a:pt x="9495" y="21372"/>
                  <a:pt x="12265" y="21372"/>
                </a:cubicBezTo>
                <a:cubicBezTo>
                  <a:pt x="13961" y="21372"/>
                  <a:pt x="15875" y="20780"/>
                  <a:pt x="18023" y="19276"/>
                </a:cubicBezTo>
                <a:lnTo>
                  <a:pt x="21384" y="16884"/>
                </a:lnTo>
                <a:lnTo>
                  <a:pt x="21384" y="1597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5" name="Полилиния: Фигура 42"/>
          <p:cNvSpPr/>
          <p:nvPr/>
        </p:nvSpPr>
        <p:spPr>
          <a:xfrm>
            <a:off x="9684094" y="382571"/>
            <a:ext cx="2502995" cy="1844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62" h="20173" extrusionOk="0">
                <a:moveTo>
                  <a:pt x="2120" y="11974"/>
                </a:moveTo>
                <a:cubicBezTo>
                  <a:pt x="2120" y="11974"/>
                  <a:pt x="-1038" y="14027"/>
                  <a:pt x="354" y="17739"/>
                </a:cubicBezTo>
                <a:lnTo>
                  <a:pt x="405" y="17888"/>
                </a:lnTo>
                <a:cubicBezTo>
                  <a:pt x="405" y="17888"/>
                  <a:pt x="1797" y="21600"/>
                  <a:pt x="4955" y="19561"/>
                </a:cubicBezTo>
                <a:lnTo>
                  <a:pt x="20562" y="9423"/>
                </a:lnTo>
                <a:lnTo>
                  <a:pt x="20562" y="0"/>
                </a:lnTo>
                <a:lnTo>
                  <a:pt x="2120" y="11974"/>
                </a:lnTo>
                <a:close/>
              </a:path>
            </a:pathLst>
          </a:custGeom>
          <a:gradFill>
            <a:gsLst>
              <a:gs pos="2000">
                <a:schemeClr val="accent2"/>
              </a:gs>
              <a:gs pos="64999">
                <a:srgbClr val="7E1BFF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6" name="Полилиния: Фигура 43"/>
          <p:cNvSpPr/>
          <p:nvPr/>
        </p:nvSpPr>
        <p:spPr>
          <a:xfrm>
            <a:off x="10513744" y="-1"/>
            <a:ext cx="1674573" cy="9601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5" h="21600" extrusionOk="0">
                <a:moveTo>
                  <a:pt x="1704" y="13410"/>
                </a:moveTo>
                <a:cubicBezTo>
                  <a:pt x="1704" y="13410"/>
                  <a:pt x="3023" y="18046"/>
                  <a:pt x="5645" y="21600"/>
                </a:cubicBezTo>
                <a:lnTo>
                  <a:pt x="21389" y="8079"/>
                </a:lnTo>
                <a:lnTo>
                  <a:pt x="21405" y="0"/>
                </a:lnTo>
                <a:lnTo>
                  <a:pt x="103" y="0"/>
                </a:lnTo>
                <a:cubicBezTo>
                  <a:pt x="-195" y="3581"/>
                  <a:pt x="119" y="7829"/>
                  <a:pt x="1500" y="12688"/>
                </a:cubicBezTo>
                <a:lnTo>
                  <a:pt x="1704" y="13410"/>
                </a:lnTo>
                <a:close/>
              </a:path>
            </a:pathLst>
          </a:custGeom>
          <a:solidFill>
            <a:srgbClr val="7E1B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7" name="Полилиния: фигура 44"/>
          <p:cNvSpPr/>
          <p:nvPr/>
        </p:nvSpPr>
        <p:spPr>
          <a:xfrm>
            <a:off x="10967538" y="1341467"/>
            <a:ext cx="1220779" cy="846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66" h="20379" extrusionOk="0">
                <a:moveTo>
                  <a:pt x="20766" y="0"/>
                </a:moveTo>
                <a:lnTo>
                  <a:pt x="1652" y="13221"/>
                </a:lnTo>
                <a:cubicBezTo>
                  <a:pt x="1652" y="13221"/>
                  <a:pt x="-834" y="14974"/>
                  <a:pt x="294" y="18183"/>
                </a:cubicBezTo>
                <a:lnTo>
                  <a:pt x="336" y="18332"/>
                </a:lnTo>
                <a:cubicBezTo>
                  <a:pt x="336" y="18332"/>
                  <a:pt x="1464" y="21600"/>
                  <a:pt x="3971" y="19877"/>
                </a:cubicBezTo>
                <a:lnTo>
                  <a:pt x="20766" y="8230"/>
                </a:lnTo>
                <a:lnTo>
                  <a:pt x="20766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8" name="Полилиния: Фигура 45"/>
          <p:cNvSpPr/>
          <p:nvPr/>
        </p:nvSpPr>
        <p:spPr>
          <a:xfrm>
            <a:off x="10944909" y="1320487"/>
            <a:ext cx="1243410" cy="891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4" h="21600" extrusionOk="0">
                <a:moveTo>
                  <a:pt x="4237" y="20044"/>
                </a:moveTo>
                <a:cubicBezTo>
                  <a:pt x="2092" y="21510"/>
                  <a:pt x="1157" y="19027"/>
                  <a:pt x="1051" y="18758"/>
                </a:cubicBezTo>
                <a:lnTo>
                  <a:pt x="1008" y="18608"/>
                </a:lnTo>
                <a:cubicBezTo>
                  <a:pt x="31" y="15856"/>
                  <a:pt x="2134" y="14390"/>
                  <a:pt x="2219" y="14300"/>
                </a:cubicBezTo>
                <a:lnTo>
                  <a:pt x="21504" y="1137"/>
                </a:lnTo>
                <a:lnTo>
                  <a:pt x="21504" y="0"/>
                </a:lnTo>
                <a:lnTo>
                  <a:pt x="1900" y="13373"/>
                </a:lnTo>
                <a:cubicBezTo>
                  <a:pt x="1858" y="13403"/>
                  <a:pt x="562" y="14330"/>
                  <a:pt x="138" y="16065"/>
                </a:cubicBezTo>
                <a:cubicBezTo>
                  <a:pt x="-96" y="17053"/>
                  <a:pt x="-32" y="18070"/>
                  <a:pt x="329" y="19117"/>
                </a:cubicBezTo>
                <a:lnTo>
                  <a:pt x="371" y="19266"/>
                </a:lnTo>
                <a:cubicBezTo>
                  <a:pt x="732" y="20224"/>
                  <a:pt x="1603" y="21600"/>
                  <a:pt x="2984" y="21600"/>
                </a:cubicBezTo>
                <a:cubicBezTo>
                  <a:pt x="3451" y="21600"/>
                  <a:pt x="3982" y="21421"/>
                  <a:pt x="4577" y="21032"/>
                </a:cubicBezTo>
                <a:lnTo>
                  <a:pt x="21504" y="9484"/>
                </a:lnTo>
                <a:lnTo>
                  <a:pt x="21504" y="8257"/>
                </a:lnTo>
                <a:lnTo>
                  <a:pt x="4237" y="2004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9" name="Полилиния: Фигура 46"/>
          <p:cNvSpPr/>
          <p:nvPr/>
        </p:nvSpPr>
        <p:spPr>
          <a:xfrm>
            <a:off x="9661506" y="359123"/>
            <a:ext cx="2525581" cy="1890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0760" extrusionOk="0">
                <a:moveTo>
                  <a:pt x="5220" y="19676"/>
                </a:moveTo>
                <a:cubicBezTo>
                  <a:pt x="2169" y="21600"/>
                  <a:pt x="811" y="18253"/>
                  <a:pt x="769" y="18117"/>
                </a:cubicBezTo>
                <a:lnTo>
                  <a:pt x="717" y="17968"/>
                </a:lnTo>
                <a:cubicBezTo>
                  <a:pt x="163" y="16518"/>
                  <a:pt x="267" y="15163"/>
                  <a:pt x="1061" y="13957"/>
                </a:cubicBezTo>
                <a:cubicBezTo>
                  <a:pt x="1657" y="13036"/>
                  <a:pt x="2441" y="12521"/>
                  <a:pt x="2451" y="12507"/>
                </a:cubicBezTo>
                <a:lnTo>
                  <a:pt x="21491" y="528"/>
                </a:lnTo>
                <a:lnTo>
                  <a:pt x="21491" y="0"/>
                </a:lnTo>
                <a:lnTo>
                  <a:pt x="2294" y="12074"/>
                </a:lnTo>
                <a:cubicBezTo>
                  <a:pt x="2232" y="12128"/>
                  <a:pt x="654" y="13131"/>
                  <a:pt x="152" y="15041"/>
                </a:cubicBezTo>
                <a:cubicBezTo>
                  <a:pt x="-109" y="16044"/>
                  <a:pt x="-36" y="17101"/>
                  <a:pt x="393" y="18185"/>
                </a:cubicBezTo>
                <a:lnTo>
                  <a:pt x="445" y="18334"/>
                </a:lnTo>
                <a:cubicBezTo>
                  <a:pt x="445" y="18361"/>
                  <a:pt x="1406" y="20760"/>
                  <a:pt x="3444" y="20760"/>
                </a:cubicBezTo>
                <a:cubicBezTo>
                  <a:pt x="4008" y="20760"/>
                  <a:pt x="4656" y="20584"/>
                  <a:pt x="5388" y="20123"/>
                </a:cubicBezTo>
                <a:lnTo>
                  <a:pt x="21491" y="9973"/>
                </a:lnTo>
                <a:lnTo>
                  <a:pt x="21491" y="9445"/>
                </a:lnTo>
                <a:lnTo>
                  <a:pt x="5220" y="1967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10" name="Графический объект 22"/>
          <p:cNvSpPr/>
          <p:nvPr/>
        </p:nvSpPr>
        <p:spPr>
          <a:xfrm>
            <a:off x="3497248" y="2731765"/>
            <a:ext cx="5441741" cy="302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27" y="21600"/>
                </a:moveTo>
                <a:lnTo>
                  <a:pt x="473" y="21600"/>
                </a:lnTo>
                <a:cubicBezTo>
                  <a:pt x="211" y="21600"/>
                  <a:pt x="0" y="16630"/>
                  <a:pt x="0" y="10704"/>
                </a:cubicBezTo>
                <a:cubicBezTo>
                  <a:pt x="0" y="4779"/>
                  <a:pt x="211" y="0"/>
                  <a:pt x="473" y="0"/>
                </a:cubicBezTo>
                <a:lnTo>
                  <a:pt x="21127" y="0"/>
                </a:lnTo>
                <a:cubicBezTo>
                  <a:pt x="21389" y="0"/>
                  <a:pt x="21600" y="4779"/>
                  <a:pt x="21600" y="10704"/>
                </a:cubicBezTo>
                <a:cubicBezTo>
                  <a:pt x="21600" y="16630"/>
                  <a:pt x="21389" y="21600"/>
                  <a:pt x="21127" y="2160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7A02F8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11" name="Полилиния: Форма 8"/>
          <p:cNvSpPr/>
          <p:nvPr/>
        </p:nvSpPr>
        <p:spPr>
          <a:xfrm>
            <a:off x="3362936" y="4438920"/>
            <a:ext cx="8828389" cy="1556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962" y="0"/>
                </a:lnTo>
                <a:cubicBezTo>
                  <a:pt x="962" y="0"/>
                  <a:pt x="0" y="0"/>
                  <a:pt x="0" y="10598"/>
                </a:cubicBezTo>
                <a:lnTo>
                  <a:pt x="0" y="11002"/>
                </a:lnTo>
                <a:cubicBezTo>
                  <a:pt x="0" y="11002"/>
                  <a:pt x="0" y="21600"/>
                  <a:pt x="962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A02F8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197DCE"/>
                </a:solidFill>
              </a:defRPr>
            </a:pPr>
            <a:endParaRPr/>
          </a:p>
        </p:txBody>
      </p:sp>
      <p:sp>
        <p:nvSpPr>
          <p:cNvPr id="512" name="Подзаголовок 4"/>
          <p:cNvSpPr txBox="1"/>
          <p:nvPr/>
        </p:nvSpPr>
        <p:spPr>
          <a:xfrm>
            <a:off x="3480377" y="2238650"/>
            <a:ext cx="5481268" cy="496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905255">
              <a:lnSpc>
                <a:spcPct val="90000"/>
              </a:lnSpc>
              <a:spcBef>
                <a:spcPts val="900"/>
              </a:spcBef>
              <a:defRPr sz="2772" b="1" spc="-198">
                <a:solidFill>
                  <a:srgbClr val="7A02F8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r>
              <a:rPr lang="ru-RU" dirty="0"/>
              <a:t>Проект</a:t>
            </a:r>
            <a:endParaRPr dirty="0"/>
          </a:p>
        </p:txBody>
      </p:sp>
      <p:sp>
        <p:nvSpPr>
          <p:cNvPr id="513" name="Заголовок 1"/>
          <p:cNvSpPr txBox="1"/>
          <p:nvPr/>
        </p:nvSpPr>
        <p:spPr>
          <a:xfrm>
            <a:off x="1943901" y="3068252"/>
            <a:ext cx="8304198" cy="1336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fontScale="85000" lnSpcReduction="10000"/>
          </a:bodyPr>
          <a:lstStyle>
            <a:lvl1pPr defTabSz="868680">
              <a:lnSpc>
                <a:spcPct val="90000"/>
              </a:lnSpc>
              <a:defRPr sz="3325">
                <a:solidFill>
                  <a:srgbClr val="57257D"/>
                </a:solidFill>
              </a:defRPr>
            </a:lvl1pPr>
          </a:lstStyle>
          <a:p>
            <a:pPr algn="ctr"/>
            <a:r>
              <a:rPr dirty="0"/>
              <a:t>«</a:t>
            </a:r>
            <a:r>
              <a:rPr lang="ru-RU" dirty="0"/>
              <a:t>Оценка целесообразности увеличения коллективных средств размещения в современных условиях развития курортного района</a:t>
            </a:r>
            <a:r>
              <a:rPr dirty="0"/>
              <a:t>»</a:t>
            </a:r>
          </a:p>
        </p:txBody>
      </p:sp>
      <p:pic>
        <p:nvPicPr>
          <p:cNvPr id="514" name="Рисунок 29" descr="Рисунок 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115" y="135582"/>
            <a:ext cx="2066899" cy="2066899"/>
          </a:xfrm>
          <a:prstGeom prst="rect">
            <a:avLst/>
          </a:prstGeom>
          <a:ln w="12700">
            <a:miter lim="400000"/>
          </a:ln>
        </p:spPr>
      </p:pic>
      <p:sp>
        <p:nvSpPr>
          <p:cNvPr id="515" name="TextBox 30"/>
          <p:cNvSpPr txBox="1"/>
          <p:nvPr/>
        </p:nvSpPr>
        <p:spPr>
          <a:xfrm>
            <a:off x="3888740" y="4602946"/>
            <a:ext cx="3586120" cy="917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Руководитель: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Родионов Алексей Александрович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Старший преподаватель</a:t>
            </a:r>
          </a:p>
        </p:txBody>
      </p:sp>
      <p:sp>
        <p:nvSpPr>
          <p:cNvPr id="516" name="TextBox 31"/>
          <p:cNvSpPr txBox="1"/>
          <p:nvPr/>
        </p:nvSpPr>
        <p:spPr>
          <a:xfrm>
            <a:off x="8259416" y="4567547"/>
            <a:ext cx="3529512" cy="917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rPr dirty="0" err="1"/>
              <a:t>Автор</a:t>
            </a:r>
            <a:r>
              <a:rPr dirty="0"/>
              <a:t>: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rPr lang="ru-RU" dirty="0"/>
              <a:t>Лачугина Наталья Кирилловна</a:t>
            </a: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 err="1"/>
              <a:t>Группа</a:t>
            </a:r>
            <a:r>
              <a:rPr dirty="0"/>
              <a:t>:  Х</a:t>
            </a:r>
            <a:r>
              <a:rPr lang="ru-RU" dirty="0"/>
              <a:t>ГДбд-04-22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5A1E9961-AA3A-82CE-2003-1CFDAD5EDFAD}"/>
              </a:ext>
            </a:extLst>
          </p:cNvPr>
          <p:cNvSpPr/>
          <p:nvPr/>
        </p:nvSpPr>
        <p:spPr>
          <a:xfrm>
            <a:off x="1251751" y="3867556"/>
            <a:ext cx="1668295" cy="1086184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75" name="Полилиния: Фигура 41"/>
          <p:cNvSpPr/>
          <p:nvPr/>
        </p:nvSpPr>
        <p:spPr>
          <a:xfrm>
            <a:off x="10491003" y="-1"/>
            <a:ext cx="1687490" cy="1157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372" extrusionOk="0">
                <a:moveTo>
                  <a:pt x="21384" y="15972"/>
                </a:moveTo>
                <a:lnTo>
                  <a:pt x="17774" y="18524"/>
                </a:lnTo>
                <a:cubicBezTo>
                  <a:pt x="13479" y="21600"/>
                  <a:pt x="9557" y="21213"/>
                  <a:pt x="6118" y="17453"/>
                </a:cubicBezTo>
                <a:cubicBezTo>
                  <a:pt x="3550" y="14605"/>
                  <a:pt x="2212" y="10823"/>
                  <a:pt x="2212" y="10777"/>
                </a:cubicBezTo>
                <a:lnTo>
                  <a:pt x="2009" y="10185"/>
                </a:lnTo>
                <a:cubicBezTo>
                  <a:pt x="780" y="6585"/>
                  <a:pt x="313" y="3167"/>
                  <a:pt x="655" y="0"/>
                </a:cubicBezTo>
                <a:lnTo>
                  <a:pt x="95" y="0"/>
                </a:lnTo>
                <a:cubicBezTo>
                  <a:pt x="-216" y="3327"/>
                  <a:pt x="235" y="6858"/>
                  <a:pt x="1511" y="10549"/>
                </a:cubicBezTo>
                <a:lnTo>
                  <a:pt x="1714" y="11142"/>
                </a:lnTo>
                <a:cubicBezTo>
                  <a:pt x="1776" y="11301"/>
                  <a:pt x="3099" y="15152"/>
                  <a:pt x="5775" y="18091"/>
                </a:cubicBezTo>
                <a:cubicBezTo>
                  <a:pt x="7332" y="19800"/>
                  <a:pt x="9495" y="21372"/>
                  <a:pt x="12265" y="21372"/>
                </a:cubicBezTo>
                <a:cubicBezTo>
                  <a:pt x="13961" y="21372"/>
                  <a:pt x="15875" y="20780"/>
                  <a:pt x="18023" y="19276"/>
                </a:cubicBezTo>
                <a:lnTo>
                  <a:pt x="21384" y="16884"/>
                </a:lnTo>
                <a:lnTo>
                  <a:pt x="21384" y="1597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679" name="Группа 3"/>
          <p:cNvGrpSpPr/>
          <p:nvPr/>
        </p:nvGrpSpPr>
        <p:grpSpPr>
          <a:xfrm>
            <a:off x="10942781" y="-4644"/>
            <a:ext cx="1247606" cy="1109330"/>
            <a:chOff x="0" y="0"/>
            <a:chExt cx="1247605" cy="1109329"/>
          </a:xfrm>
        </p:grpSpPr>
        <p:sp>
          <p:nvSpPr>
            <p:cNvPr id="676" name="Полилиния: Фигура 42"/>
            <p:cNvSpPr/>
            <p:nvPr/>
          </p:nvSpPr>
          <p:spPr>
            <a:xfrm>
              <a:off x="-1" y="190597"/>
              <a:ext cx="1246995" cy="918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0173" extrusionOk="0">
                  <a:moveTo>
                    <a:pt x="2120" y="11974"/>
                  </a:moveTo>
                  <a:cubicBezTo>
                    <a:pt x="2120" y="11974"/>
                    <a:pt x="-1038" y="14027"/>
                    <a:pt x="354" y="17739"/>
                  </a:cubicBezTo>
                  <a:lnTo>
                    <a:pt x="405" y="17888"/>
                  </a:lnTo>
                  <a:cubicBezTo>
                    <a:pt x="405" y="17888"/>
                    <a:pt x="1797" y="21600"/>
                    <a:pt x="4955" y="19561"/>
                  </a:cubicBezTo>
                  <a:lnTo>
                    <a:pt x="20562" y="9423"/>
                  </a:lnTo>
                  <a:lnTo>
                    <a:pt x="20562" y="0"/>
                  </a:lnTo>
                  <a:lnTo>
                    <a:pt x="2120" y="11974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accent2"/>
                </a:gs>
                <a:gs pos="64999">
                  <a:srgbClr val="7E1B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77" name="Полилиния: Фигура 43"/>
            <p:cNvSpPr/>
            <p:nvPr/>
          </p:nvSpPr>
          <p:spPr>
            <a:xfrm>
              <a:off x="413332" y="0"/>
              <a:ext cx="834274" cy="478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extrusionOk="0">
                  <a:moveTo>
                    <a:pt x="1704" y="13410"/>
                  </a:moveTo>
                  <a:cubicBezTo>
                    <a:pt x="1704" y="13410"/>
                    <a:pt x="3023" y="18046"/>
                    <a:pt x="5645" y="21600"/>
                  </a:cubicBezTo>
                  <a:lnTo>
                    <a:pt x="21389" y="8079"/>
                  </a:lnTo>
                  <a:lnTo>
                    <a:pt x="21405" y="0"/>
                  </a:lnTo>
                  <a:lnTo>
                    <a:pt x="103" y="0"/>
                  </a:lnTo>
                  <a:cubicBezTo>
                    <a:pt x="-195" y="3581"/>
                    <a:pt x="119" y="7829"/>
                    <a:pt x="1500" y="12688"/>
                  </a:cubicBezTo>
                  <a:lnTo>
                    <a:pt x="1704" y="13410"/>
                  </a:lnTo>
                  <a:close/>
                </a:path>
              </a:pathLst>
            </a:custGeom>
            <a:solidFill>
              <a:srgbClr val="7E1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78" name="Полилиния: фигура 44"/>
            <p:cNvSpPr/>
            <p:nvPr/>
          </p:nvSpPr>
          <p:spPr>
            <a:xfrm>
              <a:off x="639412" y="668320"/>
              <a:ext cx="608193" cy="42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0379" extrusionOk="0">
                  <a:moveTo>
                    <a:pt x="20766" y="0"/>
                  </a:moveTo>
                  <a:lnTo>
                    <a:pt x="1652" y="13221"/>
                  </a:lnTo>
                  <a:cubicBezTo>
                    <a:pt x="1652" y="13221"/>
                    <a:pt x="-834" y="14974"/>
                    <a:pt x="294" y="18183"/>
                  </a:cubicBezTo>
                  <a:lnTo>
                    <a:pt x="336" y="18332"/>
                  </a:lnTo>
                  <a:cubicBezTo>
                    <a:pt x="336" y="18332"/>
                    <a:pt x="1464" y="21600"/>
                    <a:pt x="3971" y="19877"/>
                  </a:cubicBezTo>
                  <a:lnTo>
                    <a:pt x="20766" y="8230"/>
                  </a:lnTo>
                  <a:lnTo>
                    <a:pt x="2076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680" name="Полилиния: Фигура 45"/>
          <p:cNvSpPr/>
          <p:nvPr/>
        </p:nvSpPr>
        <p:spPr>
          <a:xfrm>
            <a:off x="10944909" y="1320487"/>
            <a:ext cx="1243410" cy="891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4" h="21600" extrusionOk="0">
                <a:moveTo>
                  <a:pt x="4237" y="20044"/>
                </a:moveTo>
                <a:cubicBezTo>
                  <a:pt x="2092" y="21510"/>
                  <a:pt x="1157" y="19027"/>
                  <a:pt x="1051" y="18758"/>
                </a:cubicBezTo>
                <a:lnTo>
                  <a:pt x="1008" y="18608"/>
                </a:lnTo>
                <a:cubicBezTo>
                  <a:pt x="31" y="15856"/>
                  <a:pt x="2134" y="14390"/>
                  <a:pt x="2219" y="14300"/>
                </a:cubicBezTo>
                <a:lnTo>
                  <a:pt x="21504" y="1137"/>
                </a:lnTo>
                <a:lnTo>
                  <a:pt x="21504" y="0"/>
                </a:lnTo>
                <a:lnTo>
                  <a:pt x="1900" y="13373"/>
                </a:lnTo>
                <a:cubicBezTo>
                  <a:pt x="1858" y="13403"/>
                  <a:pt x="562" y="14330"/>
                  <a:pt x="138" y="16065"/>
                </a:cubicBezTo>
                <a:cubicBezTo>
                  <a:pt x="-96" y="17053"/>
                  <a:pt x="-32" y="18070"/>
                  <a:pt x="329" y="19117"/>
                </a:cubicBezTo>
                <a:lnTo>
                  <a:pt x="371" y="19266"/>
                </a:lnTo>
                <a:cubicBezTo>
                  <a:pt x="732" y="20224"/>
                  <a:pt x="1603" y="21600"/>
                  <a:pt x="2984" y="21600"/>
                </a:cubicBezTo>
                <a:cubicBezTo>
                  <a:pt x="3451" y="21600"/>
                  <a:pt x="3982" y="21421"/>
                  <a:pt x="4577" y="21032"/>
                </a:cubicBezTo>
                <a:lnTo>
                  <a:pt x="21504" y="9484"/>
                </a:lnTo>
                <a:lnTo>
                  <a:pt x="21504" y="8257"/>
                </a:lnTo>
                <a:lnTo>
                  <a:pt x="4237" y="2004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81" name="Полилиния: Фигура 46"/>
          <p:cNvSpPr/>
          <p:nvPr/>
        </p:nvSpPr>
        <p:spPr>
          <a:xfrm>
            <a:off x="9661506" y="359123"/>
            <a:ext cx="2525581" cy="1890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0760" extrusionOk="0">
                <a:moveTo>
                  <a:pt x="5220" y="19676"/>
                </a:moveTo>
                <a:cubicBezTo>
                  <a:pt x="2169" y="21600"/>
                  <a:pt x="811" y="18253"/>
                  <a:pt x="769" y="18117"/>
                </a:cubicBezTo>
                <a:lnTo>
                  <a:pt x="717" y="17968"/>
                </a:lnTo>
                <a:cubicBezTo>
                  <a:pt x="163" y="16518"/>
                  <a:pt x="267" y="15163"/>
                  <a:pt x="1061" y="13957"/>
                </a:cubicBezTo>
                <a:cubicBezTo>
                  <a:pt x="1657" y="13036"/>
                  <a:pt x="2441" y="12521"/>
                  <a:pt x="2451" y="12507"/>
                </a:cubicBezTo>
                <a:lnTo>
                  <a:pt x="21491" y="528"/>
                </a:lnTo>
                <a:lnTo>
                  <a:pt x="21491" y="0"/>
                </a:lnTo>
                <a:lnTo>
                  <a:pt x="2294" y="12074"/>
                </a:lnTo>
                <a:cubicBezTo>
                  <a:pt x="2232" y="12128"/>
                  <a:pt x="654" y="13131"/>
                  <a:pt x="152" y="15041"/>
                </a:cubicBezTo>
                <a:cubicBezTo>
                  <a:pt x="-109" y="16044"/>
                  <a:pt x="-36" y="17101"/>
                  <a:pt x="393" y="18185"/>
                </a:cubicBezTo>
                <a:lnTo>
                  <a:pt x="445" y="18334"/>
                </a:lnTo>
                <a:cubicBezTo>
                  <a:pt x="445" y="18361"/>
                  <a:pt x="1406" y="20760"/>
                  <a:pt x="3444" y="20760"/>
                </a:cubicBezTo>
                <a:cubicBezTo>
                  <a:pt x="4008" y="20760"/>
                  <a:pt x="4656" y="20584"/>
                  <a:pt x="5388" y="20123"/>
                </a:cubicBezTo>
                <a:lnTo>
                  <a:pt x="21491" y="9973"/>
                </a:lnTo>
                <a:lnTo>
                  <a:pt x="21491" y="9445"/>
                </a:lnTo>
                <a:lnTo>
                  <a:pt x="5220" y="1967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82" name="Заголовок 2"/>
          <p:cNvSpPr txBox="1"/>
          <p:nvPr/>
        </p:nvSpPr>
        <p:spPr>
          <a:xfrm>
            <a:off x="1954481" y="-443462"/>
            <a:ext cx="8103967" cy="106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/>
          <a:p>
            <a:pPr algn="ctr" defTabSz="484631">
              <a:lnSpc>
                <a:spcPct val="81000"/>
              </a:lnSpc>
              <a:defRPr sz="2066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pPr>
            <a:endParaRPr sz="3000" dirty="0"/>
          </a:p>
          <a:p>
            <a:pPr algn="ctr" defTabSz="484631">
              <a:lnSpc>
                <a:spcPct val="81000"/>
              </a:lnSpc>
              <a:defRPr sz="2066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pPr>
            <a:endParaRPr sz="3000" dirty="0"/>
          </a:p>
          <a:p>
            <a:pPr algn="ctr" defTabSz="484631">
              <a:lnSpc>
                <a:spcPct val="81000"/>
              </a:lnSpc>
              <a:defRPr sz="2066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pPr>
            <a:r>
              <a:rPr sz="3000" dirty="0"/>
              <a:t>АНАЛИЗ НАЙДЕННОЙ ПРОБЛЕМЫ</a:t>
            </a:r>
          </a:p>
        </p:txBody>
      </p:sp>
      <p:sp>
        <p:nvSpPr>
          <p:cNvPr id="683" name="Овал 21"/>
          <p:cNvSpPr txBox="1">
            <a:spLocks noGrp="1"/>
          </p:cNvSpPr>
          <p:nvPr>
            <p:ph type="sldNum" sz="quarter" idx="4294967295"/>
          </p:nvPr>
        </p:nvSpPr>
        <p:spPr>
          <a:xfrm>
            <a:off x="10857391" y="5877017"/>
            <a:ext cx="364820" cy="257611"/>
          </a:xfrm>
          <a:prstGeom prst="rect">
            <a:avLst/>
          </a:prstGeom>
          <a:solidFill>
            <a:schemeClr val="accent2"/>
          </a:solidFill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/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684" name="Графический объект 12"/>
          <p:cNvSpPr/>
          <p:nvPr/>
        </p:nvSpPr>
        <p:spPr>
          <a:xfrm>
            <a:off x="11347094" y="5800612"/>
            <a:ext cx="847467" cy="387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62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4862" y="0"/>
                </a:lnTo>
                <a:cubicBezTo>
                  <a:pt x="4862" y="0"/>
                  <a:pt x="0" y="0"/>
                  <a:pt x="0" y="10622"/>
                </a:cubicBezTo>
                <a:lnTo>
                  <a:pt x="0" y="11049"/>
                </a:lnTo>
                <a:cubicBezTo>
                  <a:pt x="0" y="10978"/>
                  <a:pt x="0" y="21600"/>
                  <a:pt x="4862" y="21600"/>
                </a:cubicBezTo>
                <a:close/>
              </a:path>
            </a:pathLst>
          </a:custGeom>
          <a:gradFill>
            <a:gsLst>
              <a:gs pos="12000">
                <a:schemeClr val="accent2"/>
              </a:gs>
              <a:gs pos="100000">
                <a:srgbClr val="7E1BFF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85" name="Нижний колонтитул 1"/>
          <p:cNvSpPr txBox="1"/>
          <p:nvPr/>
        </p:nvSpPr>
        <p:spPr>
          <a:xfrm>
            <a:off x="835997" y="6220824"/>
            <a:ext cx="1074619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>
                <a:solidFill>
                  <a:schemeClr val="accent2">
                    <a:satOff val="-18194"/>
                    <a:lumOff val="-11215"/>
                  </a:schemeClr>
                </a:solidFill>
              </a:defRPr>
            </a:lvl1pPr>
          </a:lstStyle>
          <a:p>
            <a:r>
              <a:rPr lang="ru-RU" dirty="0"/>
              <a:t>Оценка целесообразности увеличения коллективных средств размещения в современных условиях развития курортного района</a:t>
            </a:r>
            <a:endParaRPr dirty="0"/>
          </a:p>
        </p:txBody>
      </p:sp>
      <p:pic>
        <p:nvPicPr>
          <p:cNvPr id="690" name="Рисунок 29" descr="Рисунок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115" y="135582"/>
            <a:ext cx="972553" cy="97255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DB7FC994-23A9-20FC-2F5A-B9C2E8118F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53916448"/>
              </p:ext>
            </p:extLst>
          </p:nvPr>
        </p:nvGraphicFramePr>
        <p:xfrm>
          <a:off x="739864" y="821423"/>
          <a:ext cx="10117527" cy="521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xmlns="" id="{E63CAF53-FBCC-D9AC-E852-C8E48E719DC8}"/>
              </a:ext>
            </a:extLst>
          </p:cNvPr>
          <p:cNvSpPr txBox="1"/>
          <p:nvPr/>
        </p:nvSpPr>
        <p:spPr>
          <a:xfrm>
            <a:off x="3287573" y="5811905"/>
            <a:ext cx="474857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 b="1">
                <a:solidFill>
                  <a:srgbClr val="7030A0"/>
                </a:solidFill>
              </a:defRPr>
            </a:lvl1pPr>
          </a:lstStyle>
          <a:p>
            <a:r>
              <a:rPr dirty="0" err="1"/>
              <a:t>Источник</a:t>
            </a:r>
            <a:r>
              <a:rPr dirty="0"/>
              <a:t>: </a:t>
            </a:r>
            <a:r>
              <a:rPr lang="ru-RU" dirty="0"/>
              <a:t> </a:t>
            </a:r>
            <a:r>
              <a:rPr lang="en-US" dirty="0"/>
              <a:t>TripAdvisor</a:t>
            </a:r>
            <a:r>
              <a:rPr lang="ru-RU" dirty="0"/>
              <a:t>; </a:t>
            </a:r>
            <a:r>
              <a:rPr lang="en-US" dirty="0"/>
              <a:t>https://vostokgosplan.ru/</a:t>
            </a:r>
            <a:r>
              <a:rPr lang="ru-RU" dirty="0"/>
              <a:t> </a:t>
            </a:r>
            <a:endParaRPr dirty="0"/>
          </a:p>
        </p:txBody>
      </p:sp>
      <p:cxnSp>
        <p:nvCxnSpPr>
          <p:cNvPr id="3" name="Соединитель: изогнутый 2">
            <a:extLst>
              <a:ext uri="{FF2B5EF4-FFF2-40B4-BE49-F238E27FC236}">
                <a16:creationId xmlns:a16="http://schemas.microsoft.com/office/drawing/2014/main" xmlns="" id="{7B9F35B0-F06E-0347-57E1-EB53FD381DB5}"/>
              </a:ext>
            </a:extLst>
          </p:cNvPr>
          <p:cNvCxnSpPr/>
          <p:nvPr/>
        </p:nvCxnSpPr>
        <p:spPr>
          <a:xfrm flipV="1">
            <a:off x="7874493" y="2592280"/>
            <a:ext cx="976544" cy="836720"/>
          </a:xfrm>
          <a:prstGeom prst="curvedConnector3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Соединитель: изогнутый 4">
            <a:extLst>
              <a:ext uri="{FF2B5EF4-FFF2-40B4-BE49-F238E27FC236}">
                <a16:creationId xmlns:a16="http://schemas.microsoft.com/office/drawing/2014/main" xmlns="" id="{F9C484D8-8007-AAC3-4C59-E295329F4FA9}"/>
              </a:ext>
            </a:extLst>
          </p:cNvPr>
          <p:cNvCxnSpPr/>
          <p:nvPr/>
        </p:nvCxnSpPr>
        <p:spPr>
          <a:xfrm rot="10800000">
            <a:off x="2858611" y="4429958"/>
            <a:ext cx="1535837" cy="683581"/>
          </a:xfrm>
          <a:prstGeom prst="curvedConnector3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D6E76335-468F-C366-47EA-067E80E3B4EA}"/>
              </a:ext>
            </a:extLst>
          </p:cNvPr>
          <p:cNvSpPr/>
          <p:nvPr/>
        </p:nvSpPr>
        <p:spPr>
          <a:xfrm>
            <a:off x="8851037" y="2121763"/>
            <a:ext cx="1837678" cy="99429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xmlns="" id="{E2AF57F4-7A4B-2706-F0C9-9C2E44F1895E}"/>
              </a:ext>
            </a:extLst>
          </p:cNvPr>
          <p:cNvSpPr txBox="1"/>
          <p:nvPr/>
        </p:nvSpPr>
        <p:spPr>
          <a:xfrm>
            <a:off x="8835508" y="2211511"/>
            <a:ext cx="1837678" cy="990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62500" lnSpcReduction="20000"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700" dirty="0"/>
              <a:t>Статистика зафиксировала то, что с учетом большого потока туристов не хватает коллективных средств размещения.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920929B2-6BE7-A195-5635-E8D22C0FE52A}"/>
              </a:ext>
            </a:extLst>
          </p:cNvPr>
          <p:cNvSpPr/>
          <p:nvPr/>
        </p:nvSpPr>
        <p:spPr>
          <a:xfrm>
            <a:off x="1572168" y="1285408"/>
            <a:ext cx="1784326" cy="92928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xmlns="" id="{AABBB14D-5DE0-62E0-F2A0-1DF94993F0DF}"/>
              </a:ext>
            </a:extLst>
          </p:cNvPr>
          <p:cNvSpPr txBox="1"/>
          <p:nvPr/>
        </p:nvSpPr>
        <p:spPr>
          <a:xfrm>
            <a:off x="1224554" y="3805451"/>
            <a:ext cx="1722688" cy="1210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85000" lnSpcReduction="20000"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700" dirty="0"/>
              <a:t>Также зафиксировано незначительное количество пунктов питания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B5169DB2-8AE9-8252-1C7A-5671C99A633D}"/>
              </a:ext>
            </a:extLst>
          </p:cNvPr>
          <p:cNvSpPr txBox="1"/>
          <p:nvPr/>
        </p:nvSpPr>
        <p:spPr>
          <a:xfrm>
            <a:off x="1572168" y="1345446"/>
            <a:ext cx="1837678" cy="929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70000" lnSpcReduction="20000"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700" dirty="0"/>
              <a:t>С учетом того, что инфраструктура растет, то и транспортная доступность стала лучше.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Полилиния: Фигура 41"/>
          <p:cNvSpPr/>
          <p:nvPr/>
        </p:nvSpPr>
        <p:spPr>
          <a:xfrm>
            <a:off x="10491003" y="-1"/>
            <a:ext cx="1687490" cy="1157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372" extrusionOk="0">
                <a:moveTo>
                  <a:pt x="21384" y="15972"/>
                </a:moveTo>
                <a:lnTo>
                  <a:pt x="17774" y="18524"/>
                </a:lnTo>
                <a:cubicBezTo>
                  <a:pt x="13479" y="21600"/>
                  <a:pt x="9557" y="21213"/>
                  <a:pt x="6118" y="17453"/>
                </a:cubicBezTo>
                <a:cubicBezTo>
                  <a:pt x="3550" y="14605"/>
                  <a:pt x="2212" y="10823"/>
                  <a:pt x="2212" y="10777"/>
                </a:cubicBezTo>
                <a:lnTo>
                  <a:pt x="2009" y="10185"/>
                </a:lnTo>
                <a:cubicBezTo>
                  <a:pt x="780" y="6585"/>
                  <a:pt x="313" y="3167"/>
                  <a:pt x="655" y="0"/>
                </a:cubicBezTo>
                <a:lnTo>
                  <a:pt x="95" y="0"/>
                </a:lnTo>
                <a:cubicBezTo>
                  <a:pt x="-216" y="3327"/>
                  <a:pt x="235" y="6858"/>
                  <a:pt x="1511" y="10549"/>
                </a:cubicBezTo>
                <a:lnTo>
                  <a:pt x="1714" y="11142"/>
                </a:lnTo>
                <a:cubicBezTo>
                  <a:pt x="1776" y="11301"/>
                  <a:pt x="3099" y="15152"/>
                  <a:pt x="5775" y="18091"/>
                </a:cubicBezTo>
                <a:cubicBezTo>
                  <a:pt x="7332" y="19800"/>
                  <a:pt x="9495" y="21372"/>
                  <a:pt x="12265" y="21372"/>
                </a:cubicBezTo>
                <a:cubicBezTo>
                  <a:pt x="13961" y="21372"/>
                  <a:pt x="15875" y="20780"/>
                  <a:pt x="18023" y="19276"/>
                </a:cubicBezTo>
                <a:lnTo>
                  <a:pt x="21384" y="16884"/>
                </a:lnTo>
                <a:lnTo>
                  <a:pt x="21384" y="1597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713" name="Группа 3"/>
          <p:cNvGrpSpPr/>
          <p:nvPr/>
        </p:nvGrpSpPr>
        <p:grpSpPr>
          <a:xfrm>
            <a:off x="10942781" y="-4644"/>
            <a:ext cx="1247606" cy="1109330"/>
            <a:chOff x="0" y="0"/>
            <a:chExt cx="1247605" cy="1109329"/>
          </a:xfrm>
        </p:grpSpPr>
        <p:sp>
          <p:nvSpPr>
            <p:cNvPr id="710" name="Полилиния: Фигура 42"/>
            <p:cNvSpPr/>
            <p:nvPr/>
          </p:nvSpPr>
          <p:spPr>
            <a:xfrm>
              <a:off x="-1" y="190597"/>
              <a:ext cx="1246995" cy="918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0173" extrusionOk="0">
                  <a:moveTo>
                    <a:pt x="2120" y="11974"/>
                  </a:moveTo>
                  <a:cubicBezTo>
                    <a:pt x="2120" y="11974"/>
                    <a:pt x="-1038" y="14027"/>
                    <a:pt x="354" y="17739"/>
                  </a:cubicBezTo>
                  <a:lnTo>
                    <a:pt x="405" y="17888"/>
                  </a:lnTo>
                  <a:cubicBezTo>
                    <a:pt x="405" y="17888"/>
                    <a:pt x="1797" y="21600"/>
                    <a:pt x="4955" y="19561"/>
                  </a:cubicBezTo>
                  <a:lnTo>
                    <a:pt x="20562" y="9423"/>
                  </a:lnTo>
                  <a:lnTo>
                    <a:pt x="20562" y="0"/>
                  </a:lnTo>
                  <a:lnTo>
                    <a:pt x="2120" y="11974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accent2"/>
                </a:gs>
                <a:gs pos="64999">
                  <a:srgbClr val="7E1B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711" name="Полилиния: Фигура 43"/>
            <p:cNvSpPr/>
            <p:nvPr/>
          </p:nvSpPr>
          <p:spPr>
            <a:xfrm>
              <a:off x="413332" y="0"/>
              <a:ext cx="834274" cy="478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extrusionOk="0">
                  <a:moveTo>
                    <a:pt x="1704" y="13410"/>
                  </a:moveTo>
                  <a:cubicBezTo>
                    <a:pt x="1704" y="13410"/>
                    <a:pt x="3023" y="18046"/>
                    <a:pt x="5645" y="21600"/>
                  </a:cubicBezTo>
                  <a:lnTo>
                    <a:pt x="21389" y="8079"/>
                  </a:lnTo>
                  <a:lnTo>
                    <a:pt x="21405" y="0"/>
                  </a:lnTo>
                  <a:lnTo>
                    <a:pt x="103" y="0"/>
                  </a:lnTo>
                  <a:cubicBezTo>
                    <a:pt x="-195" y="3581"/>
                    <a:pt x="119" y="7829"/>
                    <a:pt x="1500" y="12688"/>
                  </a:cubicBezTo>
                  <a:lnTo>
                    <a:pt x="1704" y="13410"/>
                  </a:lnTo>
                  <a:close/>
                </a:path>
              </a:pathLst>
            </a:custGeom>
            <a:solidFill>
              <a:srgbClr val="7E1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712" name="Полилиния: фигура 44"/>
            <p:cNvSpPr/>
            <p:nvPr/>
          </p:nvSpPr>
          <p:spPr>
            <a:xfrm>
              <a:off x="639412" y="668320"/>
              <a:ext cx="608193" cy="42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0379" extrusionOk="0">
                  <a:moveTo>
                    <a:pt x="20766" y="0"/>
                  </a:moveTo>
                  <a:lnTo>
                    <a:pt x="1652" y="13221"/>
                  </a:lnTo>
                  <a:cubicBezTo>
                    <a:pt x="1652" y="13221"/>
                    <a:pt x="-834" y="14974"/>
                    <a:pt x="294" y="18183"/>
                  </a:cubicBezTo>
                  <a:lnTo>
                    <a:pt x="336" y="18332"/>
                  </a:lnTo>
                  <a:cubicBezTo>
                    <a:pt x="336" y="18332"/>
                    <a:pt x="1464" y="21600"/>
                    <a:pt x="3971" y="19877"/>
                  </a:cubicBezTo>
                  <a:lnTo>
                    <a:pt x="20766" y="8230"/>
                  </a:lnTo>
                  <a:lnTo>
                    <a:pt x="2076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714" name="Полилиния: Фигура 45"/>
          <p:cNvSpPr/>
          <p:nvPr/>
        </p:nvSpPr>
        <p:spPr>
          <a:xfrm>
            <a:off x="10944909" y="1320487"/>
            <a:ext cx="1243410" cy="891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4" h="21600" extrusionOk="0">
                <a:moveTo>
                  <a:pt x="4237" y="20044"/>
                </a:moveTo>
                <a:cubicBezTo>
                  <a:pt x="2092" y="21510"/>
                  <a:pt x="1157" y="19027"/>
                  <a:pt x="1051" y="18758"/>
                </a:cubicBezTo>
                <a:lnTo>
                  <a:pt x="1008" y="18608"/>
                </a:lnTo>
                <a:cubicBezTo>
                  <a:pt x="31" y="15856"/>
                  <a:pt x="2134" y="14390"/>
                  <a:pt x="2219" y="14300"/>
                </a:cubicBezTo>
                <a:lnTo>
                  <a:pt x="21504" y="1137"/>
                </a:lnTo>
                <a:lnTo>
                  <a:pt x="21504" y="0"/>
                </a:lnTo>
                <a:lnTo>
                  <a:pt x="1900" y="13373"/>
                </a:lnTo>
                <a:cubicBezTo>
                  <a:pt x="1858" y="13403"/>
                  <a:pt x="562" y="14330"/>
                  <a:pt x="138" y="16065"/>
                </a:cubicBezTo>
                <a:cubicBezTo>
                  <a:pt x="-96" y="17053"/>
                  <a:pt x="-32" y="18070"/>
                  <a:pt x="329" y="19117"/>
                </a:cubicBezTo>
                <a:lnTo>
                  <a:pt x="371" y="19266"/>
                </a:lnTo>
                <a:cubicBezTo>
                  <a:pt x="732" y="20224"/>
                  <a:pt x="1603" y="21600"/>
                  <a:pt x="2984" y="21600"/>
                </a:cubicBezTo>
                <a:cubicBezTo>
                  <a:pt x="3451" y="21600"/>
                  <a:pt x="3982" y="21421"/>
                  <a:pt x="4577" y="21032"/>
                </a:cubicBezTo>
                <a:lnTo>
                  <a:pt x="21504" y="9484"/>
                </a:lnTo>
                <a:lnTo>
                  <a:pt x="21504" y="8257"/>
                </a:lnTo>
                <a:lnTo>
                  <a:pt x="4237" y="2004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15" name="Полилиния: Фигура 46"/>
          <p:cNvSpPr/>
          <p:nvPr/>
        </p:nvSpPr>
        <p:spPr>
          <a:xfrm>
            <a:off x="9661506" y="359123"/>
            <a:ext cx="2525581" cy="1890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0760" extrusionOk="0">
                <a:moveTo>
                  <a:pt x="5220" y="19676"/>
                </a:moveTo>
                <a:cubicBezTo>
                  <a:pt x="2169" y="21600"/>
                  <a:pt x="811" y="18253"/>
                  <a:pt x="769" y="18117"/>
                </a:cubicBezTo>
                <a:lnTo>
                  <a:pt x="717" y="17968"/>
                </a:lnTo>
                <a:cubicBezTo>
                  <a:pt x="163" y="16518"/>
                  <a:pt x="267" y="15163"/>
                  <a:pt x="1061" y="13957"/>
                </a:cubicBezTo>
                <a:cubicBezTo>
                  <a:pt x="1657" y="13036"/>
                  <a:pt x="2441" y="12521"/>
                  <a:pt x="2451" y="12507"/>
                </a:cubicBezTo>
                <a:lnTo>
                  <a:pt x="21491" y="528"/>
                </a:lnTo>
                <a:lnTo>
                  <a:pt x="21491" y="0"/>
                </a:lnTo>
                <a:lnTo>
                  <a:pt x="2294" y="12074"/>
                </a:lnTo>
                <a:cubicBezTo>
                  <a:pt x="2232" y="12128"/>
                  <a:pt x="654" y="13131"/>
                  <a:pt x="152" y="15041"/>
                </a:cubicBezTo>
                <a:cubicBezTo>
                  <a:pt x="-109" y="16044"/>
                  <a:pt x="-36" y="17101"/>
                  <a:pt x="393" y="18185"/>
                </a:cubicBezTo>
                <a:lnTo>
                  <a:pt x="445" y="18334"/>
                </a:lnTo>
                <a:cubicBezTo>
                  <a:pt x="445" y="18361"/>
                  <a:pt x="1406" y="20760"/>
                  <a:pt x="3444" y="20760"/>
                </a:cubicBezTo>
                <a:cubicBezTo>
                  <a:pt x="4008" y="20760"/>
                  <a:pt x="4656" y="20584"/>
                  <a:pt x="5388" y="20123"/>
                </a:cubicBezTo>
                <a:lnTo>
                  <a:pt x="21491" y="9973"/>
                </a:lnTo>
                <a:lnTo>
                  <a:pt x="21491" y="9445"/>
                </a:lnTo>
                <a:lnTo>
                  <a:pt x="5220" y="1967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16" name="Заголовок 2"/>
          <p:cNvSpPr txBox="1"/>
          <p:nvPr/>
        </p:nvSpPr>
        <p:spPr>
          <a:xfrm>
            <a:off x="1013165" y="94595"/>
            <a:ext cx="9576492" cy="1890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ctr" defTabSz="438911">
              <a:lnSpc>
                <a:spcPct val="81000"/>
              </a:lnSpc>
              <a:defRPr sz="1871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pPr>
            <a:endParaRPr dirty="0"/>
          </a:p>
          <a:p>
            <a:pPr algn="ctr" defTabSz="438911">
              <a:lnSpc>
                <a:spcPct val="81000"/>
              </a:lnSpc>
              <a:defRPr sz="1871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pPr>
            <a:r>
              <a:rPr dirty="0"/>
              <a:t>РАСЧЁТ ЭКОНОМИЧЕСКОЙ ЭФФЕКТИВНОСТИ</a:t>
            </a:r>
          </a:p>
        </p:txBody>
      </p:sp>
      <p:sp>
        <p:nvSpPr>
          <p:cNvPr id="717" name="Овал 21"/>
          <p:cNvSpPr txBox="1">
            <a:spLocks noGrp="1"/>
          </p:cNvSpPr>
          <p:nvPr>
            <p:ph type="sldNum" sz="quarter" idx="4294967295"/>
          </p:nvPr>
        </p:nvSpPr>
        <p:spPr>
          <a:xfrm>
            <a:off x="10765955" y="5813501"/>
            <a:ext cx="411031" cy="307776"/>
          </a:xfrm>
          <a:prstGeom prst="rect">
            <a:avLst/>
          </a:prstGeom>
          <a:solidFill>
            <a:schemeClr val="accent2"/>
          </a:solidFill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/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  <p:sp>
        <p:nvSpPr>
          <p:cNvPr id="718" name="Графический объект 12"/>
          <p:cNvSpPr/>
          <p:nvPr/>
        </p:nvSpPr>
        <p:spPr>
          <a:xfrm>
            <a:off x="11347094" y="5800612"/>
            <a:ext cx="847467" cy="387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62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4862" y="0"/>
                </a:lnTo>
                <a:cubicBezTo>
                  <a:pt x="4862" y="0"/>
                  <a:pt x="0" y="0"/>
                  <a:pt x="0" y="10622"/>
                </a:cubicBezTo>
                <a:lnTo>
                  <a:pt x="0" y="11049"/>
                </a:lnTo>
                <a:cubicBezTo>
                  <a:pt x="0" y="10978"/>
                  <a:pt x="0" y="21600"/>
                  <a:pt x="4862" y="21600"/>
                </a:cubicBezTo>
                <a:close/>
              </a:path>
            </a:pathLst>
          </a:custGeom>
          <a:gradFill>
            <a:gsLst>
              <a:gs pos="12000">
                <a:schemeClr val="accent2"/>
              </a:gs>
              <a:gs pos="100000">
                <a:srgbClr val="7E1BFF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19" name="Нижний колонтитул 1"/>
          <p:cNvSpPr txBox="1"/>
          <p:nvPr/>
        </p:nvSpPr>
        <p:spPr>
          <a:xfrm>
            <a:off x="855016" y="6374111"/>
            <a:ext cx="1074619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>
                <a:solidFill>
                  <a:schemeClr val="accent2">
                    <a:satOff val="-18194"/>
                    <a:lumOff val="-11215"/>
                  </a:schemeClr>
                </a:solidFill>
              </a:defRPr>
            </a:lvl1pPr>
          </a:lstStyle>
          <a:p>
            <a:r>
              <a:rPr lang="ru-RU" dirty="0"/>
              <a:t>Оценка целесообразности увеличения коллективных средств размещения в современных условиях развития курортного района</a:t>
            </a:r>
            <a:endParaRPr dirty="0"/>
          </a:p>
        </p:txBody>
      </p:sp>
      <p:sp>
        <p:nvSpPr>
          <p:cNvPr id="722" name="Нижний колонтитул 1"/>
          <p:cNvSpPr txBox="1"/>
          <p:nvPr/>
        </p:nvSpPr>
        <p:spPr>
          <a:xfrm>
            <a:off x="6065088" y="5898431"/>
            <a:ext cx="474857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 b="1">
                <a:solidFill>
                  <a:srgbClr val="7030A0"/>
                </a:solidFill>
              </a:defRPr>
            </a:lvl1pPr>
          </a:lstStyle>
          <a:p>
            <a:r>
              <a:rPr dirty="0" err="1"/>
              <a:t>Источник</a:t>
            </a:r>
            <a:r>
              <a:rPr lang="ru-RU" dirty="0"/>
              <a:t>и: </a:t>
            </a:r>
            <a:r>
              <a:rPr lang="en-US" dirty="0"/>
              <a:t>https://academia-moscow.ru</a:t>
            </a:r>
            <a:r>
              <a:rPr lang="ru-RU" dirty="0"/>
              <a:t> </a:t>
            </a:r>
            <a:endParaRPr dirty="0"/>
          </a:p>
        </p:txBody>
      </p:sp>
      <p:sp>
        <p:nvSpPr>
          <p:cNvPr id="723" name="Нижний колонтитул 1"/>
          <p:cNvSpPr txBox="1"/>
          <p:nvPr/>
        </p:nvSpPr>
        <p:spPr>
          <a:xfrm>
            <a:off x="6259530" y="6107789"/>
            <a:ext cx="455413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 b="1">
                <a:solidFill>
                  <a:srgbClr val="7030A0"/>
                </a:solidFill>
              </a:defRPr>
            </a:lvl1pPr>
          </a:lstStyle>
          <a:p>
            <a:endParaRPr dirty="0"/>
          </a:p>
        </p:txBody>
      </p:sp>
      <p:pic>
        <p:nvPicPr>
          <p:cNvPr id="724" name="Рисунок 29" descr="Рисунок 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61" y="-14454"/>
            <a:ext cx="972553" cy="97255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483E780D-B760-9BAF-2C4B-6F78F4D3E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1146900"/>
              </p:ext>
            </p:extLst>
          </p:nvPr>
        </p:nvGraphicFramePr>
        <p:xfrm>
          <a:off x="13505" y="1207820"/>
          <a:ext cx="4970649" cy="516628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92563">
                  <a:extLst>
                    <a:ext uri="{9D8B030D-6E8A-4147-A177-3AD203B41FA5}">
                      <a16:colId xmlns:a16="http://schemas.microsoft.com/office/drawing/2014/main" xmlns="" val="339429912"/>
                    </a:ext>
                  </a:extLst>
                </a:gridCol>
                <a:gridCol w="2478086">
                  <a:extLst>
                    <a:ext uri="{9D8B030D-6E8A-4147-A177-3AD203B41FA5}">
                      <a16:colId xmlns:a16="http://schemas.microsoft.com/office/drawing/2014/main" xmlns="" val="4011640025"/>
                    </a:ext>
                  </a:extLst>
                </a:gridCol>
              </a:tblGrid>
              <a:tr h="31122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Исходные данные: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5660839"/>
                  </a:ext>
                </a:extLst>
              </a:tr>
              <a:tr h="8403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количество новых коллективных средств размещения (гостиниц, гостевых домов и т. д.)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4950849"/>
                  </a:ext>
                </a:extLst>
              </a:tr>
              <a:tr h="46683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загрузка новых средств размещения в процентах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5155491"/>
                  </a:ext>
                </a:extLst>
              </a:tr>
              <a:tr h="65356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стоимость проживания в сутки в новых средствах размещения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0333013"/>
                  </a:ext>
                </a:extLst>
              </a:tr>
              <a:tr h="65356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продолжительность пребывания туристов в Териберке в днях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дня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9886422"/>
                  </a:ext>
                </a:extLst>
              </a:tr>
              <a:tr h="46683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туристов, посетивших Териберку в прошлом году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84 107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463929"/>
                  </a:ext>
                </a:extLst>
              </a:tr>
              <a:tr h="65356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Прогнозируемый рост числа туристов в течение следующих 3–5 лет (в процентах)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7028876"/>
                  </a:ext>
                </a:extLst>
              </a:tr>
              <a:tr h="46683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строительства одной гостиницы составляет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млн.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1195188"/>
                  </a:ext>
                </a:extLst>
              </a:tr>
              <a:tr h="65356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туристов на ближайшие 5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92.517 чел.; 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101.769 чел.; 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111.946 чел.; 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года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123.142 чел.; 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год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- 135.355 чел.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2452319"/>
                  </a:ext>
                </a:extLst>
              </a:tr>
            </a:tbl>
          </a:graphicData>
        </a:graphic>
      </p:graphicFrame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5A97E2EB-4B4B-54C2-F3D0-8A3C65029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8760669"/>
              </p:ext>
            </p:extLst>
          </p:nvPr>
        </p:nvGraphicFramePr>
        <p:xfrm>
          <a:off x="5000222" y="1207820"/>
          <a:ext cx="7178272" cy="42979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36616">
                  <a:extLst>
                    <a:ext uri="{9D8B030D-6E8A-4147-A177-3AD203B41FA5}">
                      <a16:colId xmlns:a16="http://schemas.microsoft.com/office/drawing/2014/main" xmlns="" val="3295413915"/>
                    </a:ext>
                  </a:extLst>
                </a:gridCol>
                <a:gridCol w="1253726">
                  <a:extLst>
                    <a:ext uri="{9D8B030D-6E8A-4147-A177-3AD203B41FA5}">
                      <a16:colId xmlns:a16="http://schemas.microsoft.com/office/drawing/2014/main" xmlns="" val="3042374565"/>
                    </a:ext>
                  </a:extLst>
                </a:gridCol>
                <a:gridCol w="998793">
                  <a:extLst>
                    <a:ext uri="{9D8B030D-6E8A-4147-A177-3AD203B41FA5}">
                      <a16:colId xmlns:a16="http://schemas.microsoft.com/office/drawing/2014/main" xmlns="" val="3499398793"/>
                    </a:ext>
                  </a:extLst>
                </a:gridCol>
                <a:gridCol w="1196379">
                  <a:extLst>
                    <a:ext uri="{9D8B030D-6E8A-4147-A177-3AD203B41FA5}">
                      <a16:colId xmlns:a16="http://schemas.microsoft.com/office/drawing/2014/main" xmlns="" val="2122443569"/>
                    </a:ext>
                  </a:extLst>
                </a:gridCol>
                <a:gridCol w="1196379">
                  <a:extLst>
                    <a:ext uri="{9D8B030D-6E8A-4147-A177-3AD203B41FA5}">
                      <a16:colId xmlns:a16="http://schemas.microsoft.com/office/drawing/2014/main" xmlns="" val="1841233131"/>
                    </a:ext>
                  </a:extLst>
                </a:gridCol>
                <a:gridCol w="1196379">
                  <a:extLst>
                    <a:ext uri="{9D8B030D-6E8A-4147-A177-3AD203B41FA5}">
                      <a16:colId xmlns:a16="http://schemas.microsoft.com/office/drawing/2014/main" xmlns="" val="1475360927"/>
                    </a:ext>
                  </a:extLst>
                </a:gridCol>
              </a:tblGrid>
              <a:tr h="218601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новые средства размещения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окупаемости инвестиций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туристов, которые выберут новые средства размещения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Дополнительный доход от новых средств размещения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новые средства размещения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</a:p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окупаемости инвестиций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5682354"/>
                  </a:ext>
                </a:extLst>
              </a:tr>
              <a:tr h="211190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= Количество новых средств размещения * Стоимость строительства одного средства размещения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окупаемости = Инвестиции / Дополнительный доход.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92.517 + 101.769 + 111.946 + 123.142 +135.355 * 60% / 100% = 338.837 тыс.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= 5 * 0,7 * 5000 * 3 * 338.837 = 17.788.942.500 рублей в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= 5 * 500.000.000 = 2.500.000.000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окупаемости = 2.500.000.000 / 17.788.942.500 = 0,14 года.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276302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Полилиния: Фигура 41"/>
          <p:cNvSpPr/>
          <p:nvPr/>
        </p:nvSpPr>
        <p:spPr>
          <a:xfrm>
            <a:off x="10491003" y="-1"/>
            <a:ext cx="1687490" cy="1157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372" extrusionOk="0">
                <a:moveTo>
                  <a:pt x="21384" y="15972"/>
                </a:moveTo>
                <a:lnTo>
                  <a:pt x="17774" y="18524"/>
                </a:lnTo>
                <a:cubicBezTo>
                  <a:pt x="13479" y="21600"/>
                  <a:pt x="9557" y="21213"/>
                  <a:pt x="6118" y="17453"/>
                </a:cubicBezTo>
                <a:cubicBezTo>
                  <a:pt x="3550" y="14605"/>
                  <a:pt x="2212" y="10823"/>
                  <a:pt x="2212" y="10777"/>
                </a:cubicBezTo>
                <a:lnTo>
                  <a:pt x="2009" y="10185"/>
                </a:lnTo>
                <a:cubicBezTo>
                  <a:pt x="780" y="6585"/>
                  <a:pt x="313" y="3167"/>
                  <a:pt x="655" y="0"/>
                </a:cubicBezTo>
                <a:lnTo>
                  <a:pt x="95" y="0"/>
                </a:lnTo>
                <a:cubicBezTo>
                  <a:pt x="-216" y="3327"/>
                  <a:pt x="235" y="6858"/>
                  <a:pt x="1511" y="10549"/>
                </a:cubicBezTo>
                <a:lnTo>
                  <a:pt x="1714" y="11142"/>
                </a:lnTo>
                <a:cubicBezTo>
                  <a:pt x="1776" y="11301"/>
                  <a:pt x="3099" y="15152"/>
                  <a:pt x="5775" y="18091"/>
                </a:cubicBezTo>
                <a:cubicBezTo>
                  <a:pt x="7332" y="19800"/>
                  <a:pt x="9495" y="21372"/>
                  <a:pt x="12265" y="21372"/>
                </a:cubicBezTo>
                <a:cubicBezTo>
                  <a:pt x="13961" y="21372"/>
                  <a:pt x="15875" y="20780"/>
                  <a:pt x="18023" y="19276"/>
                </a:cubicBezTo>
                <a:lnTo>
                  <a:pt x="21384" y="16884"/>
                </a:lnTo>
                <a:lnTo>
                  <a:pt x="21384" y="1597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713" name="Группа 3"/>
          <p:cNvGrpSpPr/>
          <p:nvPr/>
        </p:nvGrpSpPr>
        <p:grpSpPr>
          <a:xfrm>
            <a:off x="10942781" y="-4644"/>
            <a:ext cx="1247606" cy="1109330"/>
            <a:chOff x="0" y="0"/>
            <a:chExt cx="1247605" cy="1109329"/>
          </a:xfrm>
        </p:grpSpPr>
        <p:sp>
          <p:nvSpPr>
            <p:cNvPr id="710" name="Полилиния: Фигура 42"/>
            <p:cNvSpPr/>
            <p:nvPr/>
          </p:nvSpPr>
          <p:spPr>
            <a:xfrm>
              <a:off x="-1" y="190597"/>
              <a:ext cx="1246995" cy="918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0173" extrusionOk="0">
                  <a:moveTo>
                    <a:pt x="2120" y="11974"/>
                  </a:moveTo>
                  <a:cubicBezTo>
                    <a:pt x="2120" y="11974"/>
                    <a:pt x="-1038" y="14027"/>
                    <a:pt x="354" y="17739"/>
                  </a:cubicBezTo>
                  <a:lnTo>
                    <a:pt x="405" y="17888"/>
                  </a:lnTo>
                  <a:cubicBezTo>
                    <a:pt x="405" y="17888"/>
                    <a:pt x="1797" y="21600"/>
                    <a:pt x="4955" y="19561"/>
                  </a:cubicBezTo>
                  <a:lnTo>
                    <a:pt x="20562" y="9423"/>
                  </a:lnTo>
                  <a:lnTo>
                    <a:pt x="20562" y="0"/>
                  </a:lnTo>
                  <a:lnTo>
                    <a:pt x="2120" y="11974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accent2"/>
                </a:gs>
                <a:gs pos="64999">
                  <a:srgbClr val="7E1B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711" name="Полилиния: Фигура 43"/>
            <p:cNvSpPr/>
            <p:nvPr/>
          </p:nvSpPr>
          <p:spPr>
            <a:xfrm>
              <a:off x="413332" y="0"/>
              <a:ext cx="834274" cy="478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extrusionOk="0">
                  <a:moveTo>
                    <a:pt x="1704" y="13410"/>
                  </a:moveTo>
                  <a:cubicBezTo>
                    <a:pt x="1704" y="13410"/>
                    <a:pt x="3023" y="18046"/>
                    <a:pt x="5645" y="21600"/>
                  </a:cubicBezTo>
                  <a:lnTo>
                    <a:pt x="21389" y="8079"/>
                  </a:lnTo>
                  <a:lnTo>
                    <a:pt x="21405" y="0"/>
                  </a:lnTo>
                  <a:lnTo>
                    <a:pt x="103" y="0"/>
                  </a:lnTo>
                  <a:cubicBezTo>
                    <a:pt x="-195" y="3581"/>
                    <a:pt x="119" y="7829"/>
                    <a:pt x="1500" y="12688"/>
                  </a:cubicBezTo>
                  <a:lnTo>
                    <a:pt x="1704" y="13410"/>
                  </a:lnTo>
                  <a:close/>
                </a:path>
              </a:pathLst>
            </a:custGeom>
            <a:solidFill>
              <a:srgbClr val="7E1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712" name="Полилиния: фигура 44"/>
            <p:cNvSpPr/>
            <p:nvPr/>
          </p:nvSpPr>
          <p:spPr>
            <a:xfrm>
              <a:off x="639412" y="668320"/>
              <a:ext cx="608193" cy="42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0379" extrusionOk="0">
                  <a:moveTo>
                    <a:pt x="20766" y="0"/>
                  </a:moveTo>
                  <a:lnTo>
                    <a:pt x="1652" y="13221"/>
                  </a:lnTo>
                  <a:cubicBezTo>
                    <a:pt x="1652" y="13221"/>
                    <a:pt x="-834" y="14974"/>
                    <a:pt x="294" y="18183"/>
                  </a:cubicBezTo>
                  <a:lnTo>
                    <a:pt x="336" y="18332"/>
                  </a:lnTo>
                  <a:cubicBezTo>
                    <a:pt x="336" y="18332"/>
                    <a:pt x="1464" y="21600"/>
                    <a:pt x="3971" y="19877"/>
                  </a:cubicBezTo>
                  <a:lnTo>
                    <a:pt x="20766" y="8230"/>
                  </a:lnTo>
                  <a:lnTo>
                    <a:pt x="2076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714" name="Полилиния: Фигура 45"/>
          <p:cNvSpPr/>
          <p:nvPr/>
        </p:nvSpPr>
        <p:spPr>
          <a:xfrm>
            <a:off x="10944909" y="1320487"/>
            <a:ext cx="1243410" cy="891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4" h="21600" extrusionOk="0">
                <a:moveTo>
                  <a:pt x="4237" y="20044"/>
                </a:moveTo>
                <a:cubicBezTo>
                  <a:pt x="2092" y="21510"/>
                  <a:pt x="1157" y="19027"/>
                  <a:pt x="1051" y="18758"/>
                </a:cubicBezTo>
                <a:lnTo>
                  <a:pt x="1008" y="18608"/>
                </a:lnTo>
                <a:cubicBezTo>
                  <a:pt x="31" y="15856"/>
                  <a:pt x="2134" y="14390"/>
                  <a:pt x="2219" y="14300"/>
                </a:cubicBezTo>
                <a:lnTo>
                  <a:pt x="21504" y="1137"/>
                </a:lnTo>
                <a:lnTo>
                  <a:pt x="21504" y="0"/>
                </a:lnTo>
                <a:lnTo>
                  <a:pt x="1900" y="13373"/>
                </a:lnTo>
                <a:cubicBezTo>
                  <a:pt x="1858" y="13403"/>
                  <a:pt x="562" y="14330"/>
                  <a:pt x="138" y="16065"/>
                </a:cubicBezTo>
                <a:cubicBezTo>
                  <a:pt x="-96" y="17053"/>
                  <a:pt x="-32" y="18070"/>
                  <a:pt x="329" y="19117"/>
                </a:cubicBezTo>
                <a:lnTo>
                  <a:pt x="371" y="19266"/>
                </a:lnTo>
                <a:cubicBezTo>
                  <a:pt x="732" y="20224"/>
                  <a:pt x="1603" y="21600"/>
                  <a:pt x="2984" y="21600"/>
                </a:cubicBezTo>
                <a:cubicBezTo>
                  <a:pt x="3451" y="21600"/>
                  <a:pt x="3982" y="21421"/>
                  <a:pt x="4577" y="21032"/>
                </a:cubicBezTo>
                <a:lnTo>
                  <a:pt x="21504" y="9484"/>
                </a:lnTo>
                <a:lnTo>
                  <a:pt x="21504" y="8257"/>
                </a:lnTo>
                <a:lnTo>
                  <a:pt x="4237" y="2004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15" name="Полилиния: Фигура 46"/>
          <p:cNvSpPr/>
          <p:nvPr/>
        </p:nvSpPr>
        <p:spPr>
          <a:xfrm>
            <a:off x="9661506" y="359123"/>
            <a:ext cx="2525581" cy="1890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0760" extrusionOk="0">
                <a:moveTo>
                  <a:pt x="5220" y="19676"/>
                </a:moveTo>
                <a:cubicBezTo>
                  <a:pt x="2169" y="21600"/>
                  <a:pt x="811" y="18253"/>
                  <a:pt x="769" y="18117"/>
                </a:cubicBezTo>
                <a:lnTo>
                  <a:pt x="717" y="17968"/>
                </a:lnTo>
                <a:cubicBezTo>
                  <a:pt x="163" y="16518"/>
                  <a:pt x="267" y="15163"/>
                  <a:pt x="1061" y="13957"/>
                </a:cubicBezTo>
                <a:cubicBezTo>
                  <a:pt x="1657" y="13036"/>
                  <a:pt x="2441" y="12521"/>
                  <a:pt x="2451" y="12507"/>
                </a:cubicBezTo>
                <a:lnTo>
                  <a:pt x="21491" y="528"/>
                </a:lnTo>
                <a:lnTo>
                  <a:pt x="21491" y="0"/>
                </a:lnTo>
                <a:lnTo>
                  <a:pt x="2294" y="12074"/>
                </a:lnTo>
                <a:cubicBezTo>
                  <a:pt x="2232" y="12128"/>
                  <a:pt x="654" y="13131"/>
                  <a:pt x="152" y="15041"/>
                </a:cubicBezTo>
                <a:cubicBezTo>
                  <a:pt x="-109" y="16044"/>
                  <a:pt x="-36" y="17101"/>
                  <a:pt x="393" y="18185"/>
                </a:cubicBezTo>
                <a:lnTo>
                  <a:pt x="445" y="18334"/>
                </a:lnTo>
                <a:cubicBezTo>
                  <a:pt x="445" y="18361"/>
                  <a:pt x="1406" y="20760"/>
                  <a:pt x="3444" y="20760"/>
                </a:cubicBezTo>
                <a:cubicBezTo>
                  <a:pt x="4008" y="20760"/>
                  <a:pt x="4656" y="20584"/>
                  <a:pt x="5388" y="20123"/>
                </a:cubicBezTo>
                <a:lnTo>
                  <a:pt x="21491" y="9973"/>
                </a:lnTo>
                <a:lnTo>
                  <a:pt x="21491" y="9445"/>
                </a:lnTo>
                <a:lnTo>
                  <a:pt x="5220" y="1967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16" name="Заголовок 2"/>
          <p:cNvSpPr txBox="1"/>
          <p:nvPr/>
        </p:nvSpPr>
        <p:spPr>
          <a:xfrm>
            <a:off x="1013165" y="94595"/>
            <a:ext cx="9576492" cy="1890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ctr" defTabSz="438911">
              <a:lnSpc>
                <a:spcPct val="81000"/>
              </a:lnSpc>
              <a:defRPr sz="1871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pPr>
            <a:endParaRPr dirty="0"/>
          </a:p>
          <a:p>
            <a:pPr algn="ctr" defTabSz="438911">
              <a:lnSpc>
                <a:spcPct val="81000"/>
              </a:lnSpc>
              <a:defRPr sz="1871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pPr>
            <a:r>
              <a:rPr lang="ru-RU" dirty="0"/>
              <a:t>ОЦЕНКА СОЦИАЛЬНОЙ </a:t>
            </a:r>
            <a:r>
              <a:rPr dirty="0"/>
              <a:t>ЭФФЕКТИВНОСТИ</a:t>
            </a:r>
          </a:p>
        </p:txBody>
      </p:sp>
      <p:sp>
        <p:nvSpPr>
          <p:cNvPr id="717" name="Овал 21"/>
          <p:cNvSpPr txBox="1">
            <a:spLocks noGrp="1"/>
          </p:cNvSpPr>
          <p:nvPr>
            <p:ph type="sldNum" sz="quarter" idx="4294967295"/>
          </p:nvPr>
        </p:nvSpPr>
        <p:spPr>
          <a:xfrm>
            <a:off x="10765955" y="5813501"/>
            <a:ext cx="411031" cy="307776"/>
          </a:xfrm>
          <a:prstGeom prst="rect">
            <a:avLst/>
          </a:prstGeom>
          <a:solidFill>
            <a:schemeClr val="accent2"/>
          </a:solidFill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/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12</a:t>
            </a:fld>
            <a:endParaRPr dirty="0"/>
          </a:p>
        </p:txBody>
      </p:sp>
      <p:sp>
        <p:nvSpPr>
          <p:cNvPr id="718" name="Графический объект 12"/>
          <p:cNvSpPr/>
          <p:nvPr/>
        </p:nvSpPr>
        <p:spPr>
          <a:xfrm>
            <a:off x="11347094" y="5800612"/>
            <a:ext cx="847467" cy="387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62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4862" y="0"/>
                </a:lnTo>
                <a:cubicBezTo>
                  <a:pt x="4862" y="0"/>
                  <a:pt x="0" y="0"/>
                  <a:pt x="0" y="10622"/>
                </a:cubicBezTo>
                <a:lnTo>
                  <a:pt x="0" y="11049"/>
                </a:lnTo>
                <a:cubicBezTo>
                  <a:pt x="0" y="10978"/>
                  <a:pt x="0" y="21600"/>
                  <a:pt x="4862" y="21600"/>
                </a:cubicBezTo>
                <a:close/>
              </a:path>
            </a:pathLst>
          </a:custGeom>
          <a:gradFill>
            <a:gsLst>
              <a:gs pos="12000">
                <a:schemeClr val="accent2"/>
              </a:gs>
              <a:gs pos="100000">
                <a:srgbClr val="7E1BFF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19" name="Нижний колонтитул 1"/>
          <p:cNvSpPr txBox="1"/>
          <p:nvPr/>
        </p:nvSpPr>
        <p:spPr>
          <a:xfrm>
            <a:off x="855016" y="6374111"/>
            <a:ext cx="1074619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>
                <a:solidFill>
                  <a:schemeClr val="accent2">
                    <a:satOff val="-18194"/>
                    <a:lumOff val="-11215"/>
                  </a:schemeClr>
                </a:solidFill>
              </a:defRPr>
            </a:lvl1pPr>
          </a:lstStyle>
          <a:p>
            <a:r>
              <a:rPr lang="ru-RU" dirty="0"/>
              <a:t>Оценка целесообразности увеличения коллективных средств размещения в современных условиях развития курортного района</a:t>
            </a:r>
            <a:endParaRPr dirty="0"/>
          </a:p>
        </p:txBody>
      </p:sp>
      <p:sp>
        <p:nvSpPr>
          <p:cNvPr id="722" name="Нижний колонтитул 1"/>
          <p:cNvSpPr txBox="1"/>
          <p:nvPr/>
        </p:nvSpPr>
        <p:spPr>
          <a:xfrm>
            <a:off x="3427124" y="5933173"/>
            <a:ext cx="474857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 b="1">
                <a:solidFill>
                  <a:srgbClr val="7030A0"/>
                </a:solidFill>
              </a:defRPr>
            </a:lvl1pPr>
          </a:lstStyle>
          <a:p>
            <a:r>
              <a:rPr dirty="0" err="1"/>
              <a:t>Источник</a:t>
            </a:r>
            <a:r>
              <a:rPr lang="ru-RU" dirty="0"/>
              <a:t>и: </a:t>
            </a:r>
            <a:r>
              <a:rPr lang="en-US" dirty="0"/>
              <a:t>https://academia-moscow.ru</a:t>
            </a:r>
            <a:r>
              <a:rPr lang="ru-RU" dirty="0"/>
              <a:t> </a:t>
            </a:r>
            <a:endParaRPr dirty="0"/>
          </a:p>
        </p:txBody>
      </p:sp>
      <p:sp>
        <p:nvSpPr>
          <p:cNvPr id="723" name="Нижний колонтитул 1"/>
          <p:cNvSpPr txBox="1"/>
          <p:nvPr/>
        </p:nvSpPr>
        <p:spPr>
          <a:xfrm>
            <a:off x="6259530" y="6107789"/>
            <a:ext cx="455413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 b="1">
                <a:solidFill>
                  <a:srgbClr val="7030A0"/>
                </a:solidFill>
              </a:defRPr>
            </a:lvl1pPr>
          </a:lstStyle>
          <a:p>
            <a:endParaRPr dirty="0"/>
          </a:p>
        </p:txBody>
      </p:sp>
      <p:pic>
        <p:nvPicPr>
          <p:cNvPr id="724" name="Рисунок 29" descr="Рисунок 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61" y="-14454"/>
            <a:ext cx="972553" cy="97255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xmlns="" id="{B49D7C7F-70ED-5E23-FF76-B39079BDB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3128289"/>
              </p:ext>
            </p:extLst>
          </p:nvPr>
        </p:nvGraphicFramePr>
        <p:xfrm>
          <a:off x="357965" y="1663720"/>
          <a:ext cx="5707123" cy="388482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06986">
                  <a:extLst>
                    <a:ext uri="{9D8B030D-6E8A-4147-A177-3AD203B41FA5}">
                      <a16:colId xmlns:a16="http://schemas.microsoft.com/office/drawing/2014/main" xmlns="" val="1749458511"/>
                    </a:ext>
                  </a:extLst>
                </a:gridCol>
                <a:gridCol w="3800137">
                  <a:extLst>
                    <a:ext uri="{9D8B030D-6E8A-4147-A177-3AD203B41FA5}">
                      <a16:colId xmlns:a16="http://schemas.microsoft.com/office/drawing/2014/main" xmlns="" val="3992866790"/>
                    </a:ext>
                  </a:extLst>
                </a:gridCol>
              </a:tblGrid>
              <a:tr h="138195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места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рабочих мест * 40 000 рублей в месяц * 12 месяцев * 0,13% (ставка НДФЛ) = 624 000 рублей в год.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429220"/>
                  </a:ext>
                </a:extLst>
              </a:tr>
              <a:tr h="1381953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образования и квалификация местного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новоиспеченных специалистов * 50 000 руб. = 5 млн. рублей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801274"/>
                  </a:ext>
                </a:extLst>
              </a:tr>
              <a:tr h="112091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и развитие местной культуры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338 837 туристов * 1000 руб. (экскурсии) = 338 837 000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979387"/>
                  </a:ext>
                </a:extLst>
              </a:tr>
            </a:tbl>
          </a:graphicData>
        </a:graphic>
      </p:graphicFrame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xmlns="" id="{459C1B34-D325-4794-3B78-133E6119E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3748284"/>
              </p:ext>
            </p:extLst>
          </p:nvPr>
        </p:nvGraphicFramePr>
        <p:xfrm>
          <a:off x="6689802" y="1663719"/>
          <a:ext cx="4975456" cy="387057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487728">
                  <a:extLst>
                    <a:ext uri="{9D8B030D-6E8A-4147-A177-3AD203B41FA5}">
                      <a16:colId xmlns:a16="http://schemas.microsoft.com/office/drawing/2014/main" xmlns="" val="2256180587"/>
                    </a:ext>
                  </a:extLst>
                </a:gridCol>
                <a:gridCol w="2487728">
                  <a:extLst>
                    <a:ext uri="{9D8B030D-6E8A-4147-A177-3AD203B41FA5}">
                      <a16:colId xmlns:a16="http://schemas.microsoft.com/office/drawing/2014/main" xmlns="" val="4216688789"/>
                    </a:ext>
                  </a:extLst>
                </a:gridCol>
              </a:tblGrid>
              <a:tr h="864717">
                <a:tc rowSpan="4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 результаты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образования и здравоохранения.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4842517"/>
                  </a:ext>
                </a:extLst>
              </a:tr>
              <a:tr h="86471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новых рабочих мест и улучшение экономического благосостояния.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6286757"/>
                  </a:ext>
                </a:extLst>
              </a:tr>
              <a:tr h="86471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социальной защиты и благополучия населения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52274"/>
                  </a:ext>
                </a:extLst>
              </a:tr>
              <a:tr h="12764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целенаправленной политики, которая будет направленна на разрабатывание и внедрение коллективных средств размещения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6643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2471697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Полилиния: Фигура 41"/>
          <p:cNvSpPr/>
          <p:nvPr/>
        </p:nvSpPr>
        <p:spPr>
          <a:xfrm>
            <a:off x="10491003" y="-1"/>
            <a:ext cx="1687490" cy="1157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372" extrusionOk="0">
                <a:moveTo>
                  <a:pt x="21384" y="15972"/>
                </a:moveTo>
                <a:lnTo>
                  <a:pt x="17774" y="18524"/>
                </a:lnTo>
                <a:cubicBezTo>
                  <a:pt x="13479" y="21600"/>
                  <a:pt x="9557" y="21213"/>
                  <a:pt x="6118" y="17453"/>
                </a:cubicBezTo>
                <a:cubicBezTo>
                  <a:pt x="3550" y="14605"/>
                  <a:pt x="2212" y="10823"/>
                  <a:pt x="2212" y="10777"/>
                </a:cubicBezTo>
                <a:lnTo>
                  <a:pt x="2009" y="10185"/>
                </a:lnTo>
                <a:cubicBezTo>
                  <a:pt x="780" y="6585"/>
                  <a:pt x="313" y="3167"/>
                  <a:pt x="655" y="0"/>
                </a:cubicBezTo>
                <a:lnTo>
                  <a:pt x="95" y="0"/>
                </a:lnTo>
                <a:cubicBezTo>
                  <a:pt x="-216" y="3327"/>
                  <a:pt x="235" y="6858"/>
                  <a:pt x="1511" y="10549"/>
                </a:cubicBezTo>
                <a:lnTo>
                  <a:pt x="1714" y="11142"/>
                </a:lnTo>
                <a:cubicBezTo>
                  <a:pt x="1776" y="11301"/>
                  <a:pt x="3099" y="15152"/>
                  <a:pt x="5775" y="18091"/>
                </a:cubicBezTo>
                <a:cubicBezTo>
                  <a:pt x="7332" y="19800"/>
                  <a:pt x="9495" y="21372"/>
                  <a:pt x="12265" y="21372"/>
                </a:cubicBezTo>
                <a:cubicBezTo>
                  <a:pt x="13961" y="21372"/>
                  <a:pt x="15875" y="20780"/>
                  <a:pt x="18023" y="19276"/>
                </a:cubicBezTo>
                <a:lnTo>
                  <a:pt x="21384" y="16884"/>
                </a:lnTo>
                <a:lnTo>
                  <a:pt x="21384" y="1597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730" name="Группа 3"/>
          <p:cNvGrpSpPr/>
          <p:nvPr/>
        </p:nvGrpSpPr>
        <p:grpSpPr>
          <a:xfrm>
            <a:off x="10942781" y="-4644"/>
            <a:ext cx="1247606" cy="1109330"/>
            <a:chOff x="0" y="0"/>
            <a:chExt cx="1247605" cy="1109329"/>
          </a:xfrm>
        </p:grpSpPr>
        <p:sp>
          <p:nvSpPr>
            <p:cNvPr id="727" name="Полилиния: Фигура 42"/>
            <p:cNvSpPr/>
            <p:nvPr/>
          </p:nvSpPr>
          <p:spPr>
            <a:xfrm>
              <a:off x="-1" y="190597"/>
              <a:ext cx="1246995" cy="918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0173" extrusionOk="0">
                  <a:moveTo>
                    <a:pt x="2120" y="11974"/>
                  </a:moveTo>
                  <a:cubicBezTo>
                    <a:pt x="2120" y="11974"/>
                    <a:pt x="-1038" y="14027"/>
                    <a:pt x="354" y="17739"/>
                  </a:cubicBezTo>
                  <a:lnTo>
                    <a:pt x="405" y="17888"/>
                  </a:lnTo>
                  <a:cubicBezTo>
                    <a:pt x="405" y="17888"/>
                    <a:pt x="1797" y="21600"/>
                    <a:pt x="4955" y="19561"/>
                  </a:cubicBezTo>
                  <a:lnTo>
                    <a:pt x="20562" y="9423"/>
                  </a:lnTo>
                  <a:lnTo>
                    <a:pt x="20562" y="0"/>
                  </a:lnTo>
                  <a:lnTo>
                    <a:pt x="2120" y="11974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accent2"/>
                </a:gs>
                <a:gs pos="64999">
                  <a:srgbClr val="7E1B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728" name="Полилиния: Фигура 43"/>
            <p:cNvSpPr/>
            <p:nvPr/>
          </p:nvSpPr>
          <p:spPr>
            <a:xfrm>
              <a:off x="413332" y="0"/>
              <a:ext cx="834274" cy="478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extrusionOk="0">
                  <a:moveTo>
                    <a:pt x="1704" y="13410"/>
                  </a:moveTo>
                  <a:cubicBezTo>
                    <a:pt x="1704" y="13410"/>
                    <a:pt x="3023" y="18046"/>
                    <a:pt x="5645" y="21600"/>
                  </a:cubicBezTo>
                  <a:lnTo>
                    <a:pt x="21389" y="8079"/>
                  </a:lnTo>
                  <a:lnTo>
                    <a:pt x="21405" y="0"/>
                  </a:lnTo>
                  <a:lnTo>
                    <a:pt x="103" y="0"/>
                  </a:lnTo>
                  <a:cubicBezTo>
                    <a:pt x="-195" y="3581"/>
                    <a:pt x="119" y="7829"/>
                    <a:pt x="1500" y="12688"/>
                  </a:cubicBezTo>
                  <a:lnTo>
                    <a:pt x="1704" y="13410"/>
                  </a:lnTo>
                  <a:close/>
                </a:path>
              </a:pathLst>
            </a:custGeom>
            <a:solidFill>
              <a:srgbClr val="7E1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729" name="Полилиния: фигура 44"/>
            <p:cNvSpPr/>
            <p:nvPr/>
          </p:nvSpPr>
          <p:spPr>
            <a:xfrm>
              <a:off x="639412" y="668320"/>
              <a:ext cx="608193" cy="42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0379" extrusionOk="0">
                  <a:moveTo>
                    <a:pt x="20766" y="0"/>
                  </a:moveTo>
                  <a:lnTo>
                    <a:pt x="1652" y="13221"/>
                  </a:lnTo>
                  <a:cubicBezTo>
                    <a:pt x="1652" y="13221"/>
                    <a:pt x="-834" y="14974"/>
                    <a:pt x="294" y="18183"/>
                  </a:cubicBezTo>
                  <a:lnTo>
                    <a:pt x="336" y="18332"/>
                  </a:lnTo>
                  <a:cubicBezTo>
                    <a:pt x="336" y="18332"/>
                    <a:pt x="1464" y="21600"/>
                    <a:pt x="3971" y="19877"/>
                  </a:cubicBezTo>
                  <a:lnTo>
                    <a:pt x="20766" y="8230"/>
                  </a:lnTo>
                  <a:lnTo>
                    <a:pt x="2076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731" name="Полилиния: Фигура 45"/>
          <p:cNvSpPr/>
          <p:nvPr/>
        </p:nvSpPr>
        <p:spPr>
          <a:xfrm>
            <a:off x="10943677" y="1355845"/>
            <a:ext cx="1243410" cy="891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4" h="21600" extrusionOk="0">
                <a:moveTo>
                  <a:pt x="4237" y="20044"/>
                </a:moveTo>
                <a:cubicBezTo>
                  <a:pt x="2092" y="21510"/>
                  <a:pt x="1157" y="19027"/>
                  <a:pt x="1051" y="18758"/>
                </a:cubicBezTo>
                <a:lnTo>
                  <a:pt x="1008" y="18608"/>
                </a:lnTo>
                <a:cubicBezTo>
                  <a:pt x="31" y="15856"/>
                  <a:pt x="2134" y="14390"/>
                  <a:pt x="2219" y="14300"/>
                </a:cubicBezTo>
                <a:lnTo>
                  <a:pt x="21504" y="1137"/>
                </a:lnTo>
                <a:lnTo>
                  <a:pt x="21504" y="0"/>
                </a:lnTo>
                <a:lnTo>
                  <a:pt x="1900" y="13373"/>
                </a:lnTo>
                <a:cubicBezTo>
                  <a:pt x="1858" y="13403"/>
                  <a:pt x="562" y="14330"/>
                  <a:pt x="138" y="16065"/>
                </a:cubicBezTo>
                <a:cubicBezTo>
                  <a:pt x="-96" y="17053"/>
                  <a:pt x="-32" y="18070"/>
                  <a:pt x="329" y="19117"/>
                </a:cubicBezTo>
                <a:lnTo>
                  <a:pt x="371" y="19266"/>
                </a:lnTo>
                <a:cubicBezTo>
                  <a:pt x="732" y="20224"/>
                  <a:pt x="1603" y="21600"/>
                  <a:pt x="2984" y="21600"/>
                </a:cubicBezTo>
                <a:cubicBezTo>
                  <a:pt x="3451" y="21600"/>
                  <a:pt x="3982" y="21421"/>
                  <a:pt x="4577" y="21032"/>
                </a:cubicBezTo>
                <a:lnTo>
                  <a:pt x="21504" y="9484"/>
                </a:lnTo>
                <a:lnTo>
                  <a:pt x="21504" y="8257"/>
                </a:lnTo>
                <a:lnTo>
                  <a:pt x="4237" y="2004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2" name="Полилиния: Фигура 46"/>
          <p:cNvSpPr/>
          <p:nvPr/>
        </p:nvSpPr>
        <p:spPr>
          <a:xfrm>
            <a:off x="9661506" y="305857"/>
            <a:ext cx="2525581" cy="1890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0760" extrusionOk="0">
                <a:moveTo>
                  <a:pt x="5220" y="19676"/>
                </a:moveTo>
                <a:cubicBezTo>
                  <a:pt x="2169" y="21600"/>
                  <a:pt x="811" y="18253"/>
                  <a:pt x="769" y="18117"/>
                </a:cubicBezTo>
                <a:lnTo>
                  <a:pt x="717" y="17968"/>
                </a:lnTo>
                <a:cubicBezTo>
                  <a:pt x="163" y="16518"/>
                  <a:pt x="267" y="15163"/>
                  <a:pt x="1061" y="13957"/>
                </a:cubicBezTo>
                <a:cubicBezTo>
                  <a:pt x="1657" y="13036"/>
                  <a:pt x="2441" y="12521"/>
                  <a:pt x="2451" y="12507"/>
                </a:cubicBezTo>
                <a:lnTo>
                  <a:pt x="21491" y="528"/>
                </a:lnTo>
                <a:lnTo>
                  <a:pt x="21491" y="0"/>
                </a:lnTo>
                <a:lnTo>
                  <a:pt x="2294" y="12074"/>
                </a:lnTo>
                <a:cubicBezTo>
                  <a:pt x="2232" y="12128"/>
                  <a:pt x="654" y="13131"/>
                  <a:pt x="152" y="15041"/>
                </a:cubicBezTo>
                <a:cubicBezTo>
                  <a:pt x="-109" y="16044"/>
                  <a:pt x="-36" y="17101"/>
                  <a:pt x="393" y="18185"/>
                </a:cubicBezTo>
                <a:lnTo>
                  <a:pt x="445" y="18334"/>
                </a:lnTo>
                <a:cubicBezTo>
                  <a:pt x="445" y="18361"/>
                  <a:pt x="1406" y="20760"/>
                  <a:pt x="3444" y="20760"/>
                </a:cubicBezTo>
                <a:cubicBezTo>
                  <a:pt x="4008" y="20760"/>
                  <a:pt x="4656" y="20584"/>
                  <a:pt x="5388" y="20123"/>
                </a:cubicBezTo>
                <a:lnTo>
                  <a:pt x="21491" y="9973"/>
                </a:lnTo>
                <a:lnTo>
                  <a:pt x="21491" y="9445"/>
                </a:lnTo>
                <a:lnTo>
                  <a:pt x="5220" y="1967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3" name="Овал 21"/>
          <p:cNvSpPr txBox="1">
            <a:spLocks noGrp="1"/>
          </p:cNvSpPr>
          <p:nvPr>
            <p:ph type="sldNum" sz="quarter" idx="4294967295"/>
          </p:nvPr>
        </p:nvSpPr>
        <p:spPr>
          <a:xfrm>
            <a:off x="10949831" y="5853829"/>
            <a:ext cx="351699" cy="280799"/>
          </a:xfrm>
          <a:prstGeom prst="rect">
            <a:avLst/>
          </a:prstGeom>
          <a:solidFill>
            <a:schemeClr val="accent2"/>
          </a:solidFill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/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sp>
        <p:nvSpPr>
          <p:cNvPr id="734" name="Графический объект 12"/>
          <p:cNvSpPr/>
          <p:nvPr/>
        </p:nvSpPr>
        <p:spPr>
          <a:xfrm>
            <a:off x="11347094" y="5800612"/>
            <a:ext cx="847467" cy="387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62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4862" y="0"/>
                </a:lnTo>
                <a:cubicBezTo>
                  <a:pt x="4862" y="0"/>
                  <a:pt x="0" y="0"/>
                  <a:pt x="0" y="10622"/>
                </a:cubicBezTo>
                <a:lnTo>
                  <a:pt x="0" y="11049"/>
                </a:lnTo>
                <a:cubicBezTo>
                  <a:pt x="0" y="10978"/>
                  <a:pt x="0" y="21600"/>
                  <a:pt x="4862" y="21600"/>
                </a:cubicBezTo>
                <a:close/>
              </a:path>
            </a:pathLst>
          </a:custGeom>
          <a:gradFill>
            <a:gsLst>
              <a:gs pos="12000">
                <a:schemeClr val="accent2"/>
              </a:gs>
              <a:gs pos="100000">
                <a:srgbClr val="7E1BFF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5" name="Нижний колонтитул 1"/>
          <p:cNvSpPr txBox="1"/>
          <p:nvPr/>
        </p:nvSpPr>
        <p:spPr>
          <a:xfrm>
            <a:off x="613278" y="6384623"/>
            <a:ext cx="1074619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>
                <a:solidFill>
                  <a:schemeClr val="accent2">
                    <a:satOff val="-18194"/>
                    <a:lumOff val="-11215"/>
                  </a:schemeClr>
                </a:solidFill>
              </a:defRPr>
            </a:lvl1pPr>
          </a:lstStyle>
          <a:p>
            <a:r>
              <a:rPr lang="ru-RU" dirty="0"/>
              <a:t>Оценка целесообразности увеличения коллективных средств размещения в современных условиях развития курортного района</a:t>
            </a:r>
            <a:endParaRPr dirty="0"/>
          </a:p>
        </p:txBody>
      </p:sp>
      <p:sp>
        <p:nvSpPr>
          <p:cNvPr id="736" name="TextBox 30"/>
          <p:cNvSpPr txBox="1"/>
          <p:nvPr/>
        </p:nvSpPr>
        <p:spPr>
          <a:xfrm>
            <a:off x="3941444" y="3186655"/>
            <a:ext cx="4309111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 cap="all">
                <a:solidFill>
                  <a:schemeClr val="accent2">
                    <a:satOff val="-18194"/>
                    <a:lumOff val="-11215"/>
                  </a:schemeClr>
                </a:solidFill>
              </a:defRPr>
            </a:lvl1pPr>
          </a:lstStyle>
          <a:p>
            <a:r>
              <a:rPr dirty="0" err="1"/>
              <a:t>Выводы</a:t>
            </a:r>
            <a:endParaRPr dirty="0"/>
          </a:p>
        </p:txBody>
      </p:sp>
      <p:grpSp>
        <p:nvGrpSpPr>
          <p:cNvPr id="742" name="Группа 37"/>
          <p:cNvGrpSpPr/>
          <p:nvPr/>
        </p:nvGrpSpPr>
        <p:grpSpPr>
          <a:xfrm>
            <a:off x="613278" y="4126798"/>
            <a:ext cx="369535" cy="369535"/>
            <a:chOff x="0" y="0"/>
            <a:chExt cx="369534" cy="369534"/>
          </a:xfrm>
        </p:grpSpPr>
        <p:sp>
          <p:nvSpPr>
            <p:cNvPr id="740" name="Овал 38"/>
            <p:cNvSpPr/>
            <p:nvPr/>
          </p:nvSpPr>
          <p:spPr>
            <a:xfrm>
              <a:off x="-1" y="-1"/>
              <a:ext cx="369536" cy="369536"/>
            </a:xfrm>
            <a:prstGeom prst="ellipse">
              <a:avLst/>
            </a:prstGeom>
            <a:solidFill>
              <a:srgbClr val="5725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pic>
          <p:nvPicPr>
            <p:cNvPr id="741" name="Рисунок 39" descr="Рисунок 3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517" y="53905"/>
              <a:ext cx="247454" cy="247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45" name="Группа 40"/>
          <p:cNvGrpSpPr/>
          <p:nvPr/>
        </p:nvGrpSpPr>
        <p:grpSpPr>
          <a:xfrm>
            <a:off x="613664" y="4881243"/>
            <a:ext cx="369535" cy="369535"/>
            <a:chOff x="0" y="0"/>
            <a:chExt cx="369534" cy="369534"/>
          </a:xfrm>
        </p:grpSpPr>
        <p:sp>
          <p:nvSpPr>
            <p:cNvPr id="743" name="Овал 41"/>
            <p:cNvSpPr/>
            <p:nvPr/>
          </p:nvSpPr>
          <p:spPr>
            <a:xfrm>
              <a:off x="-1" y="-1"/>
              <a:ext cx="369536" cy="369536"/>
            </a:xfrm>
            <a:prstGeom prst="ellipse">
              <a:avLst/>
            </a:prstGeom>
            <a:solidFill>
              <a:srgbClr val="5725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pic>
          <p:nvPicPr>
            <p:cNvPr id="744" name="Рисунок 42" descr="Рисунок 4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517" y="53905"/>
              <a:ext cx="247454" cy="247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46" name="TextBox 47"/>
          <p:cNvSpPr txBox="1"/>
          <p:nvPr/>
        </p:nvSpPr>
        <p:spPr>
          <a:xfrm>
            <a:off x="1259193" y="3911177"/>
            <a:ext cx="1065065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7257D"/>
                </a:solidFill>
              </a:defRPr>
            </a:lvl1pPr>
          </a:lstStyle>
          <a:p>
            <a:endParaRPr dirty="0"/>
          </a:p>
        </p:txBody>
      </p:sp>
      <p:sp>
        <p:nvSpPr>
          <p:cNvPr id="747" name="TextBox 48"/>
          <p:cNvSpPr txBox="1"/>
          <p:nvPr/>
        </p:nvSpPr>
        <p:spPr>
          <a:xfrm>
            <a:off x="1252570" y="4016785"/>
            <a:ext cx="1089685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57257D"/>
                </a:solidFill>
              </a:defRPr>
            </a:lvl1pPr>
          </a:lstStyle>
          <a:p>
            <a:r>
              <a:rPr dirty="0" err="1"/>
              <a:t>Проанализирован</a:t>
            </a:r>
            <a:r>
              <a:rPr lang="ru-RU" dirty="0"/>
              <a:t> турпоток и туристический потенциал Териберки, которые показывают увеличение потока туристов за последние 5 лет;</a:t>
            </a:r>
            <a:endParaRPr dirty="0"/>
          </a:p>
        </p:txBody>
      </p:sp>
      <p:pic>
        <p:nvPicPr>
          <p:cNvPr id="749" name="Рисунок 29" descr="Рисунок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115" y="135582"/>
            <a:ext cx="972553" cy="9725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52" name="Группа 40"/>
          <p:cNvGrpSpPr/>
          <p:nvPr/>
        </p:nvGrpSpPr>
        <p:grpSpPr>
          <a:xfrm>
            <a:off x="626750" y="5555654"/>
            <a:ext cx="369535" cy="369535"/>
            <a:chOff x="0" y="0"/>
            <a:chExt cx="369534" cy="369534"/>
          </a:xfrm>
        </p:grpSpPr>
        <p:sp>
          <p:nvSpPr>
            <p:cNvPr id="750" name="Овал 41"/>
            <p:cNvSpPr/>
            <p:nvPr/>
          </p:nvSpPr>
          <p:spPr>
            <a:xfrm>
              <a:off x="-1" y="-1"/>
              <a:ext cx="369536" cy="369536"/>
            </a:xfrm>
            <a:prstGeom prst="ellipse">
              <a:avLst/>
            </a:prstGeom>
            <a:solidFill>
              <a:srgbClr val="5725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pic>
          <p:nvPicPr>
            <p:cNvPr id="751" name="Рисунок 42" descr="Рисунок 4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517" y="53905"/>
              <a:ext cx="247454" cy="247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53" name="Рассчитано экономическое обоснование предложенных рекомендаций."/>
          <p:cNvSpPr txBox="1"/>
          <p:nvPr/>
        </p:nvSpPr>
        <p:spPr>
          <a:xfrm>
            <a:off x="1252420" y="4859238"/>
            <a:ext cx="967187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57257D"/>
                </a:solidFill>
              </a:defRPr>
            </a:lvl1pPr>
          </a:lstStyle>
          <a:p>
            <a:r>
              <a:rPr dirty="0" err="1"/>
              <a:t>Рассчитан</a:t>
            </a:r>
            <a:r>
              <a:rPr lang="ru-RU" dirty="0"/>
              <a:t>а</a:t>
            </a:r>
            <a:r>
              <a:rPr dirty="0"/>
              <a:t> </a:t>
            </a:r>
            <a:r>
              <a:rPr dirty="0" err="1"/>
              <a:t>экономи</a:t>
            </a:r>
            <a:r>
              <a:rPr lang="ru-RU" dirty="0" err="1"/>
              <a:t>ческая</a:t>
            </a:r>
            <a:r>
              <a:rPr lang="ru-RU" dirty="0"/>
              <a:t> эффективность, инвестиции которой составили 2.500.000.000 рублей;</a:t>
            </a:r>
            <a:endParaRPr dirty="0"/>
          </a:p>
        </p:txBody>
      </p:sp>
      <p:sp>
        <p:nvSpPr>
          <p:cNvPr id="754" name="Заголовок 2"/>
          <p:cNvSpPr txBox="1"/>
          <p:nvPr/>
        </p:nvSpPr>
        <p:spPr>
          <a:xfrm>
            <a:off x="1748633" y="374631"/>
            <a:ext cx="8679749" cy="972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ctr" defTabSz="530351">
              <a:lnSpc>
                <a:spcPct val="81000"/>
              </a:lnSpc>
              <a:defRPr sz="2262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pPr>
            <a:r>
              <a:rPr dirty="0"/>
              <a:t>З</a:t>
            </a:r>
            <a:r>
              <a:rPr lang="ru-RU" dirty="0"/>
              <a:t>АКЛЮЧЕНИЕ</a:t>
            </a:r>
            <a:endParaRPr dirty="0"/>
          </a:p>
          <a:p>
            <a:pPr algn="ctr" defTabSz="530351">
              <a:lnSpc>
                <a:spcPct val="81000"/>
              </a:lnSpc>
              <a:defRPr sz="2262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pPr>
            <a:endParaRPr dirty="0"/>
          </a:p>
        </p:txBody>
      </p:sp>
      <p:grpSp>
        <p:nvGrpSpPr>
          <p:cNvPr id="757" name="Группа 31"/>
          <p:cNvGrpSpPr/>
          <p:nvPr/>
        </p:nvGrpSpPr>
        <p:grpSpPr>
          <a:xfrm>
            <a:off x="468794" y="1701283"/>
            <a:ext cx="724084" cy="724085"/>
            <a:chOff x="0" y="0"/>
            <a:chExt cx="724083" cy="724083"/>
          </a:xfrm>
        </p:grpSpPr>
        <p:sp>
          <p:nvSpPr>
            <p:cNvPr id="755" name="Овал 34"/>
            <p:cNvSpPr/>
            <p:nvPr/>
          </p:nvSpPr>
          <p:spPr>
            <a:xfrm>
              <a:off x="-1" y="-1"/>
              <a:ext cx="724085" cy="724085"/>
            </a:xfrm>
            <a:prstGeom prst="ellipse">
              <a:avLst/>
            </a:prstGeom>
            <a:solidFill>
              <a:srgbClr val="5725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pic>
          <p:nvPicPr>
            <p:cNvPr id="756" name="Рисунок 36" descr="Рисунок 3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931" y="105624"/>
              <a:ext cx="484873" cy="4848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58" name="Поставленные задачи выполнены"/>
          <p:cNvSpPr txBox="1"/>
          <p:nvPr/>
        </p:nvSpPr>
        <p:spPr>
          <a:xfrm>
            <a:off x="1389554" y="1801357"/>
            <a:ext cx="3962994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 cap="all">
                <a:solidFill>
                  <a:srgbClr val="57257D"/>
                </a:solidFill>
              </a:defRPr>
            </a:lvl1pPr>
          </a:lstStyle>
          <a:p>
            <a:r>
              <a:t>Поставленные задачи выполнены</a:t>
            </a:r>
          </a:p>
        </p:txBody>
      </p:sp>
      <p:grpSp>
        <p:nvGrpSpPr>
          <p:cNvPr id="761" name="Группа 31"/>
          <p:cNvGrpSpPr/>
          <p:nvPr/>
        </p:nvGrpSpPr>
        <p:grpSpPr>
          <a:xfrm>
            <a:off x="484559" y="2540301"/>
            <a:ext cx="724084" cy="724085"/>
            <a:chOff x="0" y="0"/>
            <a:chExt cx="724083" cy="724083"/>
          </a:xfrm>
        </p:grpSpPr>
        <p:sp>
          <p:nvSpPr>
            <p:cNvPr id="759" name="Овал 34"/>
            <p:cNvSpPr/>
            <p:nvPr/>
          </p:nvSpPr>
          <p:spPr>
            <a:xfrm>
              <a:off x="-1" y="-1"/>
              <a:ext cx="724085" cy="724085"/>
            </a:xfrm>
            <a:prstGeom prst="ellipse">
              <a:avLst/>
            </a:prstGeom>
            <a:solidFill>
              <a:srgbClr val="5725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pic>
          <p:nvPicPr>
            <p:cNvPr id="760" name="Рисунок 36" descr="Рисунок 3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931" y="105624"/>
              <a:ext cx="484873" cy="4848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62" name="Цель достигнута"/>
          <p:cNvSpPr txBox="1"/>
          <p:nvPr/>
        </p:nvSpPr>
        <p:spPr>
          <a:xfrm>
            <a:off x="1389554" y="2725266"/>
            <a:ext cx="197658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 cap="all">
                <a:solidFill>
                  <a:srgbClr val="57257D"/>
                </a:solidFill>
              </a:defRPr>
            </a:lvl1pPr>
          </a:lstStyle>
          <a:p>
            <a:r>
              <a:t>Цель достигнута</a:t>
            </a:r>
          </a:p>
        </p:txBody>
      </p:sp>
      <p:sp>
        <p:nvSpPr>
          <p:cNvPr id="3" name="Рассчитать экономическую эффективность разработанных рекомендаций.">
            <a:extLst>
              <a:ext uri="{FF2B5EF4-FFF2-40B4-BE49-F238E27FC236}">
                <a16:creationId xmlns:a16="http://schemas.microsoft.com/office/drawing/2014/main" xmlns="" id="{5CB44906-E992-6A3D-BBC8-259803764ECB}"/>
              </a:ext>
            </a:extLst>
          </p:cNvPr>
          <p:cNvSpPr txBox="1"/>
          <p:nvPr/>
        </p:nvSpPr>
        <p:spPr>
          <a:xfrm>
            <a:off x="1263449" y="5575486"/>
            <a:ext cx="944585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57257D"/>
                </a:solidFill>
              </a:defRPr>
            </a:lvl1pPr>
          </a:lstStyle>
          <a:p>
            <a:r>
              <a:rPr lang="ru-RU" dirty="0"/>
              <a:t>Проведен анализ социальной эффективности г. Териберка, который оказался положительным.</a:t>
            </a:r>
            <a:endParaRPr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Полилиния: Фигура 40"/>
          <p:cNvSpPr/>
          <p:nvPr/>
        </p:nvSpPr>
        <p:spPr>
          <a:xfrm>
            <a:off x="8605911" y="5504128"/>
            <a:ext cx="3576596" cy="91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714" y="0"/>
                </a:lnTo>
                <a:cubicBezTo>
                  <a:pt x="2714" y="0"/>
                  <a:pt x="0" y="0"/>
                  <a:pt x="0" y="10605"/>
                </a:cubicBezTo>
                <a:lnTo>
                  <a:pt x="0" y="10995"/>
                </a:lnTo>
                <a:cubicBezTo>
                  <a:pt x="0" y="10995"/>
                  <a:pt x="0" y="21600"/>
                  <a:pt x="2714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DEE6F5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4" name="Полилиния: Фигура 41"/>
          <p:cNvSpPr/>
          <p:nvPr/>
        </p:nvSpPr>
        <p:spPr>
          <a:xfrm>
            <a:off x="10491003" y="-1"/>
            <a:ext cx="1687490" cy="1157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372" extrusionOk="0">
                <a:moveTo>
                  <a:pt x="21384" y="15972"/>
                </a:moveTo>
                <a:lnTo>
                  <a:pt x="17774" y="18524"/>
                </a:lnTo>
                <a:cubicBezTo>
                  <a:pt x="13479" y="21600"/>
                  <a:pt x="9557" y="21213"/>
                  <a:pt x="6118" y="17453"/>
                </a:cubicBezTo>
                <a:cubicBezTo>
                  <a:pt x="3550" y="14605"/>
                  <a:pt x="2212" y="10823"/>
                  <a:pt x="2212" y="10777"/>
                </a:cubicBezTo>
                <a:lnTo>
                  <a:pt x="2009" y="10185"/>
                </a:lnTo>
                <a:cubicBezTo>
                  <a:pt x="780" y="6585"/>
                  <a:pt x="313" y="3167"/>
                  <a:pt x="655" y="0"/>
                </a:cubicBezTo>
                <a:lnTo>
                  <a:pt x="95" y="0"/>
                </a:lnTo>
                <a:cubicBezTo>
                  <a:pt x="-216" y="3327"/>
                  <a:pt x="235" y="6858"/>
                  <a:pt x="1511" y="10549"/>
                </a:cubicBezTo>
                <a:lnTo>
                  <a:pt x="1714" y="11142"/>
                </a:lnTo>
                <a:cubicBezTo>
                  <a:pt x="1776" y="11301"/>
                  <a:pt x="3099" y="15152"/>
                  <a:pt x="5775" y="18091"/>
                </a:cubicBezTo>
                <a:cubicBezTo>
                  <a:pt x="7332" y="19800"/>
                  <a:pt x="9495" y="21372"/>
                  <a:pt x="12265" y="21372"/>
                </a:cubicBezTo>
                <a:cubicBezTo>
                  <a:pt x="13961" y="21372"/>
                  <a:pt x="15875" y="20780"/>
                  <a:pt x="18023" y="19276"/>
                </a:cubicBezTo>
                <a:lnTo>
                  <a:pt x="21384" y="16884"/>
                </a:lnTo>
                <a:lnTo>
                  <a:pt x="21384" y="1597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5" name="Полилиния: Фигура 42"/>
          <p:cNvSpPr/>
          <p:nvPr/>
        </p:nvSpPr>
        <p:spPr>
          <a:xfrm>
            <a:off x="9684094" y="382571"/>
            <a:ext cx="2502995" cy="1844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62" h="20173" extrusionOk="0">
                <a:moveTo>
                  <a:pt x="2120" y="11974"/>
                </a:moveTo>
                <a:cubicBezTo>
                  <a:pt x="2120" y="11974"/>
                  <a:pt x="-1038" y="14027"/>
                  <a:pt x="354" y="17739"/>
                </a:cubicBezTo>
                <a:lnTo>
                  <a:pt x="405" y="17888"/>
                </a:lnTo>
                <a:cubicBezTo>
                  <a:pt x="405" y="17888"/>
                  <a:pt x="1797" y="21600"/>
                  <a:pt x="4955" y="19561"/>
                </a:cubicBezTo>
                <a:lnTo>
                  <a:pt x="20562" y="9423"/>
                </a:lnTo>
                <a:lnTo>
                  <a:pt x="20562" y="0"/>
                </a:lnTo>
                <a:lnTo>
                  <a:pt x="2120" y="11974"/>
                </a:lnTo>
                <a:close/>
              </a:path>
            </a:pathLst>
          </a:custGeom>
          <a:gradFill>
            <a:gsLst>
              <a:gs pos="2000">
                <a:schemeClr val="accent2"/>
              </a:gs>
              <a:gs pos="64999">
                <a:srgbClr val="7E1BFF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6" name="Полилиния: Фигура 43"/>
          <p:cNvSpPr/>
          <p:nvPr/>
        </p:nvSpPr>
        <p:spPr>
          <a:xfrm>
            <a:off x="10513744" y="-1"/>
            <a:ext cx="1674573" cy="9601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5" h="21600" extrusionOk="0">
                <a:moveTo>
                  <a:pt x="1704" y="13410"/>
                </a:moveTo>
                <a:cubicBezTo>
                  <a:pt x="1704" y="13410"/>
                  <a:pt x="3023" y="18046"/>
                  <a:pt x="5645" y="21600"/>
                </a:cubicBezTo>
                <a:lnTo>
                  <a:pt x="21389" y="8079"/>
                </a:lnTo>
                <a:lnTo>
                  <a:pt x="21405" y="0"/>
                </a:lnTo>
                <a:lnTo>
                  <a:pt x="103" y="0"/>
                </a:lnTo>
                <a:cubicBezTo>
                  <a:pt x="-195" y="3581"/>
                  <a:pt x="119" y="7829"/>
                  <a:pt x="1500" y="12688"/>
                </a:cubicBezTo>
                <a:lnTo>
                  <a:pt x="1704" y="13410"/>
                </a:lnTo>
                <a:close/>
              </a:path>
            </a:pathLst>
          </a:custGeom>
          <a:solidFill>
            <a:srgbClr val="7E1B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7" name="Полилиния: фигура 44"/>
          <p:cNvSpPr/>
          <p:nvPr/>
        </p:nvSpPr>
        <p:spPr>
          <a:xfrm>
            <a:off x="10967538" y="1341467"/>
            <a:ext cx="1220779" cy="846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66" h="20379" extrusionOk="0">
                <a:moveTo>
                  <a:pt x="20766" y="0"/>
                </a:moveTo>
                <a:lnTo>
                  <a:pt x="1652" y="13221"/>
                </a:lnTo>
                <a:cubicBezTo>
                  <a:pt x="1652" y="13221"/>
                  <a:pt x="-834" y="14974"/>
                  <a:pt x="294" y="18183"/>
                </a:cubicBezTo>
                <a:lnTo>
                  <a:pt x="336" y="18332"/>
                </a:lnTo>
                <a:cubicBezTo>
                  <a:pt x="336" y="18332"/>
                  <a:pt x="1464" y="21600"/>
                  <a:pt x="3971" y="19877"/>
                </a:cubicBezTo>
                <a:lnTo>
                  <a:pt x="20766" y="8230"/>
                </a:lnTo>
                <a:lnTo>
                  <a:pt x="20766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8" name="Полилиния: Фигура 45"/>
          <p:cNvSpPr/>
          <p:nvPr/>
        </p:nvSpPr>
        <p:spPr>
          <a:xfrm>
            <a:off x="10944909" y="1320487"/>
            <a:ext cx="1243410" cy="891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4" h="21600" extrusionOk="0">
                <a:moveTo>
                  <a:pt x="4237" y="20044"/>
                </a:moveTo>
                <a:cubicBezTo>
                  <a:pt x="2092" y="21510"/>
                  <a:pt x="1157" y="19027"/>
                  <a:pt x="1051" y="18758"/>
                </a:cubicBezTo>
                <a:lnTo>
                  <a:pt x="1008" y="18608"/>
                </a:lnTo>
                <a:cubicBezTo>
                  <a:pt x="31" y="15856"/>
                  <a:pt x="2134" y="14390"/>
                  <a:pt x="2219" y="14300"/>
                </a:cubicBezTo>
                <a:lnTo>
                  <a:pt x="21504" y="1137"/>
                </a:lnTo>
                <a:lnTo>
                  <a:pt x="21504" y="0"/>
                </a:lnTo>
                <a:lnTo>
                  <a:pt x="1900" y="13373"/>
                </a:lnTo>
                <a:cubicBezTo>
                  <a:pt x="1858" y="13403"/>
                  <a:pt x="562" y="14330"/>
                  <a:pt x="138" y="16065"/>
                </a:cubicBezTo>
                <a:cubicBezTo>
                  <a:pt x="-96" y="17053"/>
                  <a:pt x="-32" y="18070"/>
                  <a:pt x="329" y="19117"/>
                </a:cubicBezTo>
                <a:lnTo>
                  <a:pt x="371" y="19266"/>
                </a:lnTo>
                <a:cubicBezTo>
                  <a:pt x="732" y="20224"/>
                  <a:pt x="1603" y="21600"/>
                  <a:pt x="2984" y="21600"/>
                </a:cubicBezTo>
                <a:cubicBezTo>
                  <a:pt x="3451" y="21600"/>
                  <a:pt x="3982" y="21421"/>
                  <a:pt x="4577" y="21032"/>
                </a:cubicBezTo>
                <a:lnTo>
                  <a:pt x="21504" y="9484"/>
                </a:lnTo>
                <a:lnTo>
                  <a:pt x="21504" y="8257"/>
                </a:lnTo>
                <a:lnTo>
                  <a:pt x="4237" y="2004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9" name="Полилиния: Фигура 46"/>
          <p:cNvSpPr/>
          <p:nvPr/>
        </p:nvSpPr>
        <p:spPr>
          <a:xfrm>
            <a:off x="9661506" y="359123"/>
            <a:ext cx="2525581" cy="1890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0760" extrusionOk="0">
                <a:moveTo>
                  <a:pt x="5220" y="19676"/>
                </a:moveTo>
                <a:cubicBezTo>
                  <a:pt x="2169" y="21600"/>
                  <a:pt x="811" y="18253"/>
                  <a:pt x="769" y="18117"/>
                </a:cubicBezTo>
                <a:lnTo>
                  <a:pt x="717" y="17968"/>
                </a:lnTo>
                <a:cubicBezTo>
                  <a:pt x="163" y="16518"/>
                  <a:pt x="267" y="15163"/>
                  <a:pt x="1061" y="13957"/>
                </a:cubicBezTo>
                <a:cubicBezTo>
                  <a:pt x="1657" y="13036"/>
                  <a:pt x="2441" y="12521"/>
                  <a:pt x="2451" y="12507"/>
                </a:cubicBezTo>
                <a:lnTo>
                  <a:pt x="21491" y="528"/>
                </a:lnTo>
                <a:lnTo>
                  <a:pt x="21491" y="0"/>
                </a:lnTo>
                <a:lnTo>
                  <a:pt x="2294" y="12074"/>
                </a:lnTo>
                <a:cubicBezTo>
                  <a:pt x="2232" y="12128"/>
                  <a:pt x="654" y="13131"/>
                  <a:pt x="152" y="15041"/>
                </a:cubicBezTo>
                <a:cubicBezTo>
                  <a:pt x="-109" y="16044"/>
                  <a:pt x="-36" y="17101"/>
                  <a:pt x="393" y="18185"/>
                </a:cubicBezTo>
                <a:lnTo>
                  <a:pt x="445" y="18334"/>
                </a:lnTo>
                <a:cubicBezTo>
                  <a:pt x="445" y="18361"/>
                  <a:pt x="1406" y="20760"/>
                  <a:pt x="3444" y="20760"/>
                </a:cubicBezTo>
                <a:cubicBezTo>
                  <a:pt x="4008" y="20760"/>
                  <a:pt x="4656" y="20584"/>
                  <a:pt x="5388" y="20123"/>
                </a:cubicBezTo>
                <a:lnTo>
                  <a:pt x="21491" y="9973"/>
                </a:lnTo>
                <a:lnTo>
                  <a:pt x="21491" y="9445"/>
                </a:lnTo>
                <a:lnTo>
                  <a:pt x="5220" y="1967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10" name="Графический объект 22"/>
          <p:cNvSpPr/>
          <p:nvPr/>
        </p:nvSpPr>
        <p:spPr>
          <a:xfrm>
            <a:off x="3497248" y="2731765"/>
            <a:ext cx="5441741" cy="302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27" y="21600"/>
                </a:moveTo>
                <a:lnTo>
                  <a:pt x="473" y="21600"/>
                </a:lnTo>
                <a:cubicBezTo>
                  <a:pt x="211" y="21600"/>
                  <a:pt x="0" y="16630"/>
                  <a:pt x="0" y="10704"/>
                </a:cubicBezTo>
                <a:cubicBezTo>
                  <a:pt x="0" y="4779"/>
                  <a:pt x="211" y="0"/>
                  <a:pt x="473" y="0"/>
                </a:cubicBezTo>
                <a:lnTo>
                  <a:pt x="21127" y="0"/>
                </a:lnTo>
                <a:cubicBezTo>
                  <a:pt x="21389" y="0"/>
                  <a:pt x="21600" y="4779"/>
                  <a:pt x="21600" y="10704"/>
                </a:cubicBezTo>
                <a:cubicBezTo>
                  <a:pt x="21600" y="16630"/>
                  <a:pt x="21389" y="21600"/>
                  <a:pt x="21127" y="2160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7A02F8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11" name="Полилиния: Форма 8"/>
          <p:cNvSpPr/>
          <p:nvPr/>
        </p:nvSpPr>
        <p:spPr>
          <a:xfrm>
            <a:off x="3362936" y="4438920"/>
            <a:ext cx="8828389" cy="1556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962" y="0"/>
                </a:lnTo>
                <a:cubicBezTo>
                  <a:pt x="962" y="0"/>
                  <a:pt x="0" y="0"/>
                  <a:pt x="0" y="10598"/>
                </a:cubicBezTo>
                <a:lnTo>
                  <a:pt x="0" y="11002"/>
                </a:lnTo>
                <a:cubicBezTo>
                  <a:pt x="0" y="11002"/>
                  <a:pt x="0" y="21600"/>
                  <a:pt x="962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A02F8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197DCE"/>
                </a:solidFill>
              </a:defRPr>
            </a:pPr>
            <a:endParaRPr/>
          </a:p>
        </p:txBody>
      </p:sp>
      <p:sp>
        <p:nvSpPr>
          <p:cNvPr id="512" name="Подзаголовок 4"/>
          <p:cNvSpPr txBox="1"/>
          <p:nvPr/>
        </p:nvSpPr>
        <p:spPr>
          <a:xfrm>
            <a:off x="3480377" y="2238650"/>
            <a:ext cx="5481268" cy="496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ctr" defTabSz="905255">
              <a:lnSpc>
                <a:spcPct val="90000"/>
              </a:lnSpc>
              <a:spcBef>
                <a:spcPts val="900"/>
              </a:spcBef>
              <a:defRPr sz="2772" b="1" spc="-198">
                <a:solidFill>
                  <a:srgbClr val="7A02F8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r>
              <a:rPr lang="ru-RU" dirty="0"/>
              <a:t>Проект</a:t>
            </a:r>
            <a:endParaRPr dirty="0"/>
          </a:p>
        </p:txBody>
      </p:sp>
      <p:sp>
        <p:nvSpPr>
          <p:cNvPr id="513" name="Заголовок 1"/>
          <p:cNvSpPr txBox="1"/>
          <p:nvPr/>
        </p:nvSpPr>
        <p:spPr>
          <a:xfrm>
            <a:off x="1943901" y="3068252"/>
            <a:ext cx="8304198" cy="1336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85000" lnSpcReduction="10000"/>
          </a:bodyPr>
          <a:lstStyle>
            <a:lvl1pPr defTabSz="868680">
              <a:lnSpc>
                <a:spcPct val="90000"/>
              </a:lnSpc>
              <a:defRPr sz="3325">
                <a:solidFill>
                  <a:srgbClr val="57257D"/>
                </a:solidFill>
              </a:defRPr>
            </a:lvl1pPr>
          </a:lstStyle>
          <a:p>
            <a:pPr algn="ctr"/>
            <a:r>
              <a:rPr dirty="0"/>
              <a:t>«</a:t>
            </a:r>
            <a:r>
              <a:rPr lang="ru-RU" dirty="0"/>
              <a:t>Оценка целесообразности увеличения коллективных средств размещения в современных условиях развития курортного района</a:t>
            </a:r>
            <a:r>
              <a:rPr dirty="0"/>
              <a:t>»</a:t>
            </a:r>
          </a:p>
        </p:txBody>
      </p:sp>
      <p:pic>
        <p:nvPicPr>
          <p:cNvPr id="514" name="Рисунок 29" descr="Рисунок 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115" y="135582"/>
            <a:ext cx="2066899" cy="2066899"/>
          </a:xfrm>
          <a:prstGeom prst="rect">
            <a:avLst/>
          </a:prstGeom>
          <a:ln w="12700">
            <a:miter lim="400000"/>
          </a:ln>
        </p:spPr>
      </p:pic>
      <p:sp>
        <p:nvSpPr>
          <p:cNvPr id="515" name="TextBox 30"/>
          <p:cNvSpPr txBox="1"/>
          <p:nvPr/>
        </p:nvSpPr>
        <p:spPr>
          <a:xfrm>
            <a:off x="3888740" y="4602946"/>
            <a:ext cx="3586120" cy="917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Руководитель: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Родионов Алексей Александрович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Старший преподаватель</a:t>
            </a:r>
          </a:p>
        </p:txBody>
      </p:sp>
      <p:sp>
        <p:nvSpPr>
          <p:cNvPr id="516" name="TextBox 31"/>
          <p:cNvSpPr txBox="1"/>
          <p:nvPr/>
        </p:nvSpPr>
        <p:spPr>
          <a:xfrm>
            <a:off x="8259416" y="4567547"/>
            <a:ext cx="3529512" cy="917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rPr dirty="0" err="1"/>
              <a:t>Автор</a:t>
            </a:r>
            <a:r>
              <a:rPr dirty="0"/>
              <a:t>: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rPr lang="ru-RU" dirty="0"/>
              <a:t>Лачугина Наталья Кирилловна</a:t>
            </a: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 err="1"/>
              <a:t>Группа</a:t>
            </a:r>
            <a:r>
              <a:rPr dirty="0"/>
              <a:t>:  Х</a:t>
            </a:r>
            <a:r>
              <a:rPr lang="ru-RU" dirty="0"/>
              <a:t>ГДбд-04-22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04900435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Полилиния: Фигура 41"/>
          <p:cNvSpPr/>
          <p:nvPr/>
        </p:nvSpPr>
        <p:spPr>
          <a:xfrm>
            <a:off x="10491003" y="-1"/>
            <a:ext cx="1687490" cy="1157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372" extrusionOk="0">
                <a:moveTo>
                  <a:pt x="21384" y="15972"/>
                </a:moveTo>
                <a:lnTo>
                  <a:pt x="17774" y="18524"/>
                </a:lnTo>
                <a:cubicBezTo>
                  <a:pt x="13479" y="21600"/>
                  <a:pt x="9557" y="21213"/>
                  <a:pt x="6118" y="17453"/>
                </a:cubicBezTo>
                <a:cubicBezTo>
                  <a:pt x="3550" y="14605"/>
                  <a:pt x="2212" y="10823"/>
                  <a:pt x="2212" y="10777"/>
                </a:cubicBezTo>
                <a:lnTo>
                  <a:pt x="2009" y="10185"/>
                </a:lnTo>
                <a:cubicBezTo>
                  <a:pt x="780" y="6585"/>
                  <a:pt x="313" y="3167"/>
                  <a:pt x="655" y="0"/>
                </a:cubicBezTo>
                <a:lnTo>
                  <a:pt x="95" y="0"/>
                </a:lnTo>
                <a:cubicBezTo>
                  <a:pt x="-216" y="3327"/>
                  <a:pt x="235" y="6858"/>
                  <a:pt x="1511" y="10549"/>
                </a:cubicBezTo>
                <a:lnTo>
                  <a:pt x="1714" y="11142"/>
                </a:lnTo>
                <a:cubicBezTo>
                  <a:pt x="1776" y="11301"/>
                  <a:pt x="3099" y="15152"/>
                  <a:pt x="5775" y="18091"/>
                </a:cubicBezTo>
                <a:cubicBezTo>
                  <a:pt x="7332" y="19800"/>
                  <a:pt x="9495" y="21372"/>
                  <a:pt x="12265" y="21372"/>
                </a:cubicBezTo>
                <a:cubicBezTo>
                  <a:pt x="13961" y="21372"/>
                  <a:pt x="15875" y="20780"/>
                  <a:pt x="18023" y="19276"/>
                </a:cubicBezTo>
                <a:lnTo>
                  <a:pt x="21384" y="16884"/>
                </a:lnTo>
                <a:lnTo>
                  <a:pt x="21384" y="1597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522" name="Группа 3"/>
          <p:cNvGrpSpPr/>
          <p:nvPr/>
        </p:nvGrpSpPr>
        <p:grpSpPr>
          <a:xfrm>
            <a:off x="10942781" y="-4644"/>
            <a:ext cx="1247606" cy="1109330"/>
            <a:chOff x="0" y="0"/>
            <a:chExt cx="1247605" cy="1109329"/>
          </a:xfrm>
        </p:grpSpPr>
        <p:sp>
          <p:nvSpPr>
            <p:cNvPr id="519" name="Полилиния: Фигура 42"/>
            <p:cNvSpPr/>
            <p:nvPr/>
          </p:nvSpPr>
          <p:spPr>
            <a:xfrm>
              <a:off x="-1" y="190597"/>
              <a:ext cx="1246995" cy="918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0173" extrusionOk="0">
                  <a:moveTo>
                    <a:pt x="2120" y="11974"/>
                  </a:moveTo>
                  <a:cubicBezTo>
                    <a:pt x="2120" y="11974"/>
                    <a:pt x="-1038" y="14027"/>
                    <a:pt x="354" y="17739"/>
                  </a:cubicBezTo>
                  <a:lnTo>
                    <a:pt x="405" y="17888"/>
                  </a:lnTo>
                  <a:cubicBezTo>
                    <a:pt x="405" y="17888"/>
                    <a:pt x="1797" y="21600"/>
                    <a:pt x="4955" y="19561"/>
                  </a:cubicBezTo>
                  <a:lnTo>
                    <a:pt x="20562" y="9423"/>
                  </a:lnTo>
                  <a:lnTo>
                    <a:pt x="20562" y="0"/>
                  </a:lnTo>
                  <a:lnTo>
                    <a:pt x="2120" y="11974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accent2"/>
                </a:gs>
                <a:gs pos="64999">
                  <a:srgbClr val="7E1B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20" name="Полилиния: Фигура 43"/>
            <p:cNvSpPr/>
            <p:nvPr/>
          </p:nvSpPr>
          <p:spPr>
            <a:xfrm>
              <a:off x="413332" y="0"/>
              <a:ext cx="834274" cy="478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extrusionOk="0">
                  <a:moveTo>
                    <a:pt x="1704" y="13410"/>
                  </a:moveTo>
                  <a:cubicBezTo>
                    <a:pt x="1704" y="13410"/>
                    <a:pt x="3023" y="18046"/>
                    <a:pt x="5645" y="21600"/>
                  </a:cubicBezTo>
                  <a:lnTo>
                    <a:pt x="21389" y="8079"/>
                  </a:lnTo>
                  <a:lnTo>
                    <a:pt x="21405" y="0"/>
                  </a:lnTo>
                  <a:lnTo>
                    <a:pt x="103" y="0"/>
                  </a:lnTo>
                  <a:cubicBezTo>
                    <a:pt x="-195" y="3581"/>
                    <a:pt x="119" y="7829"/>
                    <a:pt x="1500" y="12688"/>
                  </a:cubicBezTo>
                  <a:lnTo>
                    <a:pt x="1704" y="13410"/>
                  </a:lnTo>
                  <a:close/>
                </a:path>
              </a:pathLst>
            </a:custGeom>
            <a:solidFill>
              <a:srgbClr val="7E1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21" name="Полилиния: фигура 44"/>
            <p:cNvSpPr/>
            <p:nvPr/>
          </p:nvSpPr>
          <p:spPr>
            <a:xfrm>
              <a:off x="639412" y="668320"/>
              <a:ext cx="608193" cy="42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0379" extrusionOk="0">
                  <a:moveTo>
                    <a:pt x="20766" y="0"/>
                  </a:moveTo>
                  <a:lnTo>
                    <a:pt x="1652" y="13221"/>
                  </a:lnTo>
                  <a:cubicBezTo>
                    <a:pt x="1652" y="13221"/>
                    <a:pt x="-834" y="14974"/>
                    <a:pt x="294" y="18183"/>
                  </a:cubicBezTo>
                  <a:lnTo>
                    <a:pt x="336" y="18332"/>
                  </a:lnTo>
                  <a:cubicBezTo>
                    <a:pt x="336" y="18332"/>
                    <a:pt x="1464" y="21600"/>
                    <a:pt x="3971" y="19877"/>
                  </a:cubicBezTo>
                  <a:lnTo>
                    <a:pt x="20766" y="8230"/>
                  </a:lnTo>
                  <a:lnTo>
                    <a:pt x="2076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523" name="Полилиния: Фигура 45"/>
          <p:cNvSpPr/>
          <p:nvPr/>
        </p:nvSpPr>
        <p:spPr>
          <a:xfrm>
            <a:off x="10944909" y="1320487"/>
            <a:ext cx="1243410" cy="891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4" h="21600" extrusionOk="0">
                <a:moveTo>
                  <a:pt x="4237" y="20044"/>
                </a:moveTo>
                <a:cubicBezTo>
                  <a:pt x="2092" y="21510"/>
                  <a:pt x="1157" y="19027"/>
                  <a:pt x="1051" y="18758"/>
                </a:cubicBezTo>
                <a:lnTo>
                  <a:pt x="1008" y="18608"/>
                </a:lnTo>
                <a:cubicBezTo>
                  <a:pt x="31" y="15856"/>
                  <a:pt x="2134" y="14390"/>
                  <a:pt x="2219" y="14300"/>
                </a:cubicBezTo>
                <a:lnTo>
                  <a:pt x="21504" y="1137"/>
                </a:lnTo>
                <a:lnTo>
                  <a:pt x="21504" y="0"/>
                </a:lnTo>
                <a:lnTo>
                  <a:pt x="1900" y="13373"/>
                </a:lnTo>
                <a:cubicBezTo>
                  <a:pt x="1858" y="13403"/>
                  <a:pt x="562" y="14330"/>
                  <a:pt x="138" y="16065"/>
                </a:cubicBezTo>
                <a:cubicBezTo>
                  <a:pt x="-96" y="17053"/>
                  <a:pt x="-32" y="18070"/>
                  <a:pt x="329" y="19117"/>
                </a:cubicBezTo>
                <a:lnTo>
                  <a:pt x="371" y="19266"/>
                </a:lnTo>
                <a:cubicBezTo>
                  <a:pt x="732" y="20224"/>
                  <a:pt x="1603" y="21600"/>
                  <a:pt x="2984" y="21600"/>
                </a:cubicBezTo>
                <a:cubicBezTo>
                  <a:pt x="3451" y="21600"/>
                  <a:pt x="3982" y="21421"/>
                  <a:pt x="4577" y="21032"/>
                </a:cubicBezTo>
                <a:lnTo>
                  <a:pt x="21504" y="9484"/>
                </a:lnTo>
                <a:lnTo>
                  <a:pt x="21504" y="8257"/>
                </a:lnTo>
                <a:lnTo>
                  <a:pt x="4237" y="2004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4" name="Полилиния: Фигура 46"/>
          <p:cNvSpPr/>
          <p:nvPr/>
        </p:nvSpPr>
        <p:spPr>
          <a:xfrm>
            <a:off x="9661506" y="305857"/>
            <a:ext cx="2525581" cy="1890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0760" extrusionOk="0">
                <a:moveTo>
                  <a:pt x="5220" y="19676"/>
                </a:moveTo>
                <a:cubicBezTo>
                  <a:pt x="2169" y="21600"/>
                  <a:pt x="811" y="18253"/>
                  <a:pt x="769" y="18117"/>
                </a:cubicBezTo>
                <a:lnTo>
                  <a:pt x="717" y="17968"/>
                </a:lnTo>
                <a:cubicBezTo>
                  <a:pt x="163" y="16518"/>
                  <a:pt x="267" y="15163"/>
                  <a:pt x="1061" y="13957"/>
                </a:cubicBezTo>
                <a:cubicBezTo>
                  <a:pt x="1657" y="13036"/>
                  <a:pt x="2441" y="12521"/>
                  <a:pt x="2451" y="12507"/>
                </a:cubicBezTo>
                <a:lnTo>
                  <a:pt x="21491" y="528"/>
                </a:lnTo>
                <a:lnTo>
                  <a:pt x="21491" y="0"/>
                </a:lnTo>
                <a:lnTo>
                  <a:pt x="2294" y="12074"/>
                </a:lnTo>
                <a:cubicBezTo>
                  <a:pt x="2232" y="12128"/>
                  <a:pt x="654" y="13131"/>
                  <a:pt x="152" y="15041"/>
                </a:cubicBezTo>
                <a:cubicBezTo>
                  <a:pt x="-109" y="16044"/>
                  <a:pt x="-36" y="17101"/>
                  <a:pt x="393" y="18185"/>
                </a:cubicBezTo>
                <a:lnTo>
                  <a:pt x="445" y="18334"/>
                </a:lnTo>
                <a:cubicBezTo>
                  <a:pt x="445" y="18361"/>
                  <a:pt x="1406" y="20760"/>
                  <a:pt x="3444" y="20760"/>
                </a:cubicBezTo>
                <a:cubicBezTo>
                  <a:pt x="4008" y="20760"/>
                  <a:pt x="4656" y="20584"/>
                  <a:pt x="5388" y="20123"/>
                </a:cubicBezTo>
                <a:lnTo>
                  <a:pt x="21491" y="9973"/>
                </a:lnTo>
                <a:lnTo>
                  <a:pt x="21491" y="9445"/>
                </a:lnTo>
                <a:lnTo>
                  <a:pt x="5220" y="1967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5" name="Заголовок 2"/>
          <p:cNvSpPr txBox="1"/>
          <p:nvPr/>
        </p:nvSpPr>
        <p:spPr>
          <a:xfrm>
            <a:off x="3722172" y="1231702"/>
            <a:ext cx="4817313" cy="854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pPr>
              <a:lnSpc>
                <a:spcPct val="170000"/>
              </a:lnSpc>
            </a:pPr>
            <a:r>
              <a:rPr lang="ru-RU" sz="1600" dirty="0"/>
              <a:t>Динамика туристического потока </a:t>
            </a:r>
          </a:p>
          <a:p>
            <a:pPr>
              <a:lnSpc>
                <a:spcPct val="170000"/>
              </a:lnSpc>
            </a:pPr>
            <a:r>
              <a:rPr lang="ru-RU" sz="1600" dirty="0"/>
              <a:t>в Териберке, в %.</a:t>
            </a:r>
            <a:endParaRPr sz="1600" dirty="0"/>
          </a:p>
        </p:txBody>
      </p:sp>
      <p:sp>
        <p:nvSpPr>
          <p:cNvPr id="526" name="Овал 21"/>
          <p:cNvSpPr txBox="1">
            <a:spLocks noGrp="1"/>
          </p:cNvSpPr>
          <p:nvPr>
            <p:ph type="sldNum" sz="quarter" idx="4294967295"/>
          </p:nvPr>
        </p:nvSpPr>
        <p:spPr>
          <a:xfrm>
            <a:off x="10949831" y="5856631"/>
            <a:ext cx="272379" cy="277997"/>
          </a:xfrm>
          <a:prstGeom prst="rect">
            <a:avLst/>
          </a:prstGeom>
          <a:solidFill>
            <a:schemeClr val="accent2"/>
          </a:solidFill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/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527" name="Графический объект 12"/>
          <p:cNvSpPr/>
          <p:nvPr/>
        </p:nvSpPr>
        <p:spPr>
          <a:xfrm>
            <a:off x="11347094" y="5800612"/>
            <a:ext cx="847467" cy="387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62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4862" y="0"/>
                </a:lnTo>
                <a:cubicBezTo>
                  <a:pt x="4862" y="0"/>
                  <a:pt x="0" y="0"/>
                  <a:pt x="0" y="10622"/>
                </a:cubicBezTo>
                <a:lnTo>
                  <a:pt x="0" y="11049"/>
                </a:lnTo>
                <a:cubicBezTo>
                  <a:pt x="0" y="10978"/>
                  <a:pt x="0" y="21600"/>
                  <a:pt x="4862" y="21600"/>
                </a:cubicBezTo>
                <a:close/>
              </a:path>
            </a:pathLst>
          </a:custGeom>
          <a:gradFill>
            <a:gsLst>
              <a:gs pos="12000">
                <a:schemeClr val="accent2"/>
              </a:gs>
              <a:gs pos="100000">
                <a:srgbClr val="7E1BFF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9" name="Нижний колонтитул 1"/>
          <p:cNvSpPr txBox="1"/>
          <p:nvPr/>
        </p:nvSpPr>
        <p:spPr>
          <a:xfrm>
            <a:off x="855016" y="6374111"/>
            <a:ext cx="1074619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>
                <a:solidFill>
                  <a:schemeClr val="accent2">
                    <a:satOff val="-18194"/>
                    <a:lumOff val="-11215"/>
                  </a:schemeClr>
                </a:solidFill>
              </a:defRPr>
            </a:lvl1pPr>
          </a:lstStyle>
          <a:p>
            <a:r>
              <a:rPr lang="ru-RU" dirty="0"/>
              <a:t>Оценка целесообразности увеличения коллективных средств размещения в современных условиях развития курортного района</a:t>
            </a:r>
            <a:endParaRPr dirty="0"/>
          </a:p>
        </p:txBody>
      </p:sp>
      <p:sp>
        <p:nvSpPr>
          <p:cNvPr id="530" name="Нижний колонтитул 1"/>
          <p:cNvSpPr txBox="1"/>
          <p:nvPr/>
        </p:nvSpPr>
        <p:spPr>
          <a:xfrm>
            <a:off x="-796275" y="5756468"/>
            <a:ext cx="474857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 b="1">
                <a:solidFill>
                  <a:srgbClr val="7030A0"/>
                </a:solidFill>
              </a:defRPr>
            </a:lvl1pPr>
          </a:lstStyle>
          <a:p>
            <a:r>
              <a:rPr dirty="0" err="1"/>
              <a:t>Источник</a:t>
            </a:r>
            <a:r>
              <a:rPr dirty="0"/>
              <a:t>: </a:t>
            </a:r>
            <a:r>
              <a:rPr lang="ru-RU" dirty="0"/>
              <a:t> </a:t>
            </a:r>
            <a:r>
              <a:rPr lang="en-US" dirty="0"/>
              <a:t>Interfax-Russia.ru</a:t>
            </a:r>
            <a:endParaRPr dirty="0"/>
          </a:p>
        </p:txBody>
      </p:sp>
      <p:sp>
        <p:nvSpPr>
          <p:cNvPr id="531" name="Нижний колонтитул 1"/>
          <p:cNvSpPr txBox="1"/>
          <p:nvPr/>
        </p:nvSpPr>
        <p:spPr>
          <a:xfrm>
            <a:off x="7896676" y="5809435"/>
            <a:ext cx="312537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1400" b="1">
                <a:solidFill>
                  <a:srgbClr val="7030A0"/>
                </a:solidFill>
              </a:defRPr>
            </a:lvl1pPr>
          </a:lstStyle>
          <a:p>
            <a:r>
              <a:rPr dirty="0" err="1"/>
              <a:t>Источник</a:t>
            </a:r>
            <a:r>
              <a:rPr dirty="0"/>
              <a:t>:</a:t>
            </a:r>
            <a:r>
              <a:rPr lang="ru-RU" dirty="0"/>
              <a:t> «Туристско-рекреационный потенциал Арктической зоны.»  </a:t>
            </a:r>
            <a:r>
              <a:rPr dirty="0"/>
              <a:t> </a:t>
            </a:r>
          </a:p>
        </p:txBody>
      </p:sp>
      <p:pic>
        <p:nvPicPr>
          <p:cNvPr id="535" name="Рисунок 29" descr="Рисунок 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115" y="135582"/>
            <a:ext cx="972553" cy="97255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xmlns="" id="{D86148F3-9ACA-EA29-1246-92F13D2AB376}"/>
              </a:ext>
            </a:extLst>
          </p:cNvPr>
          <p:cNvSpPr txBox="1"/>
          <p:nvPr/>
        </p:nvSpPr>
        <p:spPr>
          <a:xfrm>
            <a:off x="76034" y="1412627"/>
            <a:ext cx="4229636" cy="316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fontScale="92500"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r>
              <a:rPr lang="en-US" sz="1700" dirty="0"/>
              <a:t>         </a:t>
            </a:r>
            <a:r>
              <a:rPr lang="ru-RU" sz="1700" dirty="0"/>
              <a:t>Спрос на поездки в Териберку, тыс. чел</a:t>
            </a:r>
            <a:endParaRPr sz="1700" dirty="0"/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DCBD126B-0A6E-D90F-6B94-4269F176D36F}"/>
              </a:ext>
            </a:extLst>
          </p:cNvPr>
          <p:cNvSpPr txBox="1"/>
          <p:nvPr/>
        </p:nvSpPr>
        <p:spPr>
          <a:xfrm>
            <a:off x="2379229" y="337117"/>
            <a:ext cx="6841206" cy="62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r>
              <a:rPr dirty="0" err="1"/>
              <a:t>Актуальность</a:t>
            </a:r>
            <a:r>
              <a:rPr dirty="0"/>
              <a:t> </a:t>
            </a:r>
            <a:r>
              <a:rPr dirty="0" err="1"/>
              <a:t>темы</a:t>
            </a:r>
            <a:endParaRPr dirty="0"/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D4D36743-FBB2-C3BE-935C-AED2392673C9}"/>
              </a:ext>
            </a:extLst>
          </p:cNvPr>
          <p:cNvSpPr txBox="1"/>
          <p:nvPr/>
        </p:nvSpPr>
        <p:spPr>
          <a:xfrm>
            <a:off x="7886331" y="1198782"/>
            <a:ext cx="4554132" cy="470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pPr>
              <a:lnSpc>
                <a:spcPct val="170000"/>
              </a:lnSpc>
            </a:pPr>
            <a:r>
              <a:rPr lang="ru-RU" sz="1600" dirty="0"/>
              <a:t>Оценка туристического</a:t>
            </a:r>
          </a:p>
          <a:p>
            <a:pPr>
              <a:lnSpc>
                <a:spcPct val="170000"/>
              </a:lnSpc>
            </a:pPr>
            <a:r>
              <a:rPr lang="ru-RU" sz="1600" dirty="0"/>
              <a:t> потенциала Териберки, в %.</a:t>
            </a:r>
            <a:endParaRPr sz="1600" dirty="0"/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xmlns="" id="{4606CEC9-B6C8-AC0B-8344-C5CFA367A0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72640131"/>
              </p:ext>
            </p:extLst>
          </p:nvPr>
        </p:nvGraphicFramePr>
        <p:xfrm>
          <a:off x="4323945" y="2038505"/>
          <a:ext cx="3580574" cy="3711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xmlns="" id="{C5359F3D-C3F3-1C2F-A3E8-E54C5F61BC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28518747"/>
              </p:ext>
            </p:extLst>
          </p:nvPr>
        </p:nvGraphicFramePr>
        <p:xfrm>
          <a:off x="8029403" y="1934475"/>
          <a:ext cx="4244513" cy="4019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Нижний колонтитул 1">
            <a:extLst>
              <a:ext uri="{FF2B5EF4-FFF2-40B4-BE49-F238E27FC236}">
                <a16:creationId xmlns:a16="http://schemas.microsoft.com/office/drawing/2014/main" xmlns="" id="{420EEC90-5C9A-CDA5-B0A6-E404CF592FFB}"/>
              </a:ext>
            </a:extLst>
          </p:cNvPr>
          <p:cNvSpPr txBox="1"/>
          <p:nvPr/>
        </p:nvSpPr>
        <p:spPr>
          <a:xfrm>
            <a:off x="4551544" y="5758086"/>
            <a:ext cx="312537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1400" b="1">
                <a:solidFill>
                  <a:srgbClr val="7030A0"/>
                </a:solidFill>
              </a:defRPr>
            </a:lvl1pPr>
          </a:lstStyle>
          <a:p>
            <a:r>
              <a:rPr dirty="0" err="1"/>
              <a:t>Источник</a:t>
            </a:r>
            <a:r>
              <a:rPr dirty="0"/>
              <a:t>:</a:t>
            </a:r>
            <a:r>
              <a:rPr lang="ru-RU" dirty="0"/>
              <a:t> «Туристско-рекреационный потенциал Арктической зоны.»</a:t>
            </a:r>
            <a:endParaRPr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30BFC51D-C1AC-D938-177E-6E1E97309C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93465390"/>
              </p:ext>
            </p:extLst>
          </p:nvPr>
        </p:nvGraphicFramePr>
        <p:xfrm>
          <a:off x="435894" y="1876305"/>
          <a:ext cx="4244513" cy="3711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Полилиния: Фигура 41"/>
          <p:cNvSpPr/>
          <p:nvPr/>
        </p:nvSpPr>
        <p:spPr>
          <a:xfrm>
            <a:off x="10491003" y="-1"/>
            <a:ext cx="1687490" cy="1157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372" extrusionOk="0">
                <a:moveTo>
                  <a:pt x="21384" y="15972"/>
                </a:moveTo>
                <a:lnTo>
                  <a:pt x="17774" y="18524"/>
                </a:lnTo>
                <a:cubicBezTo>
                  <a:pt x="13479" y="21600"/>
                  <a:pt x="9557" y="21213"/>
                  <a:pt x="6118" y="17453"/>
                </a:cubicBezTo>
                <a:cubicBezTo>
                  <a:pt x="3550" y="14605"/>
                  <a:pt x="2212" y="10823"/>
                  <a:pt x="2212" y="10777"/>
                </a:cubicBezTo>
                <a:lnTo>
                  <a:pt x="2009" y="10185"/>
                </a:lnTo>
                <a:cubicBezTo>
                  <a:pt x="780" y="6585"/>
                  <a:pt x="313" y="3167"/>
                  <a:pt x="655" y="0"/>
                </a:cubicBezTo>
                <a:lnTo>
                  <a:pt x="95" y="0"/>
                </a:lnTo>
                <a:cubicBezTo>
                  <a:pt x="-216" y="3327"/>
                  <a:pt x="235" y="6858"/>
                  <a:pt x="1511" y="10549"/>
                </a:cubicBezTo>
                <a:lnTo>
                  <a:pt x="1714" y="11142"/>
                </a:lnTo>
                <a:cubicBezTo>
                  <a:pt x="1776" y="11301"/>
                  <a:pt x="3099" y="15152"/>
                  <a:pt x="5775" y="18091"/>
                </a:cubicBezTo>
                <a:cubicBezTo>
                  <a:pt x="7332" y="19800"/>
                  <a:pt x="9495" y="21372"/>
                  <a:pt x="12265" y="21372"/>
                </a:cubicBezTo>
                <a:cubicBezTo>
                  <a:pt x="13961" y="21372"/>
                  <a:pt x="15875" y="20780"/>
                  <a:pt x="18023" y="19276"/>
                </a:cubicBezTo>
                <a:lnTo>
                  <a:pt x="21384" y="16884"/>
                </a:lnTo>
                <a:lnTo>
                  <a:pt x="21384" y="1597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541" name="Группа 3"/>
          <p:cNvGrpSpPr/>
          <p:nvPr/>
        </p:nvGrpSpPr>
        <p:grpSpPr>
          <a:xfrm>
            <a:off x="10942781" y="-4644"/>
            <a:ext cx="1247606" cy="1109330"/>
            <a:chOff x="0" y="0"/>
            <a:chExt cx="1247605" cy="1109329"/>
          </a:xfrm>
        </p:grpSpPr>
        <p:sp>
          <p:nvSpPr>
            <p:cNvPr id="538" name="Полилиния: Фигура 42"/>
            <p:cNvSpPr/>
            <p:nvPr/>
          </p:nvSpPr>
          <p:spPr>
            <a:xfrm>
              <a:off x="-1" y="190597"/>
              <a:ext cx="1246995" cy="918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0173" extrusionOk="0">
                  <a:moveTo>
                    <a:pt x="2120" y="11974"/>
                  </a:moveTo>
                  <a:cubicBezTo>
                    <a:pt x="2120" y="11974"/>
                    <a:pt x="-1038" y="14027"/>
                    <a:pt x="354" y="17739"/>
                  </a:cubicBezTo>
                  <a:lnTo>
                    <a:pt x="405" y="17888"/>
                  </a:lnTo>
                  <a:cubicBezTo>
                    <a:pt x="405" y="17888"/>
                    <a:pt x="1797" y="21600"/>
                    <a:pt x="4955" y="19561"/>
                  </a:cubicBezTo>
                  <a:lnTo>
                    <a:pt x="20562" y="9423"/>
                  </a:lnTo>
                  <a:lnTo>
                    <a:pt x="20562" y="0"/>
                  </a:lnTo>
                  <a:lnTo>
                    <a:pt x="2120" y="11974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accent2"/>
                </a:gs>
                <a:gs pos="64999">
                  <a:srgbClr val="7E1B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39" name="Полилиния: Фигура 43"/>
            <p:cNvSpPr/>
            <p:nvPr/>
          </p:nvSpPr>
          <p:spPr>
            <a:xfrm>
              <a:off x="413332" y="0"/>
              <a:ext cx="834274" cy="478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extrusionOk="0">
                  <a:moveTo>
                    <a:pt x="1704" y="13410"/>
                  </a:moveTo>
                  <a:cubicBezTo>
                    <a:pt x="1704" y="13410"/>
                    <a:pt x="3023" y="18046"/>
                    <a:pt x="5645" y="21600"/>
                  </a:cubicBezTo>
                  <a:lnTo>
                    <a:pt x="21389" y="8079"/>
                  </a:lnTo>
                  <a:lnTo>
                    <a:pt x="21405" y="0"/>
                  </a:lnTo>
                  <a:lnTo>
                    <a:pt x="103" y="0"/>
                  </a:lnTo>
                  <a:cubicBezTo>
                    <a:pt x="-195" y="3581"/>
                    <a:pt x="119" y="7829"/>
                    <a:pt x="1500" y="12688"/>
                  </a:cubicBezTo>
                  <a:lnTo>
                    <a:pt x="1704" y="13410"/>
                  </a:lnTo>
                  <a:close/>
                </a:path>
              </a:pathLst>
            </a:custGeom>
            <a:solidFill>
              <a:srgbClr val="7E1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40" name="Полилиния: фигура 44"/>
            <p:cNvSpPr/>
            <p:nvPr/>
          </p:nvSpPr>
          <p:spPr>
            <a:xfrm>
              <a:off x="639412" y="668320"/>
              <a:ext cx="608193" cy="42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0379" extrusionOk="0">
                  <a:moveTo>
                    <a:pt x="20766" y="0"/>
                  </a:moveTo>
                  <a:lnTo>
                    <a:pt x="1652" y="13221"/>
                  </a:lnTo>
                  <a:cubicBezTo>
                    <a:pt x="1652" y="13221"/>
                    <a:pt x="-834" y="14974"/>
                    <a:pt x="294" y="18183"/>
                  </a:cubicBezTo>
                  <a:lnTo>
                    <a:pt x="336" y="18332"/>
                  </a:lnTo>
                  <a:cubicBezTo>
                    <a:pt x="336" y="18332"/>
                    <a:pt x="1464" y="21600"/>
                    <a:pt x="3971" y="19877"/>
                  </a:cubicBezTo>
                  <a:lnTo>
                    <a:pt x="20766" y="8230"/>
                  </a:lnTo>
                  <a:lnTo>
                    <a:pt x="2076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542" name="Полилиния: Фигура 45"/>
          <p:cNvSpPr/>
          <p:nvPr/>
        </p:nvSpPr>
        <p:spPr>
          <a:xfrm>
            <a:off x="10944909" y="1320487"/>
            <a:ext cx="1243410" cy="891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4" h="21600" extrusionOk="0">
                <a:moveTo>
                  <a:pt x="4237" y="20044"/>
                </a:moveTo>
                <a:cubicBezTo>
                  <a:pt x="2092" y="21510"/>
                  <a:pt x="1157" y="19027"/>
                  <a:pt x="1051" y="18758"/>
                </a:cubicBezTo>
                <a:lnTo>
                  <a:pt x="1008" y="18608"/>
                </a:lnTo>
                <a:cubicBezTo>
                  <a:pt x="31" y="15856"/>
                  <a:pt x="2134" y="14390"/>
                  <a:pt x="2219" y="14300"/>
                </a:cubicBezTo>
                <a:lnTo>
                  <a:pt x="21504" y="1137"/>
                </a:lnTo>
                <a:lnTo>
                  <a:pt x="21504" y="0"/>
                </a:lnTo>
                <a:lnTo>
                  <a:pt x="1900" y="13373"/>
                </a:lnTo>
                <a:cubicBezTo>
                  <a:pt x="1858" y="13403"/>
                  <a:pt x="562" y="14330"/>
                  <a:pt x="138" y="16065"/>
                </a:cubicBezTo>
                <a:cubicBezTo>
                  <a:pt x="-96" y="17053"/>
                  <a:pt x="-32" y="18070"/>
                  <a:pt x="329" y="19117"/>
                </a:cubicBezTo>
                <a:lnTo>
                  <a:pt x="371" y="19266"/>
                </a:lnTo>
                <a:cubicBezTo>
                  <a:pt x="732" y="20224"/>
                  <a:pt x="1603" y="21600"/>
                  <a:pt x="2984" y="21600"/>
                </a:cubicBezTo>
                <a:cubicBezTo>
                  <a:pt x="3451" y="21600"/>
                  <a:pt x="3982" y="21421"/>
                  <a:pt x="4577" y="21032"/>
                </a:cubicBezTo>
                <a:lnTo>
                  <a:pt x="21504" y="9484"/>
                </a:lnTo>
                <a:lnTo>
                  <a:pt x="21504" y="8257"/>
                </a:lnTo>
                <a:lnTo>
                  <a:pt x="4237" y="2004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43" name="Полилиния: Фигура 46"/>
          <p:cNvSpPr/>
          <p:nvPr/>
        </p:nvSpPr>
        <p:spPr>
          <a:xfrm>
            <a:off x="9661506" y="359123"/>
            <a:ext cx="2525581" cy="1890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0760" extrusionOk="0">
                <a:moveTo>
                  <a:pt x="5220" y="19676"/>
                </a:moveTo>
                <a:cubicBezTo>
                  <a:pt x="2169" y="21600"/>
                  <a:pt x="811" y="18253"/>
                  <a:pt x="769" y="18117"/>
                </a:cubicBezTo>
                <a:lnTo>
                  <a:pt x="717" y="17968"/>
                </a:lnTo>
                <a:cubicBezTo>
                  <a:pt x="163" y="16518"/>
                  <a:pt x="267" y="15163"/>
                  <a:pt x="1061" y="13957"/>
                </a:cubicBezTo>
                <a:cubicBezTo>
                  <a:pt x="1657" y="13036"/>
                  <a:pt x="2441" y="12521"/>
                  <a:pt x="2451" y="12507"/>
                </a:cubicBezTo>
                <a:lnTo>
                  <a:pt x="21491" y="528"/>
                </a:lnTo>
                <a:lnTo>
                  <a:pt x="21491" y="0"/>
                </a:lnTo>
                <a:lnTo>
                  <a:pt x="2294" y="12074"/>
                </a:lnTo>
                <a:cubicBezTo>
                  <a:pt x="2232" y="12128"/>
                  <a:pt x="654" y="13131"/>
                  <a:pt x="152" y="15041"/>
                </a:cubicBezTo>
                <a:cubicBezTo>
                  <a:pt x="-109" y="16044"/>
                  <a:pt x="-36" y="17101"/>
                  <a:pt x="393" y="18185"/>
                </a:cubicBezTo>
                <a:lnTo>
                  <a:pt x="445" y="18334"/>
                </a:lnTo>
                <a:cubicBezTo>
                  <a:pt x="445" y="18361"/>
                  <a:pt x="1406" y="20760"/>
                  <a:pt x="3444" y="20760"/>
                </a:cubicBezTo>
                <a:cubicBezTo>
                  <a:pt x="4008" y="20760"/>
                  <a:pt x="4656" y="20584"/>
                  <a:pt x="5388" y="20123"/>
                </a:cubicBezTo>
                <a:lnTo>
                  <a:pt x="21491" y="9973"/>
                </a:lnTo>
                <a:lnTo>
                  <a:pt x="21491" y="9445"/>
                </a:lnTo>
                <a:lnTo>
                  <a:pt x="5220" y="1967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44" name="Овал 21"/>
          <p:cNvSpPr txBox="1">
            <a:spLocks noGrp="1"/>
          </p:cNvSpPr>
          <p:nvPr>
            <p:ph type="sldNum" sz="quarter" idx="4294967295"/>
          </p:nvPr>
        </p:nvSpPr>
        <p:spPr>
          <a:xfrm>
            <a:off x="10949831" y="5856631"/>
            <a:ext cx="272379" cy="277997"/>
          </a:xfrm>
          <a:prstGeom prst="rect">
            <a:avLst/>
          </a:prstGeom>
          <a:solidFill>
            <a:schemeClr val="accent2"/>
          </a:solidFill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/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545" name="Графический объект 12"/>
          <p:cNvSpPr/>
          <p:nvPr/>
        </p:nvSpPr>
        <p:spPr>
          <a:xfrm>
            <a:off x="11347094" y="5800612"/>
            <a:ext cx="847467" cy="387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62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4862" y="0"/>
                </a:lnTo>
                <a:cubicBezTo>
                  <a:pt x="4862" y="0"/>
                  <a:pt x="0" y="0"/>
                  <a:pt x="0" y="10622"/>
                </a:cubicBezTo>
                <a:lnTo>
                  <a:pt x="0" y="11049"/>
                </a:lnTo>
                <a:cubicBezTo>
                  <a:pt x="0" y="10978"/>
                  <a:pt x="0" y="21600"/>
                  <a:pt x="4862" y="21600"/>
                </a:cubicBezTo>
                <a:close/>
              </a:path>
            </a:pathLst>
          </a:custGeom>
          <a:gradFill>
            <a:gsLst>
              <a:gs pos="12000">
                <a:schemeClr val="accent2"/>
              </a:gs>
              <a:gs pos="100000">
                <a:srgbClr val="7E1BFF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46" name="Нижний колонтитул 1"/>
          <p:cNvSpPr txBox="1"/>
          <p:nvPr/>
        </p:nvSpPr>
        <p:spPr>
          <a:xfrm>
            <a:off x="613278" y="6384622"/>
            <a:ext cx="1074619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>
                <a:solidFill>
                  <a:schemeClr val="accent2">
                    <a:satOff val="-18194"/>
                    <a:lumOff val="-11215"/>
                  </a:schemeClr>
                </a:solidFill>
              </a:defRPr>
            </a:lvl1pPr>
          </a:lstStyle>
          <a:p>
            <a:r>
              <a:rPr lang="ru-RU" dirty="0"/>
              <a:t>Оценка целесообразности увеличения коллективных средств размещения в современных условиях развития курортного района</a:t>
            </a:r>
            <a:endParaRPr dirty="0"/>
          </a:p>
        </p:txBody>
      </p:sp>
      <p:sp>
        <p:nvSpPr>
          <p:cNvPr id="547" name="Прямоугольник: скругленные углы 18"/>
          <p:cNvSpPr/>
          <p:nvPr/>
        </p:nvSpPr>
        <p:spPr>
          <a:xfrm>
            <a:off x="2368402" y="1038246"/>
            <a:ext cx="157332" cy="61316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7030A0"/>
                </a:solidFill>
              </a:defRPr>
            </a:pPr>
            <a:endParaRPr/>
          </a:p>
        </p:txBody>
      </p:sp>
      <p:sp>
        <p:nvSpPr>
          <p:cNvPr id="548" name="TextBox 19"/>
          <p:cNvSpPr txBox="1"/>
          <p:nvPr/>
        </p:nvSpPr>
        <p:spPr>
          <a:xfrm>
            <a:off x="2588753" y="1016328"/>
            <a:ext cx="4309110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57257D"/>
                </a:solidFill>
              </a:defRPr>
            </a:lvl1pPr>
          </a:lstStyle>
          <a:p>
            <a:r>
              <a:t>Объект исследования: </a:t>
            </a:r>
          </a:p>
        </p:txBody>
      </p:sp>
      <p:sp>
        <p:nvSpPr>
          <p:cNvPr id="549" name="TextBox 22"/>
          <p:cNvSpPr txBox="1"/>
          <p:nvPr/>
        </p:nvSpPr>
        <p:spPr>
          <a:xfrm>
            <a:off x="2649958" y="1487803"/>
            <a:ext cx="259854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C55A11"/>
                </a:solidFill>
              </a:defRPr>
            </a:lvl1pPr>
          </a:lstStyle>
          <a:p>
            <a:r>
              <a:rPr lang="ru-RU" dirty="0"/>
              <a:t>Курортный район.</a:t>
            </a:r>
            <a:endParaRPr dirty="0"/>
          </a:p>
        </p:txBody>
      </p:sp>
      <p:sp>
        <p:nvSpPr>
          <p:cNvPr id="550" name="Прямоугольник: скругленные углы 25"/>
          <p:cNvSpPr/>
          <p:nvPr/>
        </p:nvSpPr>
        <p:spPr>
          <a:xfrm>
            <a:off x="6630348" y="1022481"/>
            <a:ext cx="157332" cy="61316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7030A0"/>
                </a:solidFill>
              </a:defRPr>
            </a:pPr>
            <a:endParaRPr/>
          </a:p>
        </p:txBody>
      </p:sp>
      <p:sp>
        <p:nvSpPr>
          <p:cNvPr id="551" name="TextBox 26"/>
          <p:cNvSpPr txBox="1"/>
          <p:nvPr/>
        </p:nvSpPr>
        <p:spPr>
          <a:xfrm>
            <a:off x="6871718" y="990053"/>
            <a:ext cx="4309111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57257D"/>
                </a:solidFill>
              </a:defRPr>
            </a:lvl1pPr>
          </a:lstStyle>
          <a:p>
            <a:r>
              <a:t>Предмет исследования: </a:t>
            </a:r>
          </a:p>
        </p:txBody>
      </p:sp>
      <p:sp>
        <p:nvSpPr>
          <p:cNvPr id="552" name="TextBox 27"/>
          <p:cNvSpPr txBox="1"/>
          <p:nvPr/>
        </p:nvSpPr>
        <p:spPr>
          <a:xfrm>
            <a:off x="6938734" y="1408799"/>
            <a:ext cx="3113556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C55A11"/>
                </a:solidFill>
              </a:defRPr>
            </a:lvl1pPr>
          </a:lstStyle>
          <a:p>
            <a:r>
              <a:rPr lang="ru-RU" dirty="0"/>
              <a:t>Оценка увеличения коллективных средств размещения в курортном районе Териберки.</a:t>
            </a:r>
            <a:endParaRPr dirty="0"/>
          </a:p>
        </p:txBody>
      </p:sp>
      <p:sp>
        <p:nvSpPr>
          <p:cNvPr id="553" name="Прямоугольник: скругленные углы 28"/>
          <p:cNvSpPr/>
          <p:nvPr/>
        </p:nvSpPr>
        <p:spPr>
          <a:xfrm>
            <a:off x="292609" y="2535971"/>
            <a:ext cx="157332" cy="61316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7030A0"/>
                </a:solidFill>
              </a:defRPr>
            </a:pPr>
            <a:endParaRPr/>
          </a:p>
        </p:txBody>
      </p:sp>
      <p:sp>
        <p:nvSpPr>
          <p:cNvPr id="554" name="TextBox 29"/>
          <p:cNvSpPr txBox="1"/>
          <p:nvPr/>
        </p:nvSpPr>
        <p:spPr>
          <a:xfrm>
            <a:off x="449898" y="2619156"/>
            <a:ext cx="4309111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57257D"/>
                </a:solidFill>
              </a:defRPr>
            </a:lvl1pPr>
          </a:lstStyle>
          <a:p>
            <a:r>
              <a:t>Цель работы: </a:t>
            </a:r>
          </a:p>
        </p:txBody>
      </p:sp>
      <p:sp>
        <p:nvSpPr>
          <p:cNvPr id="555" name="TextBox 30"/>
          <p:cNvSpPr txBox="1"/>
          <p:nvPr/>
        </p:nvSpPr>
        <p:spPr>
          <a:xfrm>
            <a:off x="507704" y="3391668"/>
            <a:ext cx="4309111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57257D"/>
                </a:solidFill>
              </a:defRPr>
            </a:lvl1pPr>
          </a:lstStyle>
          <a:p>
            <a:r>
              <a:t>Задачи: </a:t>
            </a:r>
          </a:p>
        </p:txBody>
      </p:sp>
      <p:grpSp>
        <p:nvGrpSpPr>
          <p:cNvPr id="558" name="Группа 31"/>
          <p:cNvGrpSpPr/>
          <p:nvPr/>
        </p:nvGrpSpPr>
        <p:grpSpPr>
          <a:xfrm>
            <a:off x="646068" y="3911420"/>
            <a:ext cx="369535" cy="369535"/>
            <a:chOff x="0" y="0"/>
            <a:chExt cx="369534" cy="369534"/>
          </a:xfrm>
        </p:grpSpPr>
        <p:sp>
          <p:nvSpPr>
            <p:cNvPr id="556" name="Овал 34"/>
            <p:cNvSpPr/>
            <p:nvPr/>
          </p:nvSpPr>
          <p:spPr>
            <a:xfrm>
              <a:off x="-1" y="-1"/>
              <a:ext cx="369536" cy="369536"/>
            </a:xfrm>
            <a:prstGeom prst="ellipse">
              <a:avLst/>
            </a:prstGeom>
            <a:solidFill>
              <a:srgbClr val="5725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pic>
          <p:nvPicPr>
            <p:cNvPr id="557" name="Рисунок 36" descr="Рисунок 3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517" y="53905"/>
              <a:ext cx="247454" cy="247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61" name="Группа 37"/>
          <p:cNvGrpSpPr/>
          <p:nvPr/>
        </p:nvGrpSpPr>
        <p:grpSpPr>
          <a:xfrm>
            <a:off x="661834" y="4536785"/>
            <a:ext cx="369535" cy="369535"/>
            <a:chOff x="0" y="0"/>
            <a:chExt cx="369534" cy="369534"/>
          </a:xfrm>
        </p:grpSpPr>
        <p:sp>
          <p:nvSpPr>
            <p:cNvPr id="559" name="Овал 38"/>
            <p:cNvSpPr/>
            <p:nvPr/>
          </p:nvSpPr>
          <p:spPr>
            <a:xfrm>
              <a:off x="-1" y="-1"/>
              <a:ext cx="369536" cy="369536"/>
            </a:xfrm>
            <a:prstGeom prst="ellipse">
              <a:avLst/>
            </a:prstGeom>
            <a:solidFill>
              <a:srgbClr val="5725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pic>
          <p:nvPicPr>
            <p:cNvPr id="560" name="Рисунок 39" descr="Рисунок 3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517" y="53905"/>
              <a:ext cx="247454" cy="247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64" name="Группа 40"/>
          <p:cNvGrpSpPr/>
          <p:nvPr/>
        </p:nvGrpSpPr>
        <p:grpSpPr>
          <a:xfrm>
            <a:off x="667088" y="5172661"/>
            <a:ext cx="369535" cy="369535"/>
            <a:chOff x="0" y="0"/>
            <a:chExt cx="369534" cy="369534"/>
          </a:xfrm>
        </p:grpSpPr>
        <p:sp>
          <p:nvSpPr>
            <p:cNvPr id="562" name="Овал 41"/>
            <p:cNvSpPr/>
            <p:nvPr/>
          </p:nvSpPr>
          <p:spPr>
            <a:xfrm>
              <a:off x="-1" y="-1"/>
              <a:ext cx="369536" cy="369536"/>
            </a:xfrm>
            <a:prstGeom prst="ellipse">
              <a:avLst/>
            </a:prstGeom>
            <a:solidFill>
              <a:srgbClr val="5725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pic>
          <p:nvPicPr>
            <p:cNvPr id="563" name="Рисунок 42" descr="Рисунок 4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517" y="53905"/>
              <a:ext cx="247454" cy="247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65" name="TextBox 46"/>
          <p:cNvSpPr txBox="1"/>
          <p:nvPr/>
        </p:nvSpPr>
        <p:spPr>
          <a:xfrm>
            <a:off x="2429019" y="2648848"/>
            <a:ext cx="806351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defRPr>
                <a:solidFill>
                  <a:srgbClr val="57257D"/>
                </a:solidFill>
              </a:defRPr>
            </a:lvl1pPr>
          </a:lstStyle>
          <a:p>
            <a:r>
              <a:rPr lang="ru-RU" dirty="0"/>
              <a:t>Оценка целесообразности увеличения коллективных средств размещения в современных условиях развития курортного района Териберки.</a:t>
            </a:r>
            <a:endParaRPr dirty="0"/>
          </a:p>
        </p:txBody>
      </p:sp>
      <p:sp>
        <p:nvSpPr>
          <p:cNvPr id="566" name="TextBox 47"/>
          <p:cNvSpPr txBox="1"/>
          <p:nvPr/>
        </p:nvSpPr>
        <p:spPr>
          <a:xfrm>
            <a:off x="1259193" y="3911177"/>
            <a:ext cx="1065065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7257D"/>
                </a:solidFill>
              </a:defRPr>
            </a:lvl1pPr>
          </a:lstStyle>
          <a:p>
            <a:r>
              <a:rPr lang="ru-RU" dirty="0"/>
              <a:t>Рассмотреть</a:t>
            </a:r>
            <a:r>
              <a:rPr dirty="0"/>
              <a:t> </a:t>
            </a:r>
            <a:r>
              <a:rPr lang="ru-RU" dirty="0"/>
              <a:t>теоретические основы развития гостиничной индустрии в курортных районах;</a:t>
            </a:r>
            <a:endParaRPr dirty="0"/>
          </a:p>
        </p:txBody>
      </p:sp>
      <p:sp>
        <p:nvSpPr>
          <p:cNvPr id="567" name="TextBox 48"/>
          <p:cNvSpPr txBox="1"/>
          <p:nvPr/>
        </p:nvSpPr>
        <p:spPr>
          <a:xfrm>
            <a:off x="1269701" y="4571853"/>
            <a:ext cx="104133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57257D"/>
                </a:solidFill>
              </a:defRPr>
            </a:lvl1pPr>
          </a:lstStyle>
          <a:p>
            <a:r>
              <a:rPr lang="ru-RU" dirty="0"/>
              <a:t>Провести анализ туристического потока и туристического потенциала курортного района в Териберки;</a:t>
            </a:r>
            <a:endParaRPr dirty="0"/>
          </a:p>
        </p:txBody>
      </p:sp>
      <p:sp>
        <p:nvSpPr>
          <p:cNvPr id="568" name="TextBox 49"/>
          <p:cNvSpPr txBox="1"/>
          <p:nvPr/>
        </p:nvSpPr>
        <p:spPr>
          <a:xfrm>
            <a:off x="1269701" y="5190884"/>
            <a:ext cx="1050647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7257D"/>
                </a:solidFill>
              </a:defRPr>
            </a:lvl1pPr>
          </a:lstStyle>
          <a:p>
            <a:r>
              <a:rPr lang="ru-RU" dirty="0"/>
              <a:t>Оценить экономическую эффективность увеличения коллективных средств размещения в Териберки</a:t>
            </a:r>
            <a:r>
              <a:rPr dirty="0"/>
              <a:t>;</a:t>
            </a:r>
          </a:p>
        </p:txBody>
      </p:sp>
      <p:pic>
        <p:nvPicPr>
          <p:cNvPr id="569" name="Рисунок 29" descr="Рисунок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115" y="135582"/>
            <a:ext cx="972553" cy="9725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72" name="Группа 40"/>
          <p:cNvGrpSpPr/>
          <p:nvPr/>
        </p:nvGrpSpPr>
        <p:grpSpPr>
          <a:xfrm>
            <a:off x="661834" y="5767007"/>
            <a:ext cx="369535" cy="369535"/>
            <a:chOff x="0" y="0"/>
            <a:chExt cx="369534" cy="369534"/>
          </a:xfrm>
        </p:grpSpPr>
        <p:sp>
          <p:nvSpPr>
            <p:cNvPr id="570" name="Овал 41"/>
            <p:cNvSpPr/>
            <p:nvPr/>
          </p:nvSpPr>
          <p:spPr>
            <a:xfrm>
              <a:off x="-1" y="-1"/>
              <a:ext cx="369536" cy="369536"/>
            </a:xfrm>
            <a:prstGeom prst="ellipse">
              <a:avLst/>
            </a:prstGeom>
            <a:solidFill>
              <a:srgbClr val="5725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pic>
          <p:nvPicPr>
            <p:cNvPr id="571" name="Рисунок 42" descr="Рисунок 4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517" y="53905"/>
              <a:ext cx="247454" cy="247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73" name="Рассчитать экономическую эффективность разработанных рекомендаций."/>
          <p:cNvSpPr txBox="1"/>
          <p:nvPr/>
        </p:nvSpPr>
        <p:spPr>
          <a:xfrm>
            <a:off x="1286274" y="5767007"/>
            <a:ext cx="589039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57257D"/>
                </a:solidFill>
              </a:defRPr>
            </a:lvl1pPr>
          </a:lstStyle>
          <a:p>
            <a:r>
              <a:rPr lang="ru-RU" dirty="0"/>
              <a:t>Провести анализ социальной эффективности г. Териберка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Рисунок 29" descr="Рисунок 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115" y="46805"/>
            <a:ext cx="972553" cy="972553"/>
          </a:xfrm>
          <a:prstGeom prst="rect">
            <a:avLst/>
          </a:prstGeom>
          <a:ln w="12700">
            <a:miter lim="400000"/>
          </a:ln>
        </p:spPr>
      </p:pic>
      <p:sp>
        <p:nvSpPr>
          <p:cNvPr id="575" name="Полилиния: Фигура 41"/>
          <p:cNvSpPr/>
          <p:nvPr/>
        </p:nvSpPr>
        <p:spPr>
          <a:xfrm>
            <a:off x="10491003" y="-1"/>
            <a:ext cx="1687490" cy="1157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372" extrusionOk="0">
                <a:moveTo>
                  <a:pt x="21384" y="15972"/>
                </a:moveTo>
                <a:lnTo>
                  <a:pt x="17774" y="18524"/>
                </a:lnTo>
                <a:cubicBezTo>
                  <a:pt x="13479" y="21600"/>
                  <a:pt x="9557" y="21213"/>
                  <a:pt x="6118" y="17453"/>
                </a:cubicBezTo>
                <a:cubicBezTo>
                  <a:pt x="3550" y="14605"/>
                  <a:pt x="2212" y="10823"/>
                  <a:pt x="2212" y="10777"/>
                </a:cubicBezTo>
                <a:lnTo>
                  <a:pt x="2009" y="10185"/>
                </a:lnTo>
                <a:cubicBezTo>
                  <a:pt x="780" y="6585"/>
                  <a:pt x="313" y="3167"/>
                  <a:pt x="655" y="0"/>
                </a:cubicBezTo>
                <a:lnTo>
                  <a:pt x="95" y="0"/>
                </a:lnTo>
                <a:cubicBezTo>
                  <a:pt x="-216" y="3327"/>
                  <a:pt x="235" y="6858"/>
                  <a:pt x="1511" y="10549"/>
                </a:cubicBezTo>
                <a:lnTo>
                  <a:pt x="1714" y="11142"/>
                </a:lnTo>
                <a:cubicBezTo>
                  <a:pt x="1776" y="11301"/>
                  <a:pt x="3099" y="15152"/>
                  <a:pt x="5775" y="18091"/>
                </a:cubicBezTo>
                <a:cubicBezTo>
                  <a:pt x="7332" y="19800"/>
                  <a:pt x="9495" y="21372"/>
                  <a:pt x="12265" y="21372"/>
                </a:cubicBezTo>
                <a:cubicBezTo>
                  <a:pt x="13961" y="21372"/>
                  <a:pt x="15875" y="20780"/>
                  <a:pt x="18023" y="19276"/>
                </a:cubicBezTo>
                <a:lnTo>
                  <a:pt x="21384" y="16884"/>
                </a:lnTo>
                <a:lnTo>
                  <a:pt x="21384" y="1597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579" name="Группа 3"/>
          <p:cNvGrpSpPr/>
          <p:nvPr/>
        </p:nvGrpSpPr>
        <p:grpSpPr>
          <a:xfrm>
            <a:off x="10942781" y="-4644"/>
            <a:ext cx="1247606" cy="1109330"/>
            <a:chOff x="0" y="0"/>
            <a:chExt cx="1247605" cy="1109329"/>
          </a:xfrm>
        </p:grpSpPr>
        <p:sp>
          <p:nvSpPr>
            <p:cNvPr id="576" name="Полилиния: Фигура 42"/>
            <p:cNvSpPr/>
            <p:nvPr/>
          </p:nvSpPr>
          <p:spPr>
            <a:xfrm>
              <a:off x="-1" y="190597"/>
              <a:ext cx="1246995" cy="918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0173" extrusionOk="0">
                  <a:moveTo>
                    <a:pt x="2120" y="11974"/>
                  </a:moveTo>
                  <a:cubicBezTo>
                    <a:pt x="2120" y="11974"/>
                    <a:pt x="-1038" y="14027"/>
                    <a:pt x="354" y="17739"/>
                  </a:cubicBezTo>
                  <a:lnTo>
                    <a:pt x="405" y="17888"/>
                  </a:lnTo>
                  <a:cubicBezTo>
                    <a:pt x="405" y="17888"/>
                    <a:pt x="1797" y="21600"/>
                    <a:pt x="4955" y="19561"/>
                  </a:cubicBezTo>
                  <a:lnTo>
                    <a:pt x="20562" y="9423"/>
                  </a:lnTo>
                  <a:lnTo>
                    <a:pt x="20562" y="0"/>
                  </a:lnTo>
                  <a:lnTo>
                    <a:pt x="2120" y="11974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accent2"/>
                </a:gs>
                <a:gs pos="64999">
                  <a:srgbClr val="7E1B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77" name="Полилиния: Фигура 43"/>
            <p:cNvSpPr/>
            <p:nvPr/>
          </p:nvSpPr>
          <p:spPr>
            <a:xfrm>
              <a:off x="413332" y="0"/>
              <a:ext cx="834274" cy="478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extrusionOk="0">
                  <a:moveTo>
                    <a:pt x="1704" y="13410"/>
                  </a:moveTo>
                  <a:cubicBezTo>
                    <a:pt x="1704" y="13410"/>
                    <a:pt x="3023" y="18046"/>
                    <a:pt x="5645" y="21600"/>
                  </a:cubicBezTo>
                  <a:lnTo>
                    <a:pt x="21389" y="8079"/>
                  </a:lnTo>
                  <a:lnTo>
                    <a:pt x="21405" y="0"/>
                  </a:lnTo>
                  <a:lnTo>
                    <a:pt x="103" y="0"/>
                  </a:lnTo>
                  <a:cubicBezTo>
                    <a:pt x="-195" y="3581"/>
                    <a:pt x="119" y="7829"/>
                    <a:pt x="1500" y="12688"/>
                  </a:cubicBezTo>
                  <a:lnTo>
                    <a:pt x="1704" y="13410"/>
                  </a:lnTo>
                  <a:close/>
                </a:path>
              </a:pathLst>
            </a:custGeom>
            <a:solidFill>
              <a:srgbClr val="7E1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78" name="Полилиния: фигура 44"/>
            <p:cNvSpPr/>
            <p:nvPr/>
          </p:nvSpPr>
          <p:spPr>
            <a:xfrm>
              <a:off x="639412" y="668320"/>
              <a:ext cx="608193" cy="42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0379" extrusionOk="0">
                  <a:moveTo>
                    <a:pt x="20766" y="0"/>
                  </a:moveTo>
                  <a:lnTo>
                    <a:pt x="1652" y="13221"/>
                  </a:lnTo>
                  <a:cubicBezTo>
                    <a:pt x="1652" y="13221"/>
                    <a:pt x="-834" y="14974"/>
                    <a:pt x="294" y="18183"/>
                  </a:cubicBezTo>
                  <a:lnTo>
                    <a:pt x="336" y="18332"/>
                  </a:lnTo>
                  <a:cubicBezTo>
                    <a:pt x="336" y="18332"/>
                    <a:pt x="1464" y="21600"/>
                    <a:pt x="3971" y="19877"/>
                  </a:cubicBezTo>
                  <a:lnTo>
                    <a:pt x="20766" y="8230"/>
                  </a:lnTo>
                  <a:lnTo>
                    <a:pt x="2076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580" name="Полилиния: Фигура 45"/>
          <p:cNvSpPr/>
          <p:nvPr/>
        </p:nvSpPr>
        <p:spPr>
          <a:xfrm>
            <a:off x="10944909" y="1320487"/>
            <a:ext cx="1243410" cy="891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4" h="21600" extrusionOk="0">
                <a:moveTo>
                  <a:pt x="4237" y="20044"/>
                </a:moveTo>
                <a:cubicBezTo>
                  <a:pt x="2092" y="21510"/>
                  <a:pt x="1157" y="19027"/>
                  <a:pt x="1051" y="18758"/>
                </a:cubicBezTo>
                <a:lnTo>
                  <a:pt x="1008" y="18608"/>
                </a:lnTo>
                <a:cubicBezTo>
                  <a:pt x="31" y="15856"/>
                  <a:pt x="2134" y="14390"/>
                  <a:pt x="2219" y="14300"/>
                </a:cubicBezTo>
                <a:lnTo>
                  <a:pt x="21504" y="1137"/>
                </a:lnTo>
                <a:lnTo>
                  <a:pt x="21504" y="0"/>
                </a:lnTo>
                <a:lnTo>
                  <a:pt x="1900" y="13373"/>
                </a:lnTo>
                <a:cubicBezTo>
                  <a:pt x="1858" y="13403"/>
                  <a:pt x="562" y="14330"/>
                  <a:pt x="138" y="16065"/>
                </a:cubicBezTo>
                <a:cubicBezTo>
                  <a:pt x="-96" y="17053"/>
                  <a:pt x="-32" y="18070"/>
                  <a:pt x="329" y="19117"/>
                </a:cubicBezTo>
                <a:lnTo>
                  <a:pt x="371" y="19266"/>
                </a:lnTo>
                <a:cubicBezTo>
                  <a:pt x="732" y="20224"/>
                  <a:pt x="1603" y="21600"/>
                  <a:pt x="2984" y="21600"/>
                </a:cubicBezTo>
                <a:cubicBezTo>
                  <a:pt x="3451" y="21600"/>
                  <a:pt x="3982" y="21421"/>
                  <a:pt x="4577" y="21032"/>
                </a:cubicBezTo>
                <a:lnTo>
                  <a:pt x="21504" y="9484"/>
                </a:lnTo>
                <a:lnTo>
                  <a:pt x="21504" y="8257"/>
                </a:lnTo>
                <a:lnTo>
                  <a:pt x="4237" y="2004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1" name="Полилиния: Фигура 46"/>
          <p:cNvSpPr/>
          <p:nvPr/>
        </p:nvSpPr>
        <p:spPr>
          <a:xfrm>
            <a:off x="9661506" y="359123"/>
            <a:ext cx="2525581" cy="1890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0760" extrusionOk="0">
                <a:moveTo>
                  <a:pt x="5220" y="19676"/>
                </a:moveTo>
                <a:cubicBezTo>
                  <a:pt x="2169" y="21600"/>
                  <a:pt x="811" y="18253"/>
                  <a:pt x="769" y="18117"/>
                </a:cubicBezTo>
                <a:lnTo>
                  <a:pt x="717" y="17968"/>
                </a:lnTo>
                <a:cubicBezTo>
                  <a:pt x="163" y="16518"/>
                  <a:pt x="267" y="15163"/>
                  <a:pt x="1061" y="13957"/>
                </a:cubicBezTo>
                <a:cubicBezTo>
                  <a:pt x="1657" y="13036"/>
                  <a:pt x="2441" y="12521"/>
                  <a:pt x="2451" y="12507"/>
                </a:cubicBezTo>
                <a:lnTo>
                  <a:pt x="21491" y="528"/>
                </a:lnTo>
                <a:lnTo>
                  <a:pt x="21491" y="0"/>
                </a:lnTo>
                <a:lnTo>
                  <a:pt x="2294" y="12074"/>
                </a:lnTo>
                <a:cubicBezTo>
                  <a:pt x="2232" y="12128"/>
                  <a:pt x="654" y="13131"/>
                  <a:pt x="152" y="15041"/>
                </a:cubicBezTo>
                <a:cubicBezTo>
                  <a:pt x="-109" y="16044"/>
                  <a:pt x="-36" y="17101"/>
                  <a:pt x="393" y="18185"/>
                </a:cubicBezTo>
                <a:lnTo>
                  <a:pt x="445" y="18334"/>
                </a:lnTo>
                <a:cubicBezTo>
                  <a:pt x="445" y="18361"/>
                  <a:pt x="1406" y="20760"/>
                  <a:pt x="3444" y="20760"/>
                </a:cubicBezTo>
                <a:cubicBezTo>
                  <a:pt x="4008" y="20760"/>
                  <a:pt x="4656" y="20584"/>
                  <a:pt x="5388" y="20123"/>
                </a:cubicBezTo>
                <a:lnTo>
                  <a:pt x="21491" y="9973"/>
                </a:lnTo>
                <a:lnTo>
                  <a:pt x="21491" y="9445"/>
                </a:lnTo>
                <a:lnTo>
                  <a:pt x="5220" y="1967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2" name="Заголовок 2"/>
          <p:cNvSpPr txBox="1"/>
          <p:nvPr/>
        </p:nvSpPr>
        <p:spPr>
          <a:xfrm>
            <a:off x="2226829" y="237983"/>
            <a:ext cx="6841206" cy="62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r>
              <a:rPr dirty="0" err="1"/>
              <a:t>Содержание</a:t>
            </a:r>
            <a:r>
              <a:rPr dirty="0"/>
              <a:t> </a:t>
            </a:r>
            <a:r>
              <a:rPr dirty="0" err="1"/>
              <a:t>работы</a:t>
            </a:r>
            <a:endParaRPr dirty="0"/>
          </a:p>
        </p:txBody>
      </p:sp>
      <p:sp>
        <p:nvSpPr>
          <p:cNvPr id="583" name="Овал 21"/>
          <p:cNvSpPr txBox="1">
            <a:spLocks noGrp="1"/>
          </p:cNvSpPr>
          <p:nvPr>
            <p:ph type="sldNum" sz="quarter" idx="4294967295"/>
          </p:nvPr>
        </p:nvSpPr>
        <p:spPr>
          <a:xfrm>
            <a:off x="10949831" y="5856631"/>
            <a:ext cx="272379" cy="277997"/>
          </a:xfrm>
          <a:prstGeom prst="rect">
            <a:avLst/>
          </a:prstGeom>
          <a:solidFill>
            <a:schemeClr val="accent2"/>
          </a:solidFill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/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584" name="Графический объект 12"/>
          <p:cNvSpPr/>
          <p:nvPr/>
        </p:nvSpPr>
        <p:spPr>
          <a:xfrm>
            <a:off x="11347094" y="5800612"/>
            <a:ext cx="847467" cy="387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62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4862" y="0"/>
                </a:lnTo>
                <a:cubicBezTo>
                  <a:pt x="4862" y="0"/>
                  <a:pt x="0" y="0"/>
                  <a:pt x="0" y="10622"/>
                </a:cubicBezTo>
                <a:lnTo>
                  <a:pt x="0" y="11049"/>
                </a:lnTo>
                <a:cubicBezTo>
                  <a:pt x="0" y="10978"/>
                  <a:pt x="0" y="21600"/>
                  <a:pt x="4862" y="21600"/>
                </a:cubicBezTo>
                <a:close/>
              </a:path>
            </a:pathLst>
          </a:custGeom>
          <a:gradFill>
            <a:gsLst>
              <a:gs pos="12000">
                <a:schemeClr val="accent2"/>
              </a:gs>
              <a:gs pos="100000">
                <a:srgbClr val="7E1BFF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5" name="Нижний колонтитул 1"/>
          <p:cNvSpPr txBox="1"/>
          <p:nvPr/>
        </p:nvSpPr>
        <p:spPr>
          <a:xfrm>
            <a:off x="855016" y="6374111"/>
            <a:ext cx="1074619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>
                <a:solidFill>
                  <a:schemeClr val="accent2">
                    <a:satOff val="-18194"/>
                    <a:lumOff val="-11215"/>
                  </a:schemeClr>
                </a:solidFill>
              </a:defRPr>
            </a:lvl1pPr>
          </a:lstStyle>
          <a:p>
            <a:r>
              <a:rPr lang="ru-RU" dirty="0"/>
              <a:t>Оценка целесообразности увеличения коллективных средств размещения в современных условиях развития курортного района</a:t>
            </a:r>
            <a:endParaRPr dirty="0"/>
          </a:p>
        </p:txBody>
      </p:sp>
      <p:sp>
        <p:nvSpPr>
          <p:cNvPr id="586" name="Прямоугольник 14"/>
          <p:cNvSpPr txBox="1"/>
          <p:nvPr/>
        </p:nvSpPr>
        <p:spPr>
          <a:xfrm>
            <a:off x="609202" y="755611"/>
            <a:ext cx="11585359" cy="6017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000"/>
              </a:spcBef>
              <a:defRPr b="1">
                <a:solidFill>
                  <a:srgbClr val="57257D"/>
                </a:solidFill>
              </a:defRPr>
            </a:pPr>
            <a:r>
              <a:rPr lang="ru-RU" dirty="0"/>
              <a:t>	</a:t>
            </a:r>
            <a:r>
              <a:rPr lang="ru-RU" sz="1600" dirty="0"/>
              <a:t>ВВЕДЕНИЕ</a:t>
            </a:r>
            <a:endParaRPr sz="1600" dirty="0"/>
          </a:p>
          <a:p>
            <a:pPr>
              <a:spcBef>
                <a:spcPts val="1000"/>
              </a:spcBef>
              <a:defRPr b="1">
                <a:solidFill>
                  <a:srgbClr val="57257D"/>
                </a:solidFill>
              </a:defRPr>
            </a:pPr>
            <a:r>
              <a:rPr sz="1600" dirty="0"/>
              <a:t>ГЛАВА 1: </a:t>
            </a:r>
            <a:r>
              <a:rPr lang="ru-RU" sz="1600" cap="all" dirty="0"/>
              <a:t>ГОСТИНИЧНАЯ ИНДУСТРИЯ В КУРОРТНЫХ РАЙОНАХ.</a:t>
            </a:r>
            <a:endParaRPr sz="1600" cap="all" dirty="0"/>
          </a:p>
          <a:p>
            <a:pPr lvl="2">
              <a:spcBef>
                <a:spcPts val="1000"/>
              </a:spcBef>
              <a:defRPr b="1">
                <a:solidFill>
                  <a:srgbClr val="57257D"/>
                </a:solidFill>
              </a:defRPr>
            </a:pPr>
            <a:r>
              <a:rPr sz="1600" dirty="0"/>
              <a:t>1.1 </a:t>
            </a:r>
            <a:r>
              <a:rPr lang="ru-RU" sz="1600" dirty="0"/>
              <a:t>Гостиничная индустрия: определение и особенности.</a:t>
            </a:r>
          </a:p>
          <a:p>
            <a:pPr lvl="2">
              <a:spcBef>
                <a:spcPts val="1000"/>
              </a:spcBef>
              <a:defRPr b="1">
                <a:solidFill>
                  <a:srgbClr val="57257D"/>
                </a:solidFill>
              </a:defRPr>
            </a:pPr>
            <a:r>
              <a:rPr lang="ru-RU" sz="1600" dirty="0"/>
              <a:t>1.2  Значение гостиничной индустрии для развития туризма.</a:t>
            </a:r>
          </a:p>
          <a:p>
            <a:pPr lvl="2">
              <a:spcBef>
                <a:spcPts val="1000"/>
              </a:spcBef>
              <a:defRPr b="1">
                <a:solidFill>
                  <a:srgbClr val="57257D"/>
                </a:solidFill>
              </a:defRPr>
            </a:pPr>
            <a:r>
              <a:rPr sz="1600" dirty="0"/>
              <a:t>1.3 </a:t>
            </a:r>
            <a:r>
              <a:rPr lang="ru-RU" sz="1600" dirty="0"/>
              <a:t>Особенности коллективных средств размещения для курортных районов. </a:t>
            </a:r>
          </a:p>
          <a:p>
            <a:pPr>
              <a:spcBef>
                <a:spcPts val="1000"/>
              </a:spcBef>
              <a:defRPr b="1">
                <a:solidFill>
                  <a:srgbClr val="57257D"/>
                </a:solidFill>
              </a:defRPr>
            </a:pPr>
            <a:r>
              <a:rPr sz="1600" dirty="0"/>
              <a:t>ГЛАВА 2: </a:t>
            </a:r>
            <a:r>
              <a:rPr lang="ru-RU" sz="1600" dirty="0"/>
              <a:t>ХАРАКТЕРИСТИКА КУРОРТНОГО РАЙОНА.</a:t>
            </a:r>
          </a:p>
          <a:p>
            <a:pPr lvl="2">
              <a:spcBef>
                <a:spcPts val="1000"/>
              </a:spcBef>
              <a:defRPr b="1">
                <a:solidFill>
                  <a:srgbClr val="57257D"/>
                </a:solidFill>
              </a:defRPr>
            </a:pPr>
            <a:r>
              <a:rPr sz="1600" dirty="0"/>
              <a:t>2.1 </a:t>
            </a:r>
            <a:r>
              <a:rPr lang="ru-RU" sz="1600" dirty="0"/>
              <a:t>Оценка турпотока Териберки.</a:t>
            </a:r>
          </a:p>
          <a:p>
            <a:pPr lvl="2">
              <a:spcBef>
                <a:spcPts val="1000"/>
              </a:spcBef>
              <a:defRPr b="1">
                <a:solidFill>
                  <a:srgbClr val="57257D"/>
                </a:solidFill>
              </a:defRPr>
            </a:pPr>
            <a:r>
              <a:rPr lang="ru-RU" sz="1600" dirty="0"/>
              <a:t>2.2 Оценка туристического потенциала Териберки.</a:t>
            </a:r>
            <a:endParaRPr sz="1600" dirty="0"/>
          </a:p>
          <a:p>
            <a:pPr lvl="2">
              <a:spcBef>
                <a:spcPts val="1000"/>
              </a:spcBef>
              <a:defRPr b="1">
                <a:solidFill>
                  <a:srgbClr val="57257D"/>
                </a:solidFill>
              </a:defRPr>
            </a:pPr>
            <a:r>
              <a:rPr sz="1600" dirty="0"/>
              <a:t>2.</a:t>
            </a:r>
            <a:r>
              <a:rPr lang="ru-RU" sz="1600" dirty="0"/>
              <a:t>3 Анализ коллективных средств размещения в Териберки.</a:t>
            </a:r>
            <a:endParaRPr sz="1600" dirty="0"/>
          </a:p>
          <a:p>
            <a:pPr lvl="2">
              <a:spcBef>
                <a:spcPts val="1000"/>
              </a:spcBef>
              <a:defRPr b="1">
                <a:solidFill>
                  <a:srgbClr val="57257D"/>
                </a:solidFill>
              </a:defRPr>
            </a:pPr>
            <a:r>
              <a:rPr sz="1600" dirty="0"/>
              <a:t>2</a:t>
            </a:r>
            <a:r>
              <a:rPr lang="ru-RU" sz="1600" dirty="0"/>
              <a:t>.4 Целевая аудитория курортного района Териберки.</a:t>
            </a:r>
            <a:endParaRPr sz="1600" dirty="0"/>
          </a:p>
          <a:p>
            <a:pPr>
              <a:spcBef>
                <a:spcPts val="1000"/>
              </a:spcBef>
              <a:defRPr b="1">
                <a:solidFill>
                  <a:srgbClr val="57257D"/>
                </a:solidFill>
              </a:defRPr>
            </a:pPr>
            <a:r>
              <a:rPr sz="1600" dirty="0"/>
              <a:t>ГЛАВА 3: </a:t>
            </a:r>
            <a:r>
              <a:rPr lang="ru-RU" sz="1600" cap="all" dirty="0"/>
              <a:t>Оценка ЭФФЕКТИВНОСТИ РАЗВИТИЯ КОЛЛЕКТИВНЫХ СРЕДСТВ РАЗМЕЩЕНИЯ В ТЕРИБЕРКИ.</a:t>
            </a:r>
            <a:endParaRPr sz="1600" dirty="0"/>
          </a:p>
          <a:p>
            <a:pPr lvl="2">
              <a:spcBef>
                <a:spcPts val="1000"/>
              </a:spcBef>
              <a:defRPr b="1">
                <a:solidFill>
                  <a:srgbClr val="57257D"/>
                </a:solidFill>
              </a:defRPr>
            </a:pPr>
            <a:r>
              <a:rPr sz="1600" dirty="0"/>
              <a:t>3.1 </a:t>
            </a:r>
            <a:r>
              <a:rPr lang="ru-RU" sz="1600" dirty="0"/>
              <a:t>Оценка экономической эффективности увеличения коллективных средств размещения в Териберки.</a:t>
            </a:r>
            <a:endParaRPr sz="1600" dirty="0"/>
          </a:p>
          <a:p>
            <a:pPr lvl="2">
              <a:spcBef>
                <a:spcPts val="1000"/>
              </a:spcBef>
              <a:defRPr b="1">
                <a:solidFill>
                  <a:srgbClr val="57257D"/>
                </a:solidFill>
              </a:defRPr>
            </a:pPr>
            <a:r>
              <a:rPr lang="ru-RU" sz="1600" dirty="0"/>
              <a:t>3.2 Оценка социальной эффективности.</a:t>
            </a:r>
          </a:p>
          <a:p>
            <a:pPr lvl="2">
              <a:spcBef>
                <a:spcPts val="1000"/>
              </a:spcBef>
              <a:defRPr b="1">
                <a:solidFill>
                  <a:srgbClr val="57257D"/>
                </a:solidFill>
              </a:defRPr>
            </a:pPr>
            <a:r>
              <a:rPr lang="ru-RU" sz="1600" dirty="0"/>
              <a:t>ЗАКЛЮЧЕНИЕ</a:t>
            </a:r>
          </a:p>
          <a:p>
            <a:pPr lvl="2">
              <a:spcBef>
                <a:spcPts val="1000"/>
              </a:spcBef>
              <a:defRPr b="1">
                <a:solidFill>
                  <a:srgbClr val="57257D"/>
                </a:solidFill>
              </a:defRPr>
            </a:pPr>
            <a:r>
              <a:rPr lang="ru-RU" sz="1600" dirty="0"/>
              <a:t>СПИСОК ИСПОЛЬЗУЕМОЙ ЛИТЕРАТУРЫ</a:t>
            </a:r>
          </a:p>
          <a:p>
            <a:pPr lvl="2">
              <a:spcBef>
                <a:spcPts val="1000"/>
              </a:spcBef>
              <a:defRPr b="1">
                <a:solidFill>
                  <a:srgbClr val="57257D"/>
                </a:solidFill>
              </a:defRPr>
            </a:pPr>
            <a:endParaRPr lang="ru-RU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Полилиния: Фигура 41"/>
          <p:cNvSpPr/>
          <p:nvPr/>
        </p:nvSpPr>
        <p:spPr>
          <a:xfrm>
            <a:off x="10491003" y="-1"/>
            <a:ext cx="1687490" cy="1157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372" extrusionOk="0">
                <a:moveTo>
                  <a:pt x="21384" y="15972"/>
                </a:moveTo>
                <a:lnTo>
                  <a:pt x="17774" y="18524"/>
                </a:lnTo>
                <a:cubicBezTo>
                  <a:pt x="13479" y="21600"/>
                  <a:pt x="9557" y="21213"/>
                  <a:pt x="6118" y="17453"/>
                </a:cubicBezTo>
                <a:cubicBezTo>
                  <a:pt x="3550" y="14605"/>
                  <a:pt x="2212" y="10823"/>
                  <a:pt x="2212" y="10777"/>
                </a:cubicBezTo>
                <a:lnTo>
                  <a:pt x="2009" y="10185"/>
                </a:lnTo>
                <a:cubicBezTo>
                  <a:pt x="780" y="6585"/>
                  <a:pt x="313" y="3167"/>
                  <a:pt x="655" y="0"/>
                </a:cubicBezTo>
                <a:lnTo>
                  <a:pt x="95" y="0"/>
                </a:lnTo>
                <a:cubicBezTo>
                  <a:pt x="-216" y="3327"/>
                  <a:pt x="235" y="6858"/>
                  <a:pt x="1511" y="10549"/>
                </a:cubicBezTo>
                <a:lnTo>
                  <a:pt x="1714" y="11142"/>
                </a:lnTo>
                <a:cubicBezTo>
                  <a:pt x="1776" y="11301"/>
                  <a:pt x="3099" y="15152"/>
                  <a:pt x="5775" y="18091"/>
                </a:cubicBezTo>
                <a:cubicBezTo>
                  <a:pt x="7332" y="19800"/>
                  <a:pt x="9495" y="21372"/>
                  <a:pt x="12265" y="21372"/>
                </a:cubicBezTo>
                <a:cubicBezTo>
                  <a:pt x="13961" y="21372"/>
                  <a:pt x="15875" y="20780"/>
                  <a:pt x="18023" y="19276"/>
                </a:cubicBezTo>
                <a:lnTo>
                  <a:pt x="21384" y="16884"/>
                </a:lnTo>
                <a:lnTo>
                  <a:pt x="21384" y="1597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593" name="Группа 3"/>
          <p:cNvGrpSpPr/>
          <p:nvPr/>
        </p:nvGrpSpPr>
        <p:grpSpPr>
          <a:xfrm>
            <a:off x="10942781" y="-4644"/>
            <a:ext cx="1247606" cy="1109330"/>
            <a:chOff x="0" y="0"/>
            <a:chExt cx="1247605" cy="1109329"/>
          </a:xfrm>
        </p:grpSpPr>
        <p:sp>
          <p:nvSpPr>
            <p:cNvPr id="590" name="Полилиния: Фигура 42"/>
            <p:cNvSpPr/>
            <p:nvPr/>
          </p:nvSpPr>
          <p:spPr>
            <a:xfrm>
              <a:off x="-1" y="190597"/>
              <a:ext cx="1246995" cy="918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0173" extrusionOk="0">
                  <a:moveTo>
                    <a:pt x="2120" y="11974"/>
                  </a:moveTo>
                  <a:cubicBezTo>
                    <a:pt x="2120" y="11974"/>
                    <a:pt x="-1038" y="14027"/>
                    <a:pt x="354" y="17739"/>
                  </a:cubicBezTo>
                  <a:lnTo>
                    <a:pt x="405" y="17888"/>
                  </a:lnTo>
                  <a:cubicBezTo>
                    <a:pt x="405" y="17888"/>
                    <a:pt x="1797" y="21600"/>
                    <a:pt x="4955" y="19561"/>
                  </a:cubicBezTo>
                  <a:lnTo>
                    <a:pt x="20562" y="9423"/>
                  </a:lnTo>
                  <a:lnTo>
                    <a:pt x="20562" y="0"/>
                  </a:lnTo>
                  <a:lnTo>
                    <a:pt x="2120" y="11974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accent2"/>
                </a:gs>
                <a:gs pos="64999">
                  <a:srgbClr val="7E1B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91" name="Полилиния: Фигура 43"/>
            <p:cNvSpPr/>
            <p:nvPr/>
          </p:nvSpPr>
          <p:spPr>
            <a:xfrm>
              <a:off x="413332" y="0"/>
              <a:ext cx="834274" cy="478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extrusionOk="0">
                  <a:moveTo>
                    <a:pt x="1704" y="13410"/>
                  </a:moveTo>
                  <a:cubicBezTo>
                    <a:pt x="1704" y="13410"/>
                    <a:pt x="3023" y="18046"/>
                    <a:pt x="5645" y="21600"/>
                  </a:cubicBezTo>
                  <a:lnTo>
                    <a:pt x="21389" y="8079"/>
                  </a:lnTo>
                  <a:lnTo>
                    <a:pt x="21405" y="0"/>
                  </a:lnTo>
                  <a:lnTo>
                    <a:pt x="103" y="0"/>
                  </a:lnTo>
                  <a:cubicBezTo>
                    <a:pt x="-195" y="3581"/>
                    <a:pt x="119" y="7829"/>
                    <a:pt x="1500" y="12688"/>
                  </a:cubicBezTo>
                  <a:lnTo>
                    <a:pt x="1704" y="13410"/>
                  </a:lnTo>
                  <a:close/>
                </a:path>
              </a:pathLst>
            </a:custGeom>
            <a:solidFill>
              <a:srgbClr val="7E1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92" name="Полилиния: фигура 44"/>
            <p:cNvSpPr/>
            <p:nvPr/>
          </p:nvSpPr>
          <p:spPr>
            <a:xfrm>
              <a:off x="639412" y="668320"/>
              <a:ext cx="608193" cy="42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0379" extrusionOk="0">
                  <a:moveTo>
                    <a:pt x="20766" y="0"/>
                  </a:moveTo>
                  <a:lnTo>
                    <a:pt x="1652" y="13221"/>
                  </a:lnTo>
                  <a:cubicBezTo>
                    <a:pt x="1652" y="13221"/>
                    <a:pt x="-834" y="14974"/>
                    <a:pt x="294" y="18183"/>
                  </a:cubicBezTo>
                  <a:lnTo>
                    <a:pt x="336" y="18332"/>
                  </a:lnTo>
                  <a:cubicBezTo>
                    <a:pt x="336" y="18332"/>
                    <a:pt x="1464" y="21600"/>
                    <a:pt x="3971" y="19877"/>
                  </a:cubicBezTo>
                  <a:lnTo>
                    <a:pt x="20766" y="8230"/>
                  </a:lnTo>
                  <a:lnTo>
                    <a:pt x="2076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594" name="Полилиния: Фигура 45"/>
          <p:cNvSpPr/>
          <p:nvPr/>
        </p:nvSpPr>
        <p:spPr>
          <a:xfrm>
            <a:off x="10944909" y="1320487"/>
            <a:ext cx="1243410" cy="891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4" h="21600" extrusionOk="0">
                <a:moveTo>
                  <a:pt x="4237" y="20044"/>
                </a:moveTo>
                <a:cubicBezTo>
                  <a:pt x="2092" y="21510"/>
                  <a:pt x="1157" y="19027"/>
                  <a:pt x="1051" y="18758"/>
                </a:cubicBezTo>
                <a:lnTo>
                  <a:pt x="1008" y="18608"/>
                </a:lnTo>
                <a:cubicBezTo>
                  <a:pt x="31" y="15856"/>
                  <a:pt x="2134" y="14390"/>
                  <a:pt x="2219" y="14300"/>
                </a:cubicBezTo>
                <a:lnTo>
                  <a:pt x="21504" y="1137"/>
                </a:lnTo>
                <a:lnTo>
                  <a:pt x="21504" y="0"/>
                </a:lnTo>
                <a:lnTo>
                  <a:pt x="1900" y="13373"/>
                </a:lnTo>
                <a:cubicBezTo>
                  <a:pt x="1858" y="13403"/>
                  <a:pt x="562" y="14330"/>
                  <a:pt x="138" y="16065"/>
                </a:cubicBezTo>
                <a:cubicBezTo>
                  <a:pt x="-96" y="17053"/>
                  <a:pt x="-32" y="18070"/>
                  <a:pt x="329" y="19117"/>
                </a:cubicBezTo>
                <a:lnTo>
                  <a:pt x="371" y="19266"/>
                </a:lnTo>
                <a:cubicBezTo>
                  <a:pt x="732" y="20224"/>
                  <a:pt x="1603" y="21600"/>
                  <a:pt x="2984" y="21600"/>
                </a:cubicBezTo>
                <a:cubicBezTo>
                  <a:pt x="3451" y="21600"/>
                  <a:pt x="3982" y="21421"/>
                  <a:pt x="4577" y="21032"/>
                </a:cubicBezTo>
                <a:lnTo>
                  <a:pt x="21504" y="9484"/>
                </a:lnTo>
                <a:lnTo>
                  <a:pt x="21504" y="8257"/>
                </a:lnTo>
                <a:lnTo>
                  <a:pt x="4237" y="2004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95" name="Полилиния: Фигура 46"/>
          <p:cNvSpPr/>
          <p:nvPr/>
        </p:nvSpPr>
        <p:spPr>
          <a:xfrm>
            <a:off x="9661506" y="359123"/>
            <a:ext cx="2525581" cy="1890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0760" extrusionOk="0">
                <a:moveTo>
                  <a:pt x="5220" y="19676"/>
                </a:moveTo>
                <a:cubicBezTo>
                  <a:pt x="2169" y="21600"/>
                  <a:pt x="811" y="18253"/>
                  <a:pt x="769" y="18117"/>
                </a:cubicBezTo>
                <a:lnTo>
                  <a:pt x="717" y="17968"/>
                </a:lnTo>
                <a:cubicBezTo>
                  <a:pt x="163" y="16518"/>
                  <a:pt x="267" y="15163"/>
                  <a:pt x="1061" y="13957"/>
                </a:cubicBezTo>
                <a:cubicBezTo>
                  <a:pt x="1657" y="13036"/>
                  <a:pt x="2441" y="12521"/>
                  <a:pt x="2451" y="12507"/>
                </a:cubicBezTo>
                <a:lnTo>
                  <a:pt x="21491" y="528"/>
                </a:lnTo>
                <a:lnTo>
                  <a:pt x="21491" y="0"/>
                </a:lnTo>
                <a:lnTo>
                  <a:pt x="2294" y="12074"/>
                </a:lnTo>
                <a:cubicBezTo>
                  <a:pt x="2232" y="12128"/>
                  <a:pt x="654" y="13131"/>
                  <a:pt x="152" y="15041"/>
                </a:cubicBezTo>
                <a:cubicBezTo>
                  <a:pt x="-109" y="16044"/>
                  <a:pt x="-36" y="17101"/>
                  <a:pt x="393" y="18185"/>
                </a:cubicBezTo>
                <a:lnTo>
                  <a:pt x="445" y="18334"/>
                </a:lnTo>
                <a:cubicBezTo>
                  <a:pt x="445" y="18361"/>
                  <a:pt x="1406" y="20760"/>
                  <a:pt x="3444" y="20760"/>
                </a:cubicBezTo>
                <a:cubicBezTo>
                  <a:pt x="4008" y="20760"/>
                  <a:pt x="4656" y="20584"/>
                  <a:pt x="5388" y="20123"/>
                </a:cubicBezTo>
                <a:lnTo>
                  <a:pt x="21491" y="9973"/>
                </a:lnTo>
                <a:lnTo>
                  <a:pt x="21491" y="9445"/>
                </a:lnTo>
                <a:lnTo>
                  <a:pt x="5220" y="1967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96" name="Заголовок 2"/>
          <p:cNvSpPr txBox="1"/>
          <p:nvPr/>
        </p:nvSpPr>
        <p:spPr>
          <a:xfrm>
            <a:off x="1933866" y="-163812"/>
            <a:ext cx="8002571" cy="89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ctr" defTabSz="466344">
              <a:lnSpc>
                <a:spcPct val="81000"/>
              </a:lnSpc>
              <a:defRPr sz="198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pPr>
            <a:endParaRPr lang="ru-RU" dirty="0"/>
          </a:p>
          <a:p>
            <a:pPr algn="ctr" defTabSz="466344">
              <a:lnSpc>
                <a:spcPct val="81000"/>
              </a:lnSpc>
              <a:defRPr sz="198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pPr>
            <a:endParaRPr lang="ru-RU" dirty="0"/>
          </a:p>
        </p:txBody>
      </p:sp>
      <p:sp>
        <p:nvSpPr>
          <p:cNvPr id="597" name="Овал 21"/>
          <p:cNvSpPr txBox="1">
            <a:spLocks noGrp="1"/>
          </p:cNvSpPr>
          <p:nvPr>
            <p:ph type="sldNum" sz="quarter" idx="4294967295"/>
          </p:nvPr>
        </p:nvSpPr>
        <p:spPr>
          <a:xfrm>
            <a:off x="10949831" y="5856631"/>
            <a:ext cx="272379" cy="277997"/>
          </a:xfrm>
          <a:prstGeom prst="rect">
            <a:avLst/>
          </a:prstGeom>
          <a:solidFill>
            <a:schemeClr val="accent2"/>
          </a:solidFill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/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598" name="Графический объект 12"/>
          <p:cNvSpPr/>
          <p:nvPr/>
        </p:nvSpPr>
        <p:spPr>
          <a:xfrm>
            <a:off x="11347094" y="5800612"/>
            <a:ext cx="847467" cy="387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62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4862" y="0"/>
                </a:lnTo>
                <a:cubicBezTo>
                  <a:pt x="4862" y="0"/>
                  <a:pt x="0" y="0"/>
                  <a:pt x="0" y="10622"/>
                </a:cubicBezTo>
                <a:lnTo>
                  <a:pt x="0" y="11049"/>
                </a:lnTo>
                <a:cubicBezTo>
                  <a:pt x="0" y="10978"/>
                  <a:pt x="0" y="21600"/>
                  <a:pt x="4862" y="21600"/>
                </a:cubicBezTo>
                <a:close/>
              </a:path>
            </a:pathLst>
          </a:custGeom>
          <a:gradFill>
            <a:gsLst>
              <a:gs pos="12000">
                <a:schemeClr val="accent2"/>
              </a:gs>
              <a:gs pos="100000">
                <a:srgbClr val="7E1BFF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00" name="Нижний колонтитул 1"/>
          <p:cNvSpPr txBox="1"/>
          <p:nvPr/>
        </p:nvSpPr>
        <p:spPr>
          <a:xfrm>
            <a:off x="855016" y="6374111"/>
            <a:ext cx="1074619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>
                <a:solidFill>
                  <a:schemeClr val="accent2">
                    <a:satOff val="-18194"/>
                    <a:lumOff val="-11215"/>
                  </a:schemeClr>
                </a:solidFill>
              </a:defRPr>
            </a:lvl1pPr>
          </a:lstStyle>
          <a:p>
            <a:r>
              <a:rPr lang="ru-RU" dirty="0"/>
              <a:t>Оценка целесообразности увеличения коллективных средств размещения в современных условиях развития курортного района</a:t>
            </a:r>
            <a:endParaRPr dirty="0"/>
          </a:p>
        </p:txBody>
      </p:sp>
      <p:sp>
        <p:nvSpPr>
          <p:cNvPr id="601" name="Нижний колонтитул 1"/>
          <p:cNvSpPr txBox="1"/>
          <p:nvPr/>
        </p:nvSpPr>
        <p:spPr>
          <a:xfrm>
            <a:off x="766324" y="5764717"/>
            <a:ext cx="474857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 b="1">
                <a:solidFill>
                  <a:srgbClr val="7030A0"/>
                </a:solidFill>
              </a:defRPr>
            </a:lvl1pPr>
          </a:lstStyle>
          <a:p>
            <a:r>
              <a:rPr dirty="0" err="1"/>
              <a:t>Источник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dirty="0" err="1"/>
              <a:t>BusinesStar</a:t>
            </a:r>
            <a:r>
              <a:rPr lang="ru-RU" dirty="0"/>
              <a:t> «Анализ рынка туризма в России 2019-2023гг.» </a:t>
            </a:r>
            <a:endParaRPr dirty="0"/>
          </a:p>
        </p:txBody>
      </p:sp>
      <p:sp>
        <p:nvSpPr>
          <p:cNvPr id="602" name="Нижний колонтитул 1"/>
          <p:cNvSpPr txBox="1"/>
          <p:nvPr/>
        </p:nvSpPr>
        <p:spPr>
          <a:xfrm>
            <a:off x="6531888" y="5731150"/>
            <a:ext cx="455413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 b="1">
                <a:solidFill>
                  <a:srgbClr val="7030A0"/>
                </a:solidFill>
              </a:defRPr>
            </a:lvl1pPr>
          </a:lstStyle>
          <a:p>
            <a:r>
              <a:rPr dirty="0" err="1"/>
              <a:t>Источник</a:t>
            </a:r>
            <a:r>
              <a:rPr dirty="0"/>
              <a:t>:</a:t>
            </a:r>
            <a:r>
              <a:rPr lang="ru-RU" dirty="0"/>
              <a:t> Федеральная служба государственной статистики. https://rostat.gov.ru.</a:t>
            </a:r>
            <a:r>
              <a:rPr dirty="0"/>
              <a:t> </a:t>
            </a:r>
          </a:p>
        </p:txBody>
      </p:sp>
      <p:pic>
        <p:nvPicPr>
          <p:cNvPr id="605" name="Рисунок 29" descr="Рисунок 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115" y="135582"/>
            <a:ext cx="972553" cy="97255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Нижний колонтитул 1">
            <a:extLst>
              <a:ext uri="{FF2B5EF4-FFF2-40B4-BE49-F238E27FC236}">
                <a16:creationId xmlns:a16="http://schemas.microsoft.com/office/drawing/2014/main" xmlns="" id="{C5B54139-46C2-457D-34BB-9920939B7CC0}"/>
              </a:ext>
            </a:extLst>
          </p:cNvPr>
          <p:cNvSpPr txBox="1"/>
          <p:nvPr/>
        </p:nvSpPr>
        <p:spPr>
          <a:xfrm>
            <a:off x="452113" y="1109548"/>
            <a:ext cx="496497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1400" b="1">
                <a:solidFill>
                  <a:srgbClr val="7030A0"/>
                </a:solidFill>
              </a:defRPr>
            </a:lvl1pPr>
          </a:lstStyle>
          <a:p>
            <a:r>
              <a:rPr lang="ru-RU" sz="1600" dirty="0"/>
              <a:t>Численность туристических поездок в Териберку в 2019-2023 гг.</a:t>
            </a:r>
            <a:r>
              <a:rPr sz="1600" dirty="0"/>
              <a:t> 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xmlns="" id="{31FCF435-5127-68E6-FC21-A9C9B88CE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417641"/>
              </p:ext>
            </p:extLst>
          </p:nvPr>
        </p:nvGraphicFramePr>
        <p:xfrm>
          <a:off x="6196614" y="1760220"/>
          <a:ext cx="5981878" cy="395550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996980">
                  <a:extLst>
                    <a:ext uri="{9D8B030D-6E8A-4147-A177-3AD203B41FA5}">
                      <a16:colId xmlns:a16="http://schemas.microsoft.com/office/drawing/2014/main" xmlns="" val="2231124374"/>
                    </a:ext>
                  </a:extLst>
                </a:gridCol>
                <a:gridCol w="1171503">
                  <a:extLst>
                    <a:ext uri="{9D8B030D-6E8A-4147-A177-3AD203B41FA5}">
                      <a16:colId xmlns:a16="http://schemas.microsoft.com/office/drawing/2014/main" xmlns="" val="2466878567"/>
                    </a:ext>
                  </a:extLst>
                </a:gridCol>
                <a:gridCol w="890787">
                  <a:extLst>
                    <a:ext uri="{9D8B030D-6E8A-4147-A177-3AD203B41FA5}">
                      <a16:colId xmlns:a16="http://schemas.microsoft.com/office/drawing/2014/main" xmlns="" val="819566383"/>
                    </a:ext>
                  </a:extLst>
                </a:gridCol>
                <a:gridCol w="928649">
                  <a:extLst>
                    <a:ext uri="{9D8B030D-6E8A-4147-A177-3AD203B41FA5}">
                      <a16:colId xmlns:a16="http://schemas.microsoft.com/office/drawing/2014/main" xmlns="" val="4087270698"/>
                    </a:ext>
                  </a:extLst>
                </a:gridCol>
                <a:gridCol w="1185847">
                  <a:extLst>
                    <a:ext uri="{9D8B030D-6E8A-4147-A177-3AD203B41FA5}">
                      <a16:colId xmlns:a16="http://schemas.microsoft.com/office/drawing/2014/main" xmlns="" val="3883582649"/>
                    </a:ext>
                  </a:extLst>
                </a:gridCol>
                <a:gridCol w="808112">
                  <a:extLst>
                    <a:ext uri="{9D8B030D-6E8A-4147-A177-3AD203B41FA5}">
                      <a16:colId xmlns:a16="http://schemas.microsoft.com/office/drawing/2014/main" xmlns="" val="2599413092"/>
                    </a:ext>
                  </a:extLst>
                </a:gridCol>
              </a:tblGrid>
              <a:tr h="98322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коллективных средств размещения, единиц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номеров, единиц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мест, единиц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размещенных лиц,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ночевок, единиц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0563693"/>
                  </a:ext>
                </a:extLst>
              </a:tr>
              <a:tr h="98322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357.490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1.165.774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5793767"/>
                  </a:ext>
                </a:extLst>
              </a:tr>
              <a:tr h="98322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9843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359.662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1.214.761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1703552"/>
                  </a:ext>
                </a:extLst>
              </a:tr>
              <a:tr h="98322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368.732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1.216.874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235974"/>
                  </a:ext>
                </a:extLst>
              </a:tr>
            </a:tbl>
          </a:graphicData>
        </a:graphic>
      </p:graphicFrame>
      <p:sp>
        <p:nvSpPr>
          <p:cNvPr id="7" name="Нижний колонтитул 1">
            <a:extLst>
              <a:ext uri="{FF2B5EF4-FFF2-40B4-BE49-F238E27FC236}">
                <a16:creationId xmlns:a16="http://schemas.microsoft.com/office/drawing/2014/main" xmlns="" id="{6F9FEEB4-CEBE-9856-A786-083C39444C0D}"/>
              </a:ext>
            </a:extLst>
          </p:cNvPr>
          <p:cNvSpPr txBox="1"/>
          <p:nvPr/>
        </p:nvSpPr>
        <p:spPr>
          <a:xfrm>
            <a:off x="6266355" y="1076325"/>
            <a:ext cx="591213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1400" b="1">
                <a:solidFill>
                  <a:srgbClr val="7030A0"/>
                </a:solidFill>
              </a:defRPr>
            </a:lvl1pPr>
          </a:lstStyle>
          <a:p>
            <a:r>
              <a:rPr lang="ru-RU" sz="1600" dirty="0"/>
              <a:t>Основные показатели деятельности коллективных средств размещения по Арктической зоне в РФ по Мурманской области.</a:t>
            </a:r>
            <a:endParaRPr sz="1600" dirty="0"/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33F90EA7-24FA-8C08-C41F-A1CDEE693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79612193"/>
              </p:ext>
            </p:extLst>
          </p:nvPr>
        </p:nvGraphicFramePr>
        <p:xfrm>
          <a:off x="514905" y="1863428"/>
          <a:ext cx="4902182" cy="3581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61DD4FF9-45C1-EE1B-4D60-58274E718F6C}"/>
              </a:ext>
            </a:extLst>
          </p:cNvPr>
          <p:cNvSpPr/>
          <p:nvPr/>
        </p:nvSpPr>
        <p:spPr>
          <a:xfrm>
            <a:off x="2459115" y="5166804"/>
            <a:ext cx="1056442" cy="27767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6" name="Заголовок 2">
            <a:extLst>
              <a:ext uri="{FF2B5EF4-FFF2-40B4-BE49-F238E27FC236}">
                <a16:creationId xmlns:a16="http://schemas.microsoft.com/office/drawing/2014/main" xmlns="" id="{5F3E6152-1A5D-66A8-FDE8-028620810CBC}"/>
              </a:ext>
            </a:extLst>
          </p:cNvPr>
          <p:cNvSpPr txBox="1"/>
          <p:nvPr/>
        </p:nvSpPr>
        <p:spPr>
          <a:xfrm>
            <a:off x="-661581" y="3367910"/>
            <a:ext cx="4019206" cy="42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r>
              <a:rPr lang="ru-RU" sz="1100" b="0" dirty="0">
                <a:solidFill>
                  <a:schemeClr val="tx1"/>
                </a:solidFill>
              </a:rPr>
              <a:t>61      </a:t>
            </a:r>
          </a:p>
        </p:txBody>
      </p:sp>
      <p:sp>
        <p:nvSpPr>
          <p:cNvPr id="27" name="Заголовок 2">
            <a:extLst>
              <a:ext uri="{FF2B5EF4-FFF2-40B4-BE49-F238E27FC236}">
                <a16:creationId xmlns:a16="http://schemas.microsoft.com/office/drawing/2014/main" xmlns="" id="{4E32B02C-84A4-8A0D-FB9E-3172B7DECCF7}"/>
              </a:ext>
            </a:extLst>
          </p:cNvPr>
          <p:cNvSpPr txBox="1"/>
          <p:nvPr/>
        </p:nvSpPr>
        <p:spPr>
          <a:xfrm>
            <a:off x="421495" y="2937575"/>
            <a:ext cx="4019206" cy="42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r>
              <a:rPr lang="ru-RU" sz="1100" b="0" dirty="0">
                <a:solidFill>
                  <a:schemeClr val="tx1"/>
                </a:solidFill>
              </a:rPr>
              <a:t>84</a:t>
            </a:r>
          </a:p>
        </p:txBody>
      </p:sp>
      <p:sp>
        <p:nvSpPr>
          <p:cNvPr id="28" name="Заголовок 2">
            <a:extLst>
              <a:ext uri="{FF2B5EF4-FFF2-40B4-BE49-F238E27FC236}">
                <a16:creationId xmlns:a16="http://schemas.microsoft.com/office/drawing/2014/main" xmlns="" id="{3711456B-44BC-64CF-73D8-5C6AFB2BCA7B}"/>
              </a:ext>
            </a:extLst>
          </p:cNvPr>
          <p:cNvSpPr txBox="1"/>
          <p:nvPr/>
        </p:nvSpPr>
        <p:spPr>
          <a:xfrm>
            <a:off x="1495692" y="2671245"/>
            <a:ext cx="4019206" cy="42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r>
              <a:rPr lang="ru-RU" sz="1100" b="0" dirty="0">
                <a:solidFill>
                  <a:schemeClr val="tx1"/>
                </a:solidFill>
              </a:rPr>
              <a:t>98</a:t>
            </a:r>
          </a:p>
        </p:txBody>
      </p:sp>
      <p:sp>
        <p:nvSpPr>
          <p:cNvPr id="29" name="Заголовок 2">
            <a:extLst>
              <a:ext uri="{FF2B5EF4-FFF2-40B4-BE49-F238E27FC236}">
                <a16:creationId xmlns:a16="http://schemas.microsoft.com/office/drawing/2014/main" xmlns="" id="{D9C271C4-2132-420D-E335-6FA413CDFE6C}"/>
              </a:ext>
            </a:extLst>
          </p:cNvPr>
          <p:cNvSpPr txBox="1"/>
          <p:nvPr/>
        </p:nvSpPr>
        <p:spPr>
          <a:xfrm>
            <a:off x="2553060" y="2341739"/>
            <a:ext cx="4019206" cy="42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r>
              <a:rPr lang="ru-RU" sz="1100" b="0" dirty="0">
                <a:solidFill>
                  <a:schemeClr val="tx1"/>
                </a:solidFill>
              </a:rPr>
              <a:t>115</a:t>
            </a:r>
          </a:p>
        </p:txBody>
      </p:sp>
      <p:sp>
        <p:nvSpPr>
          <p:cNvPr id="2" name="Заголовок 2">
            <a:extLst>
              <a:ext uri="{FF2B5EF4-FFF2-40B4-BE49-F238E27FC236}">
                <a16:creationId xmlns:a16="http://schemas.microsoft.com/office/drawing/2014/main" xmlns="" id="{F456391A-336B-5295-AF23-76CEA3E1D7D9}"/>
              </a:ext>
            </a:extLst>
          </p:cNvPr>
          <p:cNvSpPr txBox="1"/>
          <p:nvPr/>
        </p:nvSpPr>
        <p:spPr>
          <a:xfrm>
            <a:off x="1933866" y="-4644"/>
            <a:ext cx="8002571" cy="89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ctr" defTabSz="466344">
              <a:lnSpc>
                <a:spcPct val="81000"/>
              </a:lnSpc>
              <a:defRPr sz="198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pPr>
            <a:endParaRPr sz="2800" dirty="0"/>
          </a:p>
          <a:p>
            <a:pPr algn="ctr" defTabSz="466344">
              <a:lnSpc>
                <a:spcPct val="81000"/>
              </a:lnSpc>
              <a:defRPr sz="198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pPr>
            <a:r>
              <a:rPr sz="2400" dirty="0"/>
              <a:t>ПРЕДМЕТ ИССЛЕДОВАНИЯ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413413B7-2508-5795-EB09-C4F50B3DE553}"/>
              </a:ext>
            </a:extLst>
          </p:cNvPr>
          <p:cNvSpPr/>
          <p:nvPr/>
        </p:nvSpPr>
        <p:spPr>
          <a:xfrm>
            <a:off x="8575829" y="4081677"/>
            <a:ext cx="3391270" cy="1699632"/>
          </a:xfrm>
          <a:prstGeom prst="roundRect">
            <a:avLst>
              <a:gd name="adj" fmla="val 1405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18" name="Полилиния: Фигура 41"/>
          <p:cNvSpPr/>
          <p:nvPr/>
        </p:nvSpPr>
        <p:spPr>
          <a:xfrm>
            <a:off x="10491003" y="-1"/>
            <a:ext cx="1687490" cy="1157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372" extrusionOk="0">
                <a:moveTo>
                  <a:pt x="21384" y="15972"/>
                </a:moveTo>
                <a:lnTo>
                  <a:pt x="17774" y="18524"/>
                </a:lnTo>
                <a:cubicBezTo>
                  <a:pt x="13479" y="21600"/>
                  <a:pt x="9557" y="21213"/>
                  <a:pt x="6118" y="17453"/>
                </a:cubicBezTo>
                <a:cubicBezTo>
                  <a:pt x="3550" y="14605"/>
                  <a:pt x="2212" y="10823"/>
                  <a:pt x="2212" y="10777"/>
                </a:cubicBezTo>
                <a:lnTo>
                  <a:pt x="2009" y="10185"/>
                </a:lnTo>
                <a:cubicBezTo>
                  <a:pt x="780" y="6585"/>
                  <a:pt x="313" y="3167"/>
                  <a:pt x="655" y="0"/>
                </a:cubicBezTo>
                <a:lnTo>
                  <a:pt x="95" y="0"/>
                </a:lnTo>
                <a:cubicBezTo>
                  <a:pt x="-216" y="3327"/>
                  <a:pt x="235" y="6858"/>
                  <a:pt x="1511" y="10549"/>
                </a:cubicBezTo>
                <a:lnTo>
                  <a:pt x="1714" y="11142"/>
                </a:lnTo>
                <a:cubicBezTo>
                  <a:pt x="1776" y="11301"/>
                  <a:pt x="3099" y="15152"/>
                  <a:pt x="5775" y="18091"/>
                </a:cubicBezTo>
                <a:cubicBezTo>
                  <a:pt x="7332" y="19800"/>
                  <a:pt x="9495" y="21372"/>
                  <a:pt x="12265" y="21372"/>
                </a:cubicBezTo>
                <a:cubicBezTo>
                  <a:pt x="13961" y="21372"/>
                  <a:pt x="15875" y="20780"/>
                  <a:pt x="18023" y="19276"/>
                </a:cubicBezTo>
                <a:lnTo>
                  <a:pt x="21384" y="16884"/>
                </a:lnTo>
                <a:lnTo>
                  <a:pt x="21384" y="1597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522" name="Группа 3"/>
          <p:cNvGrpSpPr/>
          <p:nvPr/>
        </p:nvGrpSpPr>
        <p:grpSpPr>
          <a:xfrm>
            <a:off x="10942781" y="-4644"/>
            <a:ext cx="1247606" cy="1109330"/>
            <a:chOff x="0" y="0"/>
            <a:chExt cx="1247605" cy="1109329"/>
          </a:xfrm>
        </p:grpSpPr>
        <p:sp>
          <p:nvSpPr>
            <p:cNvPr id="519" name="Полилиния: Фигура 42"/>
            <p:cNvSpPr/>
            <p:nvPr/>
          </p:nvSpPr>
          <p:spPr>
            <a:xfrm>
              <a:off x="-1" y="190597"/>
              <a:ext cx="1246995" cy="918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0173" extrusionOk="0">
                  <a:moveTo>
                    <a:pt x="2120" y="11974"/>
                  </a:moveTo>
                  <a:cubicBezTo>
                    <a:pt x="2120" y="11974"/>
                    <a:pt x="-1038" y="14027"/>
                    <a:pt x="354" y="17739"/>
                  </a:cubicBezTo>
                  <a:lnTo>
                    <a:pt x="405" y="17888"/>
                  </a:lnTo>
                  <a:cubicBezTo>
                    <a:pt x="405" y="17888"/>
                    <a:pt x="1797" y="21600"/>
                    <a:pt x="4955" y="19561"/>
                  </a:cubicBezTo>
                  <a:lnTo>
                    <a:pt x="20562" y="9423"/>
                  </a:lnTo>
                  <a:lnTo>
                    <a:pt x="20562" y="0"/>
                  </a:lnTo>
                  <a:lnTo>
                    <a:pt x="2120" y="11974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accent2"/>
                </a:gs>
                <a:gs pos="64999">
                  <a:srgbClr val="7E1B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20" name="Полилиния: Фигура 43"/>
            <p:cNvSpPr/>
            <p:nvPr/>
          </p:nvSpPr>
          <p:spPr>
            <a:xfrm>
              <a:off x="413332" y="0"/>
              <a:ext cx="834274" cy="478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extrusionOk="0">
                  <a:moveTo>
                    <a:pt x="1704" y="13410"/>
                  </a:moveTo>
                  <a:cubicBezTo>
                    <a:pt x="1704" y="13410"/>
                    <a:pt x="3023" y="18046"/>
                    <a:pt x="5645" y="21600"/>
                  </a:cubicBezTo>
                  <a:lnTo>
                    <a:pt x="21389" y="8079"/>
                  </a:lnTo>
                  <a:lnTo>
                    <a:pt x="21405" y="0"/>
                  </a:lnTo>
                  <a:lnTo>
                    <a:pt x="103" y="0"/>
                  </a:lnTo>
                  <a:cubicBezTo>
                    <a:pt x="-195" y="3581"/>
                    <a:pt x="119" y="7829"/>
                    <a:pt x="1500" y="12688"/>
                  </a:cubicBezTo>
                  <a:lnTo>
                    <a:pt x="1704" y="13410"/>
                  </a:lnTo>
                  <a:close/>
                </a:path>
              </a:pathLst>
            </a:custGeom>
            <a:solidFill>
              <a:srgbClr val="7E1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21" name="Полилиния: фигура 44"/>
            <p:cNvSpPr/>
            <p:nvPr/>
          </p:nvSpPr>
          <p:spPr>
            <a:xfrm>
              <a:off x="639412" y="668320"/>
              <a:ext cx="608193" cy="42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0379" extrusionOk="0">
                  <a:moveTo>
                    <a:pt x="20766" y="0"/>
                  </a:moveTo>
                  <a:lnTo>
                    <a:pt x="1652" y="13221"/>
                  </a:lnTo>
                  <a:cubicBezTo>
                    <a:pt x="1652" y="13221"/>
                    <a:pt x="-834" y="14974"/>
                    <a:pt x="294" y="18183"/>
                  </a:cubicBezTo>
                  <a:lnTo>
                    <a:pt x="336" y="18332"/>
                  </a:lnTo>
                  <a:cubicBezTo>
                    <a:pt x="336" y="18332"/>
                    <a:pt x="1464" y="21600"/>
                    <a:pt x="3971" y="19877"/>
                  </a:cubicBezTo>
                  <a:lnTo>
                    <a:pt x="20766" y="8230"/>
                  </a:lnTo>
                  <a:lnTo>
                    <a:pt x="2076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523" name="Полилиния: Фигура 45"/>
          <p:cNvSpPr/>
          <p:nvPr/>
        </p:nvSpPr>
        <p:spPr>
          <a:xfrm>
            <a:off x="10944909" y="1320487"/>
            <a:ext cx="1243410" cy="891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4" h="21600" extrusionOk="0">
                <a:moveTo>
                  <a:pt x="4237" y="20044"/>
                </a:moveTo>
                <a:cubicBezTo>
                  <a:pt x="2092" y="21510"/>
                  <a:pt x="1157" y="19027"/>
                  <a:pt x="1051" y="18758"/>
                </a:cubicBezTo>
                <a:lnTo>
                  <a:pt x="1008" y="18608"/>
                </a:lnTo>
                <a:cubicBezTo>
                  <a:pt x="31" y="15856"/>
                  <a:pt x="2134" y="14390"/>
                  <a:pt x="2219" y="14300"/>
                </a:cubicBezTo>
                <a:lnTo>
                  <a:pt x="21504" y="1137"/>
                </a:lnTo>
                <a:lnTo>
                  <a:pt x="21504" y="0"/>
                </a:lnTo>
                <a:lnTo>
                  <a:pt x="1900" y="13373"/>
                </a:lnTo>
                <a:cubicBezTo>
                  <a:pt x="1858" y="13403"/>
                  <a:pt x="562" y="14330"/>
                  <a:pt x="138" y="16065"/>
                </a:cubicBezTo>
                <a:cubicBezTo>
                  <a:pt x="-96" y="17053"/>
                  <a:pt x="-32" y="18070"/>
                  <a:pt x="329" y="19117"/>
                </a:cubicBezTo>
                <a:lnTo>
                  <a:pt x="371" y="19266"/>
                </a:lnTo>
                <a:cubicBezTo>
                  <a:pt x="732" y="20224"/>
                  <a:pt x="1603" y="21600"/>
                  <a:pt x="2984" y="21600"/>
                </a:cubicBezTo>
                <a:cubicBezTo>
                  <a:pt x="3451" y="21600"/>
                  <a:pt x="3982" y="21421"/>
                  <a:pt x="4577" y="21032"/>
                </a:cubicBezTo>
                <a:lnTo>
                  <a:pt x="21504" y="9484"/>
                </a:lnTo>
                <a:lnTo>
                  <a:pt x="21504" y="8257"/>
                </a:lnTo>
                <a:lnTo>
                  <a:pt x="4237" y="2004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4" name="Полилиния: Фигура 46"/>
          <p:cNvSpPr/>
          <p:nvPr/>
        </p:nvSpPr>
        <p:spPr>
          <a:xfrm>
            <a:off x="9661506" y="252591"/>
            <a:ext cx="2525581" cy="1890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0760" extrusionOk="0">
                <a:moveTo>
                  <a:pt x="5220" y="19676"/>
                </a:moveTo>
                <a:cubicBezTo>
                  <a:pt x="2169" y="21600"/>
                  <a:pt x="811" y="18253"/>
                  <a:pt x="769" y="18117"/>
                </a:cubicBezTo>
                <a:lnTo>
                  <a:pt x="717" y="17968"/>
                </a:lnTo>
                <a:cubicBezTo>
                  <a:pt x="163" y="16518"/>
                  <a:pt x="267" y="15163"/>
                  <a:pt x="1061" y="13957"/>
                </a:cubicBezTo>
                <a:cubicBezTo>
                  <a:pt x="1657" y="13036"/>
                  <a:pt x="2441" y="12521"/>
                  <a:pt x="2451" y="12507"/>
                </a:cubicBezTo>
                <a:lnTo>
                  <a:pt x="21491" y="528"/>
                </a:lnTo>
                <a:lnTo>
                  <a:pt x="21491" y="0"/>
                </a:lnTo>
                <a:lnTo>
                  <a:pt x="2294" y="12074"/>
                </a:lnTo>
                <a:cubicBezTo>
                  <a:pt x="2232" y="12128"/>
                  <a:pt x="654" y="13131"/>
                  <a:pt x="152" y="15041"/>
                </a:cubicBezTo>
                <a:cubicBezTo>
                  <a:pt x="-109" y="16044"/>
                  <a:pt x="-36" y="17101"/>
                  <a:pt x="393" y="18185"/>
                </a:cubicBezTo>
                <a:lnTo>
                  <a:pt x="445" y="18334"/>
                </a:lnTo>
                <a:cubicBezTo>
                  <a:pt x="445" y="18361"/>
                  <a:pt x="1406" y="20760"/>
                  <a:pt x="3444" y="20760"/>
                </a:cubicBezTo>
                <a:cubicBezTo>
                  <a:pt x="4008" y="20760"/>
                  <a:pt x="4656" y="20584"/>
                  <a:pt x="5388" y="20123"/>
                </a:cubicBezTo>
                <a:lnTo>
                  <a:pt x="21491" y="9973"/>
                </a:lnTo>
                <a:lnTo>
                  <a:pt x="21491" y="9445"/>
                </a:lnTo>
                <a:lnTo>
                  <a:pt x="5220" y="1967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5" name="Заголовок 2"/>
          <p:cNvSpPr txBox="1"/>
          <p:nvPr/>
        </p:nvSpPr>
        <p:spPr>
          <a:xfrm>
            <a:off x="2434784" y="354155"/>
            <a:ext cx="7000834" cy="44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92500" lnSpcReduction="20000"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r>
              <a:rPr lang="ru-RU" dirty="0"/>
              <a:t>Ядро целевой аудитории Териберки</a:t>
            </a:r>
          </a:p>
        </p:txBody>
      </p:sp>
      <p:sp>
        <p:nvSpPr>
          <p:cNvPr id="526" name="Овал 21"/>
          <p:cNvSpPr txBox="1">
            <a:spLocks noGrp="1"/>
          </p:cNvSpPr>
          <p:nvPr>
            <p:ph type="sldNum" sz="quarter" idx="4294967295"/>
          </p:nvPr>
        </p:nvSpPr>
        <p:spPr>
          <a:xfrm>
            <a:off x="10949831" y="5856631"/>
            <a:ext cx="272379" cy="277997"/>
          </a:xfrm>
          <a:prstGeom prst="rect">
            <a:avLst/>
          </a:prstGeom>
          <a:solidFill>
            <a:schemeClr val="accent2"/>
          </a:solidFill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/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527" name="Графический объект 12"/>
          <p:cNvSpPr/>
          <p:nvPr/>
        </p:nvSpPr>
        <p:spPr>
          <a:xfrm>
            <a:off x="11347094" y="5800612"/>
            <a:ext cx="847467" cy="387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62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4862" y="0"/>
                </a:lnTo>
                <a:cubicBezTo>
                  <a:pt x="4862" y="0"/>
                  <a:pt x="0" y="0"/>
                  <a:pt x="0" y="10622"/>
                </a:cubicBezTo>
                <a:lnTo>
                  <a:pt x="0" y="11049"/>
                </a:lnTo>
                <a:cubicBezTo>
                  <a:pt x="0" y="10978"/>
                  <a:pt x="0" y="21600"/>
                  <a:pt x="4862" y="21600"/>
                </a:cubicBezTo>
                <a:close/>
              </a:path>
            </a:pathLst>
          </a:custGeom>
          <a:gradFill>
            <a:gsLst>
              <a:gs pos="12000">
                <a:schemeClr val="accent2"/>
              </a:gs>
              <a:gs pos="100000">
                <a:srgbClr val="7E1BFF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9" name="Нижний колонтитул 1"/>
          <p:cNvSpPr txBox="1"/>
          <p:nvPr/>
        </p:nvSpPr>
        <p:spPr>
          <a:xfrm>
            <a:off x="855016" y="6374111"/>
            <a:ext cx="1074619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>
                <a:solidFill>
                  <a:schemeClr val="accent2">
                    <a:satOff val="-18194"/>
                    <a:lumOff val="-11215"/>
                  </a:schemeClr>
                </a:solidFill>
              </a:defRPr>
            </a:lvl1pPr>
          </a:lstStyle>
          <a:p>
            <a:r>
              <a:rPr lang="ru-RU" dirty="0"/>
              <a:t>Оценка целесообразности увеличения коллективных средств размещения в современных условиях развития курортного района</a:t>
            </a:r>
            <a:endParaRPr dirty="0"/>
          </a:p>
        </p:txBody>
      </p:sp>
      <p:sp>
        <p:nvSpPr>
          <p:cNvPr id="530" name="Нижний колонтитул 1"/>
          <p:cNvSpPr txBox="1"/>
          <p:nvPr/>
        </p:nvSpPr>
        <p:spPr>
          <a:xfrm>
            <a:off x="3220348" y="6164959"/>
            <a:ext cx="474857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 b="1">
                <a:solidFill>
                  <a:srgbClr val="7030A0"/>
                </a:solidFill>
              </a:defRPr>
            </a:lvl1pPr>
          </a:lstStyle>
          <a:p>
            <a:r>
              <a:rPr dirty="0" err="1"/>
              <a:t>Источник</a:t>
            </a:r>
            <a:r>
              <a:rPr dirty="0"/>
              <a:t>: </a:t>
            </a:r>
            <a:r>
              <a:rPr lang="ru-RU" dirty="0"/>
              <a:t> туроператор </a:t>
            </a:r>
            <a:r>
              <a:rPr lang="en-US" dirty="0"/>
              <a:t>Camp Club</a:t>
            </a:r>
            <a:endParaRPr dirty="0"/>
          </a:p>
        </p:txBody>
      </p:sp>
      <p:sp>
        <p:nvSpPr>
          <p:cNvPr id="532" name="TextBox 19"/>
          <p:cNvSpPr txBox="1"/>
          <p:nvPr/>
        </p:nvSpPr>
        <p:spPr>
          <a:xfrm>
            <a:off x="623081" y="1972379"/>
            <a:ext cx="6010421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 </a:t>
            </a:r>
          </a:p>
        </p:txBody>
      </p:sp>
      <p:pic>
        <p:nvPicPr>
          <p:cNvPr id="535" name="Рисунок 29" descr="Рисунок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115" y="135582"/>
            <a:ext cx="972553" cy="97255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A037D4AF-9918-BEE8-4B78-796371B1BF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06351462"/>
              </p:ext>
            </p:extLst>
          </p:nvPr>
        </p:nvGraphicFramePr>
        <p:xfrm>
          <a:off x="975965" y="1218654"/>
          <a:ext cx="2981208" cy="2457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A876DA8C-82CF-7B6E-7413-36D05E9B9D20}"/>
              </a:ext>
            </a:extLst>
          </p:cNvPr>
          <p:cNvSpPr txBox="1"/>
          <p:nvPr/>
        </p:nvSpPr>
        <p:spPr>
          <a:xfrm>
            <a:off x="3167821" y="3749117"/>
            <a:ext cx="4992941" cy="307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r>
              <a:rPr lang="ru-RU" sz="1700" dirty="0"/>
              <a:t>Сегментация по цели поездки</a:t>
            </a: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xmlns="" id="{3B13F468-2A2C-7382-497D-D361CD4E180B}"/>
              </a:ext>
            </a:extLst>
          </p:cNvPr>
          <p:cNvSpPr txBox="1"/>
          <p:nvPr/>
        </p:nvSpPr>
        <p:spPr>
          <a:xfrm>
            <a:off x="366459" y="976693"/>
            <a:ext cx="4019206" cy="42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r>
              <a:rPr lang="ru-RU" sz="1700" dirty="0"/>
              <a:t>Сегментация по возрасту</a:t>
            </a: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xmlns="" id="{4EFC2180-CF59-6151-0829-C1D6C03FB24F}"/>
              </a:ext>
            </a:extLst>
          </p:cNvPr>
          <p:cNvSpPr txBox="1"/>
          <p:nvPr/>
        </p:nvSpPr>
        <p:spPr>
          <a:xfrm>
            <a:off x="425181" y="3726991"/>
            <a:ext cx="4019206" cy="42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r>
              <a:rPr lang="ru-RU" sz="1700" dirty="0"/>
              <a:t>Сегментация по доходу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7D73F51C-0E94-B386-7A08-D2498F914F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50479273"/>
              </p:ext>
            </p:extLst>
          </p:nvPr>
        </p:nvGraphicFramePr>
        <p:xfrm>
          <a:off x="4221272" y="1223067"/>
          <a:ext cx="3060091" cy="2506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Заголовок 2">
            <a:extLst>
              <a:ext uri="{FF2B5EF4-FFF2-40B4-BE49-F238E27FC236}">
                <a16:creationId xmlns:a16="http://schemas.microsoft.com/office/drawing/2014/main" xmlns="" id="{AE7B3ACD-4991-D51B-2646-F15AC760751E}"/>
              </a:ext>
            </a:extLst>
          </p:cNvPr>
          <p:cNvSpPr txBox="1"/>
          <p:nvPr/>
        </p:nvSpPr>
        <p:spPr>
          <a:xfrm>
            <a:off x="3654689" y="979333"/>
            <a:ext cx="4019206" cy="42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r>
              <a:rPr lang="ru-RU" sz="1700" dirty="0"/>
              <a:t>Сегментация по гендеру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EFEA20E6-4B59-874C-854C-AFB6302232A4}"/>
              </a:ext>
            </a:extLst>
          </p:cNvPr>
          <p:cNvSpPr txBox="1"/>
          <p:nvPr/>
        </p:nvSpPr>
        <p:spPr>
          <a:xfrm>
            <a:off x="7080342" y="976693"/>
            <a:ext cx="4019206" cy="42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r>
              <a:rPr lang="ru-RU" sz="1700" dirty="0"/>
              <a:t>Сегментация по составу</a:t>
            </a: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xmlns="" id="{B2A0E6EB-02C9-0058-CFEA-6262B3C467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97107153"/>
              </p:ext>
            </p:extLst>
          </p:nvPr>
        </p:nvGraphicFramePr>
        <p:xfrm>
          <a:off x="7243008" y="1223067"/>
          <a:ext cx="3791936" cy="2506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xmlns="" id="{C21E51F6-B5AE-5BC3-AF65-E30C1CAC34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57438093"/>
              </p:ext>
            </p:extLst>
          </p:nvPr>
        </p:nvGraphicFramePr>
        <p:xfrm>
          <a:off x="2663301" y="3942639"/>
          <a:ext cx="5880593" cy="3057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Заголовок 2">
            <a:extLst>
              <a:ext uri="{FF2B5EF4-FFF2-40B4-BE49-F238E27FC236}">
                <a16:creationId xmlns:a16="http://schemas.microsoft.com/office/drawing/2014/main" xmlns="" id="{60E980D3-C2B4-4003-F590-8649608CA7E5}"/>
              </a:ext>
            </a:extLst>
          </p:cNvPr>
          <p:cNvSpPr txBox="1"/>
          <p:nvPr/>
        </p:nvSpPr>
        <p:spPr>
          <a:xfrm>
            <a:off x="4014611" y="4781023"/>
            <a:ext cx="4019206" cy="42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r>
              <a:rPr lang="ru-RU" sz="1100" b="0" dirty="0">
                <a:solidFill>
                  <a:schemeClr val="tx1"/>
                </a:solidFill>
              </a:rPr>
              <a:t>46%</a:t>
            </a:r>
          </a:p>
        </p:txBody>
      </p:sp>
      <p:sp>
        <p:nvSpPr>
          <p:cNvPr id="23" name="Заголовок 2">
            <a:extLst>
              <a:ext uri="{FF2B5EF4-FFF2-40B4-BE49-F238E27FC236}">
                <a16:creationId xmlns:a16="http://schemas.microsoft.com/office/drawing/2014/main" xmlns="" id="{369BB2AB-CB29-4435-149B-4ACE40044731}"/>
              </a:ext>
            </a:extLst>
          </p:cNvPr>
          <p:cNvSpPr txBox="1"/>
          <p:nvPr/>
        </p:nvSpPr>
        <p:spPr>
          <a:xfrm>
            <a:off x="3528679" y="5387812"/>
            <a:ext cx="4019206" cy="42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endParaRPr lang="ru-RU" sz="1100" b="0" dirty="0">
              <a:solidFill>
                <a:schemeClr val="tx1"/>
              </a:solidFill>
            </a:endParaRPr>
          </a:p>
        </p:txBody>
      </p:sp>
      <p:sp>
        <p:nvSpPr>
          <p:cNvPr id="28" name="Заголовок 2">
            <a:extLst>
              <a:ext uri="{FF2B5EF4-FFF2-40B4-BE49-F238E27FC236}">
                <a16:creationId xmlns:a16="http://schemas.microsoft.com/office/drawing/2014/main" xmlns="" id="{B57B78F7-4492-244A-B58F-097ABA9A6BB8}"/>
              </a:ext>
            </a:extLst>
          </p:cNvPr>
          <p:cNvSpPr txBox="1"/>
          <p:nvPr/>
        </p:nvSpPr>
        <p:spPr>
          <a:xfrm>
            <a:off x="8668778" y="4156815"/>
            <a:ext cx="3173754" cy="1810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fontScale="92500" lnSpcReduction="10000"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r>
              <a:rPr lang="ru-RU" sz="1500" dirty="0"/>
              <a:t>Ядро целевой аудитории в Териберке:</a:t>
            </a:r>
          </a:p>
          <a:p>
            <a:endParaRPr lang="ru-RU" sz="1500" dirty="0"/>
          </a:p>
          <a:p>
            <a:r>
              <a:rPr lang="ru-RU" sz="1500" b="0" dirty="0"/>
              <a:t>• Возраст: 18-35 лет</a:t>
            </a:r>
          </a:p>
          <a:p>
            <a:endParaRPr lang="ru-RU" sz="1500" b="0" dirty="0"/>
          </a:p>
          <a:p>
            <a:r>
              <a:rPr lang="ru-RU" sz="1500" b="0" dirty="0"/>
              <a:t>• Состав: Групповой туризм</a:t>
            </a:r>
          </a:p>
          <a:p>
            <a:endParaRPr lang="ru-RU" sz="1500" b="0" dirty="0"/>
          </a:p>
          <a:p>
            <a:r>
              <a:rPr lang="ru-RU" sz="1500" b="0" dirty="0"/>
              <a:t>• Доход: Высокий</a:t>
            </a:r>
          </a:p>
          <a:p>
            <a:endParaRPr lang="ru-RU" sz="1500" b="0" dirty="0"/>
          </a:p>
          <a:p>
            <a:r>
              <a:rPr lang="ru-RU" sz="1500" b="0" dirty="0"/>
              <a:t>• Цель поездки: Познавательный туризм</a:t>
            </a:r>
            <a:endParaRPr lang="ru-RU" sz="1700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31006DE8-B2A0-2EAF-4680-EACC444AD9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17174500"/>
              </p:ext>
            </p:extLst>
          </p:nvPr>
        </p:nvGraphicFramePr>
        <p:xfrm>
          <a:off x="463741" y="3936488"/>
          <a:ext cx="4038083" cy="2515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E7F7BA78-F979-0347-0E7E-55945DCDD8CA}"/>
              </a:ext>
            </a:extLst>
          </p:cNvPr>
          <p:cNvSpPr txBox="1"/>
          <p:nvPr/>
        </p:nvSpPr>
        <p:spPr>
          <a:xfrm>
            <a:off x="822888" y="4978880"/>
            <a:ext cx="4019206" cy="492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r>
              <a:rPr lang="ru-RU" sz="1100" b="0" dirty="0">
                <a:solidFill>
                  <a:schemeClr val="tx1"/>
                </a:solidFill>
              </a:rPr>
              <a:t>77%</a:t>
            </a: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xmlns="" id="{3BB9AE93-E07E-174E-0E08-F13621E7FA98}"/>
              </a:ext>
            </a:extLst>
          </p:cNvPr>
          <p:cNvSpPr txBox="1"/>
          <p:nvPr/>
        </p:nvSpPr>
        <p:spPr>
          <a:xfrm>
            <a:off x="-62033" y="4590307"/>
            <a:ext cx="4019206" cy="42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r>
              <a:rPr lang="ru-RU" sz="1100" b="0" dirty="0">
                <a:solidFill>
                  <a:schemeClr val="tx1"/>
                </a:solidFill>
              </a:rPr>
              <a:t>20%</a:t>
            </a: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xmlns="" id="{4310FEBB-39ED-3DED-DFBF-E205B137870C}"/>
              </a:ext>
            </a:extLst>
          </p:cNvPr>
          <p:cNvSpPr txBox="1"/>
          <p:nvPr/>
        </p:nvSpPr>
        <p:spPr>
          <a:xfrm>
            <a:off x="366459" y="4129474"/>
            <a:ext cx="4019206" cy="42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r>
              <a:rPr lang="ru-RU" sz="1100" b="0" dirty="0">
                <a:solidFill>
                  <a:schemeClr val="tx1"/>
                </a:solidFill>
              </a:rPr>
              <a:t>3%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xmlns="" id="{C8850083-6EB4-6225-34DB-46446A8D0838}"/>
              </a:ext>
            </a:extLst>
          </p:cNvPr>
          <p:cNvSpPr txBox="1"/>
          <p:nvPr/>
        </p:nvSpPr>
        <p:spPr>
          <a:xfrm>
            <a:off x="3618760" y="5571405"/>
            <a:ext cx="4019206" cy="42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r>
              <a:rPr lang="ru-RU" sz="1100" b="0" dirty="0">
                <a:solidFill>
                  <a:schemeClr val="tx1"/>
                </a:solidFill>
              </a:rPr>
              <a:t>5%</a:t>
            </a:r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xmlns="" id="{A5956EE4-E83F-A47C-C70A-4C9A0CD82582}"/>
              </a:ext>
            </a:extLst>
          </p:cNvPr>
          <p:cNvSpPr txBox="1"/>
          <p:nvPr/>
        </p:nvSpPr>
        <p:spPr>
          <a:xfrm>
            <a:off x="3083255" y="5232478"/>
            <a:ext cx="4019206" cy="42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r>
              <a:rPr lang="ru-RU" sz="1100" b="0" dirty="0">
                <a:solidFill>
                  <a:schemeClr val="tx1"/>
                </a:solidFill>
              </a:rPr>
              <a:t>25%</a:t>
            </a:r>
          </a:p>
        </p:txBody>
      </p:sp>
      <p:sp>
        <p:nvSpPr>
          <p:cNvPr id="19" name="Заголовок 2">
            <a:extLst>
              <a:ext uri="{FF2B5EF4-FFF2-40B4-BE49-F238E27FC236}">
                <a16:creationId xmlns:a16="http://schemas.microsoft.com/office/drawing/2014/main" xmlns="" id="{77F85992-FC99-3957-185C-29722733A8DD}"/>
              </a:ext>
            </a:extLst>
          </p:cNvPr>
          <p:cNvSpPr txBox="1"/>
          <p:nvPr/>
        </p:nvSpPr>
        <p:spPr>
          <a:xfrm>
            <a:off x="2911399" y="4693471"/>
            <a:ext cx="4019206" cy="42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r>
              <a:rPr lang="ru-RU" sz="1100" b="0" dirty="0">
                <a:solidFill>
                  <a:schemeClr val="tx1"/>
                </a:solidFill>
              </a:rPr>
              <a:t>8%</a:t>
            </a:r>
          </a:p>
        </p:txBody>
      </p:sp>
      <p:sp>
        <p:nvSpPr>
          <p:cNvPr id="20" name="Заголовок 2">
            <a:extLst>
              <a:ext uri="{FF2B5EF4-FFF2-40B4-BE49-F238E27FC236}">
                <a16:creationId xmlns:a16="http://schemas.microsoft.com/office/drawing/2014/main" xmlns="" id="{A72E50EB-136D-FB24-FEBC-E57775C46AF7}"/>
              </a:ext>
            </a:extLst>
          </p:cNvPr>
          <p:cNvSpPr txBox="1"/>
          <p:nvPr/>
        </p:nvSpPr>
        <p:spPr>
          <a:xfrm>
            <a:off x="3257754" y="4354672"/>
            <a:ext cx="4019206" cy="42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r>
              <a:rPr lang="ru-RU" sz="1100" b="0" dirty="0">
                <a:solidFill>
                  <a:schemeClr val="tx1"/>
                </a:solidFill>
              </a:rPr>
              <a:t>16%</a:t>
            </a:r>
          </a:p>
        </p:txBody>
      </p:sp>
      <p:sp>
        <p:nvSpPr>
          <p:cNvPr id="26" name="Заголовок 2">
            <a:extLst>
              <a:ext uri="{FF2B5EF4-FFF2-40B4-BE49-F238E27FC236}">
                <a16:creationId xmlns:a16="http://schemas.microsoft.com/office/drawing/2014/main" xmlns="" id="{80927C3F-9D30-7A1F-2D43-6B00DB045EFF}"/>
              </a:ext>
            </a:extLst>
          </p:cNvPr>
          <p:cNvSpPr txBox="1"/>
          <p:nvPr/>
        </p:nvSpPr>
        <p:spPr>
          <a:xfrm>
            <a:off x="901796" y="2234918"/>
            <a:ext cx="4019206" cy="42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r>
              <a:rPr lang="ru-RU" sz="1100" b="0" dirty="0">
                <a:solidFill>
                  <a:schemeClr val="tx1"/>
                </a:solidFill>
              </a:rPr>
              <a:t>58%</a:t>
            </a:r>
          </a:p>
        </p:txBody>
      </p:sp>
      <p:sp>
        <p:nvSpPr>
          <p:cNvPr id="29" name="Заголовок 2">
            <a:extLst>
              <a:ext uri="{FF2B5EF4-FFF2-40B4-BE49-F238E27FC236}">
                <a16:creationId xmlns:a16="http://schemas.microsoft.com/office/drawing/2014/main" xmlns="" id="{695D890E-6704-D574-2E65-F1F85E645F24}"/>
              </a:ext>
            </a:extLst>
          </p:cNvPr>
          <p:cNvSpPr txBox="1"/>
          <p:nvPr/>
        </p:nvSpPr>
        <p:spPr>
          <a:xfrm>
            <a:off x="0" y="2449830"/>
            <a:ext cx="4019206" cy="42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r>
              <a:rPr lang="ru-RU" sz="1100" b="0" dirty="0">
                <a:solidFill>
                  <a:schemeClr val="tx1"/>
                </a:solidFill>
              </a:rPr>
              <a:t>35%</a:t>
            </a:r>
          </a:p>
        </p:txBody>
      </p:sp>
      <p:sp>
        <p:nvSpPr>
          <p:cNvPr id="30" name="Заголовок 2">
            <a:extLst>
              <a:ext uri="{FF2B5EF4-FFF2-40B4-BE49-F238E27FC236}">
                <a16:creationId xmlns:a16="http://schemas.microsoft.com/office/drawing/2014/main" xmlns="" id="{FBD9B82B-76D0-AF0A-47AF-FB7F21457A11}"/>
              </a:ext>
            </a:extLst>
          </p:cNvPr>
          <p:cNvSpPr txBox="1"/>
          <p:nvPr/>
        </p:nvSpPr>
        <p:spPr>
          <a:xfrm>
            <a:off x="163712" y="1693093"/>
            <a:ext cx="4019206" cy="42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r>
              <a:rPr lang="ru-RU" sz="1100" b="0" dirty="0">
                <a:solidFill>
                  <a:schemeClr val="tx1"/>
                </a:solidFill>
              </a:rPr>
              <a:t>23%</a:t>
            </a:r>
          </a:p>
        </p:txBody>
      </p:sp>
    </p:spTree>
    <p:extLst>
      <p:ext uri="{BB962C8B-B14F-4D97-AF65-F5344CB8AC3E}">
        <p14:creationId xmlns:p14="http://schemas.microsoft.com/office/powerpoint/2010/main" xmlns="" val="102241668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Полилиния: Фигура 41"/>
          <p:cNvSpPr/>
          <p:nvPr/>
        </p:nvSpPr>
        <p:spPr>
          <a:xfrm>
            <a:off x="10491003" y="-1"/>
            <a:ext cx="1687490" cy="1157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372" extrusionOk="0">
                <a:moveTo>
                  <a:pt x="21384" y="15972"/>
                </a:moveTo>
                <a:lnTo>
                  <a:pt x="17774" y="18524"/>
                </a:lnTo>
                <a:cubicBezTo>
                  <a:pt x="13479" y="21600"/>
                  <a:pt x="9557" y="21213"/>
                  <a:pt x="6118" y="17453"/>
                </a:cubicBezTo>
                <a:cubicBezTo>
                  <a:pt x="3550" y="14605"/>
                  <a:pt x="2212" y="10823"/>
                  <a:pt x="2212" y="10777"/>
                </a:cubicBezTo>
                <a:lnTo>
                  <a:pt x="2009" y="10185"/>
                </a:lnTo>
                <a:cubicBezTo>
                  <a:pt x="780" y="6585"/>
                  <a:pt x="313" y="3167"/>
                  <a:pt x="655" y="0"/>
                </a:cubicBezTo>
                <a:lnTo>
                  <a:pt x="95" y="0"/>
                </a:lnTo>
                <a:cubicBezTo>
                  <a:pt x="-216" y="3327"/>
                  <a:pt x="235" y="6858"/>
                  <a:pt x="1511" y="10549"/>
                </a:cubicBezTo>
                <a:lnTo>
                  <a:pt x="1714" y="11142"/>
                </a:lnTo>
                <a:cubicBezTo>
                  <a:pt x="1776" y="11301"/>
                  <a:pt x="3099" y="15152"/>
                  <a:pt x="5775" y="18091"/>
                </a:cubicBezTo>
                <a:cubicBezTo>
                  <a:pt x="7332" y="19800"/>
                  <a:pt x="9495" y="21372"/>
                  <a:pt x="12265" y="21372"/>
                </a:cubicBezTo>
                <a:cubicBezTo>
                  <a:pt x="13961" y="21372"/>
                  <a:pt x="15875" y="20780"/>
                  <a:pt x="18023" y="19276"/>
                </a:cubicBezTo>
                <a:lnTo>
                  <a:pt x="21384" y="16884"/>
                </a:lnTo>
                <a:lnTo>
                  <a:pt x="21384" y="1597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611" name="Группа 3"/>
          <p:cNvGrpSpPr/>
          <p:nvPr/>
        </p:nvGrpSpPr>
        <p:grpSpPr>
          <a:xfrm>
            <a:off x="10942781" y="-4644"/>
            <a:ext cx="1247606" cy="1109330"/>
            <a:chOff x="0" y="0"/>
            <a:chExt cx="1247605" cy="1109329"/>
          </a:xfrm>
        </p:grpSpPr>
        <p:sp>
          <p:nvSpPr>
            <p:cNvPr id="608" name="Полилиния: Фигура 42"/>
            <p:cNvSpPr/>
            <p:nvPr/>
          </p:nvSpPr>
          <p:spPr>
            <a:xfrm>
              <a:off x="-1" y="190597"/>
              <a:ext cx="1246995" cy="918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0173" extrusionOk="0">
                  <a:moveTo>
                    <a:pt x="2120" y="11974"/>
                  </a:moveTo>
                  <a:cubicBezTo>
                    <a:pt x="2120" y="11974"/>
                    <a:pt x="-1038" y="14027"/>
                    <a:pt x="354" y="17739"/>
                  </a:cubicBezTo>
                  <a:lnTo>
                    <a:pt x="405" y="17888"/>
                  </a:lnTo>
                  <a:cubicBezTo>
                    <a:pt x="405" y="17888"/>
                    <a:pt x="1797" y="21600"/>
                    <a:pt x="4955" y="19561"/>
                  </a:cubicBezTo>
                  <a:lnTo>
                    <a:pt x="20562" y="9423"/>
                  </a:lnTo>
                  <a:lnTo>
                    <a:pt x="20562" y="0"/>
                  </a:lnTo>
                  <a:lnTo>
                    <a:pt x="2120" y="11974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accent2"/>
                </a:gs>
                <a:gs pos="64999">
                  <a:srgbClr val="7E1B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09" name="Полилиния: Фигура 43"/>
            <p:cNvSpPr/>
            <p:nvPr/>
          </p:nvSpPr>
          <p:spPr>
            <a:xfrm>
              <a:off x="413332" y="0"/>
              <a:ext cx="834274" cy="478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extrusionOk="0">
                  <a:moveTo>
                    <a:pt x="1704" y="13410"/>
                  </a:moveTo>
                  <a:cubicBezTo>
                    <a:pt x="1704" y="13410"/>
                    <a:pt x="3023" y="18046"/>
                    <a:pt x="5645" y="21600"/>
                  </a:cubicBezTo>
                  <a:lnTo>
                    <a:pt x="21389" y="8079"/>
                  </a:lnTo>
                  <a:lnTo>
                    <a:pt x="21405" y="0"/>
                  </a:lnTo>
                  <a:lnTo>
                    <a:pt x="103" y="0"/>
                  </a:lnTo>
                  <a:cubicBezTo>
                    <a:pt x="-195" y="3581"/>
                    <a:pt x="119" y="7829"/>
                    <a:pt x="1500" y="12688"/>
                  </a:cubicBezTo>
                  <a:lnTo>
                    <a:pt x="1704" y="13410"/>
                  </a:lnTo>
                  <a:close/>
                </a:path>
              </a:pathLst>
            </a:custGeom>
            <a:solidFill>
              <a:srgbClr val="7E1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10" name="Полилиния: фигура 44"/>
            <p:cNvSpPr/>
            <p:nvPr/>
          </p:nvSpPr>
          <p:spPr>
            <a:xfrm>
              <a:off x="639412" y="668320"/>
              <a:ext cx="608193" cy="42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0379" extrusionOk="0">
                  <a:moveTo>
                    <a:pt x="20766" y="0"/>
                  </a:moveTo>
                  <a:lnTo>
                    <a:pt x="1652" y="13221"/>
                  </a:lnTo>
                  <a:cubicBezTo>
                    <a:pt x="1652" y="13221"/>
                    <a:pt x="-834" y="14974"/>
                    <a:pt x="294" y="18183"/>
                  </a:cubicBezTo>
                  <a:lnTo>
                    <a:pt x="336" y="18332"/>
                  </a:lnTo>
                  <a:cubicBezTo>
                    <a:pt x="336" y="18332"/>
                    <a:pt x="1464" y="21600"/>
                    <a:pt x="3971" y="19877"/>
                  </a:cubicBezTo>
                  <a:lnTo>
                    <a:pt x="20766" y="8230"/>
                  </a:lnTo>
                  <a:lnTo>
                    <a:pt x="2076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612" name="Полилиния: Фигура 45"/>
          <p:cNvSpPr/>
          <p:nvPr/>
        </p:nvSpPr>
        <p:spPr>
          <a:xfrm>
            <a:off x="10944909" y="1320487"/>
            <a:ext cx="1243410" cy="891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4" h="21600" extrusionOk="0">
                <a:moveTo>
                  <a:pt x="4237" y="20044"/>
                </a:moveTo>
                <a:cubicBezTo>
                  <a:pt x="2092" y="21510"/>
                  <a:pt x="1157" y="19027"/>
                  <a:pt x="1051" y="18758"/>
                </a:cubicBezTo>
                <a:lnTo>
                  <a:pt x="1008" y="18608"/>
                </a:lnTo>
                <a:cubicBezTo>
                  <a:pt x="31" y="15856"/>
                  <a:pt x="2134" y="14390"/>
                  <a:pt x="2219" y="14300"/>
                </a:cubicBezTo>
                <a:lnTo>
                  <a:pt x="21504" y="1137"/>
                </a:lnTo>
                <a:lnTo>
                  <a:pt x="21504" y="0"/>
                </a:lnTo>
                <a:lnTo>
                  <a:pt x="1900" y="13373"/>
                </a:lnTo>
                <a:cubicBezTo>
                  <a:pt x="1858" y="13403"/>
                  <a:pt x="562" y="14330"/>
                  <a:pt x="138" y="16065"/>
                </a:cubicBezTo>
                <a:cubicBezTo>
                  <a:pt x="-96" y="17053"/>
                  <a:pt x="-32" y="18070"/>
                  <a:pt x="329" y="19117"/>
                </a:cubicBezTo>
                <a:lnTo>
                  <a:pt x="371" y="19266"/>
                </a:lnTo>
                <a:cubicBezTo>
                  <a:pt x="732" y="20224"/>
                  <a:pt x="1603" y="21600"/>
                  <a:pt x="2984" y="21600"/>
                </a:cubicBezTo>
                <a:cubicBezTo>
                  <a:pt x="3451" y="21600"/>
                  <a:pt x="3982" y="21421"/>
                  <a:pt x="4577" y="21032"/>
                </a:cubicBezTo>
                <a:lnTo>
                  <a:pt x="21504" y="9484"/>
                </a:lnTo>
                <a:lnTo>
                  <a:pt x="21504" y="8257"/>
                </a:lnTo>
                <a:lnTo>
                  <a:pt x="4237" y="2004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13" name="Полилиния: Фигура 46"/>
          <p:cNvSpPr/>
          <p:nvPr/>
        </p:nvSpPr>
        <p:spPr>
          <a:xfrm>
            <a:off x="9661506" y="359123"/>
            <a:ext cx="2525581" cy="1890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0760" extrusionOk="0">
                <a:moveTo>
                  <a:pt x="5220" y="19676"/>
                </a:moveTo>
                <a:cubicBezTo>
                  <a:pt x="2169" y="21600"/>
                  <a:pt x="811" y="18253"/>
                  <a:pt x="769" y="18117"/>
                </a:cubicBezTo>
                <a:lnTo>
                  <a:pt x="717" y="17968"/>
                </a:lnTo>
                <a:cubicBezTo>
                  <a:pt x="163" y="16518"/>
                  <a:pt x="267" y="15163"/>
                  <a:pt x="1061" y="13957"/>
                </a:cubicBezTo>
                <a:cubicBezTo>
                  <a:pt x="1657" y="13036"/>
                  <a:pt x="2441" y="12521"/>
                  <a:pt x="2451" y="12507"/>
                </a:cubicBezTo>
                <a:lnTo>
                  <a:pt x="21491" y="528"/>
                </a:lnTo>
                <a:lnTo>
                  <a:pt x="21491" y="0"/>
                </a:lnTo>
                <a:lnTo>
                  <a:pt x="2294" y="12074"/>
                </a:lnTo>
                <a:cubicBezTo>
                  <a:pt x="2232" y="12128"/>
                  <a:pt x="654" y="13131"/>
                  <a:pt x="152" y="15041"/>
                </a:cubicBezTo>
                <a:cubicBezTo>
                  <a:pt x="-109" y="16044"/>
                  <a:pt x="-36" y="17101"/>
                  <a:pt x="393" y="18185"/>
                </a:cubicBezTo>
                <a:lnTo>
                  <a:pt x="445" y="18334"/>
                </a:lnTo>
                <a:cubicBezTo>
                  <a:pt x="445" y="18361"/>
                  <a:pt x="1406" y="20760"/>
                  <a:pt x="3444" y="20760"/>
                </a:cubicBezTo>
                <a:cubicBezTo>
                  <a:pt x="4008" y="20760"/>
                  <a:pt x="4656" y="20584"/>
                  <a:pt x="5388" y="20123"/>
                </a:cubicBezTo>
                <a:lnTo>
                  <a:pt x="21491" y="9973"/>
                </a:lnTo>
                <a:lnTo>
                  <a:pt x="21491" y="9445"/>
                </a:lnTo>
                <a:lnTo>
                  <a:pt x="5220" y="1967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14" name="Овал 21"/>
          <p:cNvSpPr txBox="1">
            <a:spLocks noGrp="1"/>
          </p:cNvSpPr>
          <p:nvPr>
            <p:ph type="sldNum" sz="quarter" idx="4294967295"/>
          </p:nvPr>
        </p:nvSpPr>
        <p:spPr>
          <a:xfrm>
            <a:off x="10949831" y="5856631"/>
            <a:ext cx="272379" cy="277997"/>
          </a:xfrm>
          <a:prstGeom prst="rect">
            <a:avLst/>
          </a:prstGeom>
          <a:solidFill>
            <a:schemeClr val="accent2"/>
          </a:solidFill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/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615" name="Графический объект 12"/>
          <p:cNvSpPr/>
          <p:nvPr/>
        </p:nvSpPr>
        <p:spPr>
          <a:xfrm>
            <a:off x="11347094" y="5800612"/>
            <a:ext cx="847467" cy="387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62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4862" y="0"/>
                </a:lnTo>
                <a:cubicBezTo>
                  <a:pt x="4862" y="0"/>
                  <a:pt x="0" y="0"/>
                  <a:pt x="0" y="10622"/>
                </a:cubicBezTo>
                <a:lnTo>
                  <a:pt x="0" y="11049"/>
                </a:lnTo>
                <a:cubicBezTo>
                  <a:pt x="0" y="10978"/>
                  <a:pt x="0" y="21600"/>
                  <a:pt x="4862" y="21600"/>
                </a:cubicBezTo>
                <a:close/>
              </a:path>
            </a:pathLst>
          </a:custGeom>
          <a:gradFill>
            <a:gsLst>
              <a:gs pos="12000">
                <a:schemeClr val="accent2"/>
              </a:gs>
              <a:gs pos="100000">
                <a:srgbClr val="7E1BFF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16" name="Нижний колонтитул 1"/>
          <p:cNvSpPr txBox="1"/>
          <p:nvPr/>
        </p:nvSpPr>
        <p:spPr>
          <a:xfrm>
            <a:off x="613278" y="6384623"/>
            <a:ext cx="1074619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>
                <a:solidFill>
                  <a:schemeClr val="accent2">
                    <a:satOff val="-18194"/>
                    <a:lumOff val="-11215"/>
                  </a:schemeClr>
                </a:solidFill>
              </a:defRPr>
            </a:lvl1pPr>
          </a:lstStyle>
          <a:p>
            <a:r>
              <a:rPr lang="ru-RU" dirty="0"/>
              <a:t>Оценка целесообразности увеличения коллективных средств размещения в современных условиях развития курортного района </a:t>
            </a:r>
            <a:endParaRPr dirty="0"/>
          </a:p>
        </p:txBody>
      </p:sp>
      <p:sp>
        <p:nvSpPr>
          <p:cNvPr id="617" name="Прямоугольник: скругленные углы 28"/>
          <p:cNvSpPr/>
          <p:nvPr/>
        </p:nvSpPr>
        <p:spPr>
          <a:xfrm>
            <a:off x="200115" y="1374637"/>
            <a:ext cx="157332" cy="61316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7030A0"/>
                </a:solidFill>
              </a:defRPr>
            </a:pPr>
            <a:endParaRPr/>
          </a:p>
        </p:txBody>
      </p:sp>
      <p:sp>
        <p:nvSpPr>
          <p:cNvPr id="618" name="TextBox 29"/>
          <p:cNvSpPr txBox="1"/>
          <p:nvPr/>
        </p:nvSpPr>
        <p:spPr>
          <a:xfrm>
            <a:off x="493082" y="1597158"/>
            <a:ext cx="4309111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57257D"/>
                </a:solidFill>
              </a:defRPr>
            </a:lvl1pPr>
          </a:lstStyle>
          <a:p>
            <a:r>
              <a:rPr dirty="0" err="1"/>
              <a:t>Объект</a:t>
            </a:r>
            <a:r>
              <a:rPr dirty="0"/>
              <a:t>: </a:t>
            </a:r>
          </a:p>
        </p:txBody>
      </p:sp>
      <p:sp>
        <p:nvSpPr>
          <p:cNvPr id="619" name="TextBox 30"/>
          <p:cNvSpPr txBox="1"/>
          <p:nvPr/>
        </p:nvSpPr>
        <p:spPr>
          <a:xfrm>
            <a:off x="493081" y="2325175"/>
            <a:ext cx="4309111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57257D"/>
                </a:solidFill>
              </a:defRPr>
            </a:lvl1pPr>
          </a:lstStyle>
          <a:p>
            <a:r>
              <a:rPr dirty="0" err="1"/>
              <a:t>Характеристика</a:t>
            </a:r>
            <a:r>
              <a:rPr dirty="0"/>
              <a:t> </a:t>
            </a:r>
            <a:r>
              <a:rPr dirty="0" err="1"/>
              <a:t>объекта</a:t>
            </a:r>
            <a:r>
              <a:rPr dirty="0"/>
              <a:t>: </a:t>
            </a:r>
          </a:p>
        </p:txBody>
      </p:sp>
      <p:grpSp>
        <p:nvGrpSpPr>
          <p:cNvPr id="622" name="Группа 31"/>
          <p:cNvGrpSpPr/>
          <p:nvPr/>
        </p:nvGrpSpPr>
        <p:grpSpPr>
          <a:xfrm>
            <a:off x="561882" y="3166462"/>
            <a:ext cx="369535" cy="369535"/>
            <a:chOff x="0" y="0"/>
            <a:chExt cx="369534" cy="369534"/>
          </a:xfrm>
        </p:grpSpPr>
        <p:sp>
          <p:nvSpPr>
            <p:cNvPr id="620" name="Овал 34"/>
            <p:cNvSpPr/>
            <p:nvPr/>
          </p:nvSpPr>
          <p:spPr>
            <a:xfrm>
              <a:off x="-1" y="-1"/>
              <a:ext cx="369536" cy="369536"/>
            </a:xfrm>
            <a:prstGeom prst="ellipse">
              <a:avLst/>
            </a:prstGeom>
            <a:solidFill>
              <a:srgbClr val="5725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pic>
          <p:nvPicPr>
            <p:cNvPr id="621" name="Рисунок 36" descr="Рисунок 3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517" y="53905"/>
              <a:ext cx="247454" cy="247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25" name="Группа 37"/>
          <p:cNvGrpSpPr/>
          <p:nvPr/>
        </p:nvGrpSpPr>
        <p:grpSpPr>
          <a:xfrm>
            <a:off x="561881" y="4062185"/>
            <a:ext cx="369535" cy="369535"/>
            <a:chOff x="0" y="0"/>
            <a:chExt cx="369534" cy="369534"/>
          </a:xfrm>
        </p:grpSpPr>
        <p:sp>
          <p:nvSpPr>
            <p:cNvPr id="623" name="Овал 38"/>
            <p:cNvSpPr/>
            <p:nvPr/>
          </p:nvSpPr>
          <p:spPr>
            <a:xfrm>
              <a:off x="-1" y="-1"/>
              <a:ext cx="369536" cy="369536"/>
            </a:xfrm>
            <a:prstGeom prst="ellipse">
              <a:avLst/>
            </a:prstGeom>
            <a:solidFill>
              <a:srgbClr val="5725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pic>
          <p:nvPicPr>
            <p:cNvPr id="624" name="Рисунок 39" descr="Рисунок 3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517" y="53905"/>
              <a:ext cx="247454" cy="247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28" name="Группа 40"/>
          <p:cNvGrpSpPr/>
          <p:nvPr/>
        </p:nvGrpSpPr>
        <p:grpSpPr>
          <a:xfrm>
            <a:off x="571550" y="4686143"/>
            <a:ext cx="369535" cy="369535"/>
            <a:chOff x="0" y="0"/>
            <a:chExt cx="369534" cy="369534"/>
          </a:xfrm>
        </p:grpSpPr>
        <p:sp>
          <p:nvSpPr>
            <p:cNvPr id="626" name="Овал 41"/>
            <p:cNvSpPr/>
            <p:nvPr/>
          </p:nvSpPr>
          <p:spPr>
            <a:xfrm>
              <a:off x="-1" y="-1"/>
              <a:ext cx="369536" cy="369536"/>
            </a:xfrm>
            <a:prstGeom prst="ellipse">
              <a:avLst/>
            </a:prstGeom>
            <a:solidFill>
              <a:srgbClr val="5725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pic>
          <p:nvPicPr>
            <p:cNvPr id="627" name="Рисунок 42" descr="Рисунок 4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517" y="53905"/>
              <a:ext cx="247454" cy="247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29" name="TextBox 46"/>
          <p:cNvSpPr txBox="1"/>
          <p:nvPr/>
        </p:nvSpPr>
        <p:spPr>
          <a:xfrm>
            <a:off x="1640850" y="1671314"/>
            <a:ext cx="22507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just">
              <a:defRPr>
                <a:solidFill>
                  <a:srgbClr val="57257D"/>
                </a:solidFill>
              </a:defRPr>
            </a:lvl1pPr>
          </a:lstStyle>
          <a:p>
            <a:r>
              <a:rPr lang="ru-RU" dirty="0"/>
              <a:t>Город Териберка</a:t>
            </a:r>
            <a:endParaRPr dirty="0"/>
          </a:p>
        </p:txBody>
      </p:sp>
      <p:sp>
        <p:nvSpPr>
          <p:cNvPr id="630" name="TextBox 47"/>
          <p:cNvSpPr txBox="1"/>
          <p:nvPr/>
        </p:nvSpPr>
        <p:spPr>
          <a:xfrm>
            <a:off x="1044008" y="3053191"/>
            <a:ext cx="561113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57257D"/>
                </a:solidFill>
              </a:defRPr>
            </a:lvl1pPr>
          </a:lstStyle>
          <a:p>
            <a:r>
              <a:rPr lang="ru-RU" dirty="0"/>
              <a:t>Расположение: Кольский район, Мурманская область. Находится на северо-востоке Мурманской области, на берегу Баренцева моря.  </a:t>
            </a:r>
            <a:endParaRPr dirty="0"/>
          </a:p>
        </p:txBody>
      </p:sp>
      <p:sp>
        <p:nvSpPr>
          <p:cNvPr id="631" name="TextBox 48"/>
          <p:cNvSpPr txBox="1"/>
          <p:nvPr/>
        </p:nvSpPr>
        <p:spPr>
          <a:xfrm>
            <a:off x="1044008" y="4046793"/>
            <a:ext cx="73922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7257D"/>
                </a:solidFill>
              </a:defRPr>
            </a:lvl1pPr>
          </a:lstStyle>
          <a:p>
            <a:r>
              <a:rPr lang="ru-RU" dirty="0"/>
              <a:t> В 2020 году признали Курортным районом.</a:t>
            </a:r>
            <a:endParaRPr dirty="0"/>
          </a:p>
        </p:txBody>
      </p:sp>
      <p:sp>
        <p:nvSpPr>
          <p:cNvPr id="632" name="TextBox 49"/>
          <p:cNvSpPr txBox="1"/>
          <p:nvPr/>
        </p:nvSpPr>
        <p:spPr>
          <a:xfrm>
            <a:off x="1044008" y="4670751"/>
            <a:ext cx="1050647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7257D"/>
                </a:solidFill>
              </a:defRPr>
            </a:lvl1pPr>
          </a:lstStyle>
          <a:p>
            <a:r>
              <a:rPr dirty="0"/>
              <a:t>Н</a:t>
            </a:r>
            <a:r>
              <a:rPr lang="ru-RU" dirty="0" err="1"/>
              <a:t>аселение</a:t>
            </a:r>
            <a:r>
              <a:rPr lang="ru-RU" dirty="0"/>
              <a:t>: 800 человек; из которых 200 человек работают в сфере туризма.</a:t>
            </a:r>
            <a:endParaRPr dirty="0"/>
          </a:p>
        </p:txBody>
      </p:sp>
      <p:pic>
        <p:nvPicPr>
          <p:cNvPr id="633" name="Рисунок 29" descr="Рисунок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115" y="135582"/>
            <a:ext cx="972553" cy="9725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6" name="Группа 40"/>
          <p:cNvGrpSpPr/>
          <p:nvPr/>
        </p:nvGrpSpPr>
        <p:grpSpPr>
          <a:xfrm>
            <a:off x="587392" y="5270376"/>
            <a:ext cx="369535" cy="369535"/>
            <a:chOff x="0" y="0"/>
            <a:chExt cx="369534" cy="369534"/>
          </a:xfrm>
        </p:grpSpPr>
        <p:sp>
          <p:nvSpPr>
            <p:cNvPr id="634" name="Овал 41"/>
            <p:cNvSpPr/>
            <p:nvPr/>
          </p:nvSpPr>
          <p:spPr>
            <a:xfrm>
              <a:off x="-1" y="-1"/>
              <a:ext cx="369536" cy="369536"/>
            </a:xfrm>
            <a:prstGeom prst="ellipse">
              <a:avLst/>
            </a:prstGeom>
            <a:solidFill>
              <a:srgbClr val="5725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pic>
          <p:nvPicPr>
            <p:cNvPr id="635" name="Рисунок 42" descr="Рисунок 4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517" y="53905"/>
              <a:ext cx="247454" cy="247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37" name="Услуги: основные, дополнительные."/>
          <p:cNvSpPr txBox="1"/>
          <p:nvPr/>
        </p:nvSpPr>
        <p:spPr>
          <a:xfrm>
            <a:off x="1044008" y="5125747"/>
            <a:ext cx="9330237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57257D"/>
                </a:solidFill>
              </a:defRPr>
            </a:lvl1pPr>
          </a:lstStyle>
          <a:p>
            <a:r>
              <a:rPr lang="ru-RU" dirty="0"/>
              <a:t>Туристический потенциал: Териберка привлекает туристов своей уникальной природой, возможностью увидеть северное сияние и посетить исторические места. Регион подходит для активного отдыха, таких как пешие походы, катание на лыжах и снегоходах. </a:t>
            </a:r>
            <a:endParaRPr dirty="0"/>
          </a:p>
        </p:txBody>
      </p:sp>
      <p:sp>
        <p:nvSpPr>
          <p:cNvPr id="638" name="Заголовок 2"/>
          <p:cNvSpPr txBox="1"/>
          <p:nvPr/>
        </p:nvSpPr>
        <p:spPr>
          <a:xfrm>
            <a:off x="1586001" y="7036"/>
            <a:ext cx="8679749" cy="972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ctr" defTabSz="530351">
              <a:lnSpc>
                <a:spcPct val="81000"/>
              </a:lnSpc>
              <a:defRPr sz="2262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pPr>
            <a:endParaRPr dirty="0"/>
          </a:p>
          <a:p>
            <a:pPr algn="ctr" defTabSz="530351">
              <a:lnSpc>
                <a:spcPct val="81000"/>
              </a:lnSpc>
              <a:defRPr sz="2262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pPr>
            <a:r>
              <a:rPr dirty="0"/>
              <a:t>ХАРАКТЕРИСТИКА</a:t>
            </a:r>
            <a:r>
              <a:rPr lang="ru-RU" dirty="0"/>
              <a:t> РЕГИОНА</a:t>
            </a:r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BB58E0C-6567-96A3-BA4B-D184D4CB35F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55141" y="1063463"/>
            <a:ext cx="4384088" cy="246515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Полилиния: Фигура 41"/>
          <p:cNvSpPr/>
          <p:nvPr/>
        </p:nvSpPr>
        <p:spPr>
          <a:xfrm>
            <a:off x="10491003" y="-1"/>
            <a:ext cx="1687490" cy="1157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372" extrusionOk="0">
                <a:moveTo>
                  <a:pt x="21384" y="15972"/>
                </a:moveTo>
                <a:lnTo>
                  <a:pt x="17774" y="18524"/>
                </a:lnTo>
                <a:cubicBezTo>
                  <a:pt x="13479" y="21600"/>
                  <a:pt x="9557" y="21213"/>
                  <a:pt x="6118" y="17453"/>
                </a:cubicBezTo>
                <a:cubicBezTo>
                  <a:pt x="3550" y="14605"/>
                  <a:pt x="2212" y="10823"/>
                  <a:pt x="2212" y="10777"/>
                </a:cubicBezTo>
                <a:lnTo>
                  <a:pt x="2009" y="10185"/>
                </a:lnTo>
                <a:cubicBezTo>
                  <a:pt x="780" y="6585"/>
                  <a:pt x="313" y="3167"/>
                  <a:pt x="655" y="0"/>
                </a:cubicBezTo>
                <a:lnTo>
                  <a:pt x="95" y="0"/>
                </a:lnTo>
                <a:cubicBezTo>
                  <a:pt x="-216" y="3327"/>
                  <a:pt x="235" y="6858"/>
                  <a:pt x="1511" y="10549"/>
                </a:cubicBezTo>
                <a:lnTo>
                  <a:pt x="1714" y="11142"/>
                </a:lnTo>
                <a:cubicBezTo>
                  <a:pt x="1776" y="11301"/>
                  <a:pt x="3099" y="15152"/>
                  <a:pt x="5775" y="18091"/>
                </a:cubicBezTo>
                <a:cubicBezTo>
                  <a:pt x="7332" y="19800"/>
                  <a:pt x="9495" y="21372"/>
                  <a:pt x="12265" y="21372"/>
                </a:cubicBezTo>
                <a:cubicBezTo>
                  <a:pt x="13961" y="21372"/>
                  <a:pt x="15875" y="20780"/>
                  <a:pt x="18023" y="19276"/>
                </a:cubicBezTo>
                <a:lnTo>
                  <a:pt x="21384" y="16884"/>
                </a:lnTo>
                <a:lnTo>
                  <a:pt x="21384" y="1597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611" name="Группа 3"/>
          <p:cNvGrpSpPr/>
          <p:nvPr/>
        </p:nvGrpSpPr>
        <p:grpSpPr>
          <a:xfrm>
            <a:off x="10942781" y="-4644"/>
            <a:ext cx="1247606" cy="1109330"/>
            <a:chOff x="0" y="0"/>
            <a:chExt cx="1247605" cy="1109329"/>
          </a:xfrm>
        </p:grpSpPr>
        <p:sp>
          <p:nvSpPr>
            <p:cNvPr id="608" name="Полилиния: Фигура 42"/>
            <p:cNvSpPr/>
            <p:nvPr/>
          </p:nvSpPr>
          <p:spPr>
            <a:xfrm>
              <a:off x="-1" y="190597"/>
              <a:ext cx="1246995" cy="918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0173" extrusionOk="0">
                  <a:moveTo>
                    <a:pt x="2120" y="11974"/>
                  </a:moveTo>
                  <a:cubicBezTo>
                    <a:pt x="2120" y="11974"/>
                    <a:pt x="-1038" y="14027"/>
                    <a:pt x="354" y="17739"/>
                  </a:cubicBezTo>
                  <a:lnTo>
                    <a:pt x="405" y="17888"/>
                  </a:lnTo>
                  <a:cubicBezTo>
                    <a:pt x="405" y="17888"/>
                    <a:pt x="1797" y="21600"/>
                    <a:pt x="4955" y="19561"/>
                  </a:cubicBezTo>
                  <a:lnTo>
                    <a:pt x="20562" y="9423"/>
                  </a:lnTo>
                  <a:lnTo>
                    <a:pt x="20562" y="0"/>
                  </a:lnTo>
                  <a:lnTo>
                    <a:pt x="2120" y="11974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accent2"/>
                </a:gs>
                <a:gs pos="64999">
                  <a:srgbClr val="7E1B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09" name="Полилиния: Фигура 43"/>
            <p:cNvSpPr/>
            <p:nvPr/>
          </p:nvSpPr>
          <p:spPr>
            <a:xfrm>
              <a:off x="413332" y="0"/>
              <a:ext cx="834274" cy="478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extrusionOk="0">
                  <a:moveTo>
                    <a:pt x="1704" y="13410"/>
                  </a:moveTo>
                  <a:cubicBezTo>
                    <a:pt x="1704" y="13410"/>
                    <a:pt x="3023" y="18046"/>
                    <a:pt x="5645" y="21600"/>
                  </a:cubicBezTo>
                  <a:lnTo>
                    <a:pt x="21389" y="8079"/>
                  </a:lnTo>
                  <a:lnTo>
                    <a:pt x="21405" y="0"/>
                  </a:lnTo>
                  <a:lnTo>
                    <a:pt x="103" y="0"/>
                  </a:lnTo>
                  <a:cubicBezTo>
                    <a:pt x="-195" y="3581"/>
                    <a:pt x="119" y="7829"/>
                    <a:pt x="1500" y="12688"/>
                  </a:cubicBezTo>
                  <a:lnTo>
                    <a:pt x="1704" y="13410"/>
                  </a:lnTo>
                  <a:close/>
                </a:path>
              </a:pathLst>
            </a:custGeom>
            <a:solidFill>
              <a:srgbClr val="7E1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10" name="Полилиния: фигура 44"/>
            <p:cNvSpPr/>
            <p:nvPr/>
          </p:nvSpPr>
          <p:spPr>
            <a:xfrm>
              <a:off x="639412" y="668320"/>
              <a:ext cx="608193" cy="42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0379" extrusionOk="0">
                  <a:moveTo>
                    <a:pt x="20766" y="0"/>
                  </a:moveTo>
                  <a:lnTo>
                    <a:pt x="1652" y="13221"/>
                  </a:lnTo>
                  <a:cubicBezTo>
                    <a:pt x="1652" y="13221"/>
                    <a:pt x="-834" y="14974"/>
                    <a:pt x="294" y="18183"/>
                  </a:cubicBezTo>
                  <a:lnTo>
                    <a:pt x="336" y="18332"/>
                  </a:lnTo>
                  <a:cubicBezTo>
                    <a:pt x="336" y="18332"/>
                    <a:pt x="1464" y="21600"/>
                    <a:pt x="3971" y="19877"/>
                  </a:cubicBezTo>
                  <a:lnTo>
                    <a:pt x="20766" y="8230"/>
                  </a:lnTo>
                  <a:lnTo>
                    <a:pt x="2076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612" name="Полилиния: Фигура 45"/>
          <p:cNvSpPr/>
          <p:nvPr/>
        </p:nvSpPr>
        <p:spPr>
          <a:xfrm>
            <a:off x="10944909" y="1320487"/>
            <a:ext cx="1243410" cy="891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4" h="21600" extrusionOk="0">
                <a:moveTo>
                  <a:pt x="4237" y="20044"/>
                </a:moveTo>
                <a:cubicBezTo>
                  <a:pt x="2092" y="21510"/>
                  <a:pt x="1157" y="19027"/>
                  <a:pt x="1051" y="18758"/>
                </a:cubicBezTo>
                <a:lnTo>
                  <a:pt x="1008" y="18608"/>
                </a:lnTo>
                <a:cubicBezTo>
                  <a:pt x="31" y="15856"/>
                  <a:pt x="2134" y="14390"/>
                  <a:pt x="2219" y="14300"/>
                </a:cubicBezTo>
                <a:lnTo>
                  <a:pt x="21504" y="1137"/>
                </a:lnTo>
                <a:lnTo>
                  <a:pt x="21504" y="0"/>
                </a:lnTo>
                <a:lnTo>
                  <a:pt x="1900" y="13373"/>
                </a:lnTo>
                <a:cubicBezTo>
                  <a:pt x="1858" y="13403"/>
                  <a:pt x="562" y="14330"/>
                  <a:pt x="138" y="16065"/>
                </a:cubicBezTo>
                <a:cubicBezTo>
                  <a:pt x="-96" y="17053"/>
                  <a:pt x="-32" y="18070"/>
                  <a:pt x="329" y="19117"/>
                </a:cubicBezTo>
                <a:lnTo>
                  <a:pt x="371" y="19266"/>
                </a:lnTo>
                <a:cubicBezTo>
                  <a:pt x="732" y="20224"/>
                  <a:pt x="1603" y="21600"/>
                  <a:pt x="2984" y="21600"/>
                </a:cubicBezTo>
                <a:cubicBezTo>
                  <a:pt x="3451" y="21600"/>
                  <a:pt x="3982" y="21421"/>
                  <a:pt x="4577" y="21032"/>
                </a:cubicBezTo>
                <a:lnTo>
                  <a:pt x="21504" y="9484"/>
                </a:lnTo>
                <a:lnTo>
                  <a:pt x="21504" y="8257"/>
                </a:lnTo>
                <a:lnTo>
                  <a:pt x="4237" y="2004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13" name="Полилиния: Фигура 46"/>
          <p:cNvSpPr/>
          <p:nvPr/>
        </p:nvSpPr>
        <p:spPr>
          <a:xfrm>
            <a:off x="9661506" y="359123"/>
            <a:ext cx="2525581" cy="1890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0760" extrusionOk="0">
                <a:moveTo>
                  <a:pt x="5220" y="19676"/>
                </a:moveTo>
                <a:cubicBezTo>
                  <a:pt x="2169" y="21600"/>
                  <a:pt x="811" y="18253"/>
                  <a:pt x="769" y="18117"/>
                </a:cubicBezTo>
                <a:lnTo>
                  <a:pt x="717" y="17968"/>
                </a:lnTo>
                <a:cubicBezTo>
                  <a:pt x="163" y="16518"/>
                  <a:pt x="267" y="15163"/>
                  <a:pt x="1061" y="13957"/>
                </a:cubicBezTo>
                <a:cubicBezTo>
                  <a:pt x="1657" y="13036"/>
                  <a:pt x="2441" y="12521"/>
                  <a:pt x="2451" y="12507"/>
                </a:cubicBezTo>
                <a:lnTo>
                  <a:pt x="21491" y="528"/>
                </a:lnTo>
                <a:lnTo>
                  <a:pt x="21491" y="0"/>
                </a:lnTo>
                <a:lnTo>
                  <a:pt x="2294" y="12074"/>
                </a:lnTo>
                <a:cubicBezTo>
                  <a:pt x="2232" y="12128"/>
                  <a:pt x="654" y="13131"/>
                  <a:pt x="152" y="15041"/>
                </a:cubicBezTo>
                <a:cubicBezTo>
                  <a:pt x="-109" y="16044"/>
                  <a:pt x="-36" y="17101"/>
                  <a:pt x="393" y="18185"/>
                </a:cubicBezTo>
                <a:lnTo>
                  <a:pt x="445" y="18334"/>
                </a:lnTo>
                <a:cubicBezTo>
                  <a:pt x="445" y="18361"/>
                  <a:pt x="1406" y="20760"/>
                  <a:pt x="3444" y="20760"/>
                </a:cubicBezTo>
                <a:cubicBezTo>
                  <a:pt x="4008" y="20760"/>
                  <a:pt x="4656" y="20584"/>
                  <a:pt x="5388" y="20123"/>
                </a:cubicBezTo>
                <a:lnTo>
                  <a:pt x="21491" y="9973"/>
                </a:lnTo>
                <a:lnTo>
                  <a:pt x="21491" y="9445"/>
                </a:lnTo>
                <a:lnTo>
                  <a:pt x="5220" y="1967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14" name="Овал 21"/>
          <p:cNvSpPr txBox="1">
            <a:spLocks noGrp="1"/>
          </p:cNvSpPr>
          <p:nvPr>
            <p:ph type="sldNum" sz="quarter" idx="4294967295"/>
          </p:nvPr>
        </p:nvSpPr>
        <p:spPr>
          <a:xfrm>
            <a:off x="10949831" y="5856631"/>
            <a:ext cx="272379" cy="277997"/>
          </a:xfrm>
          <a:prstGeom prst="rect">
            <a:avLst/>
          </a:prstGeom>
          <a:solidFill>
            <a:schemeClr val="accent2"/>
          </a:solidFill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/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sp>
        <p:nvSpPr>
          <p:cNvPr id="615" name="Графический объект 12"/>
          <p:cNvSpPr/>
          <p:nvPr/>
        </p:nvSpPr>
        <p:spPr>
          <a:xfrm>
            <a:off x="11347094" y="5800612"/>
            <a:ext cx="847467" cy="387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62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4862" y="0"/>
                </a:lnTo>
                <a:cubicBezTo>
                  <a:pt x="4862" y="0"/>
                  <a:pt x="0" y="0"/>
                  <a:pt x="0" y="10622"/>
                </a:cubicBezTo>
                <a:lnTo>
                  <a:pt x="0" y="11049"/>
                </a:lnTo>
                <a:cubicBezTo>
                  <a:pt x="0" y="10978"/>
                  <a:pt x="0" y="21600"/>
                  <a:pt x="4862" y="21600"/>
                </a:cubicBezTo>
                <a:close/>
              </a:path>
            </a:pathLst>
          </a:custGeom>
          <a:gradFill>
            <a:gsLst>
              <a:gs pos="12000">
                <a:schemeClr val="accent2"/>
              </a:gs>
              <a:gs pos="100000">
                <a:srgbClr val="7E1BFF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16" name="Нижний колонтитул 1"/>
          <p:cNvSpPr txBox="1"/>
          <p:nvPr/>
        </p:nvSpPr>
        <p:spPr>
          <a:xfrm>
            <a:off x="613278" y="6384623"/>
            <a:ext cx="1074619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>
                <a:solidFill>
                  <a:schemeClr val="accent2">
                    <a:satOff val="-18194"/>
                    <a:lumOff val="-11215"/>
                  </a:schemeClr>
                </a:solidFill>
              </a:defRPr>
            </a:lvl1pPr>
          </a:lstStyle>
          <a:p>
            <a:r>
              <a:rPr lang="ru-RU" dirty="0"/>
              <a:t>Оценка целесообразности увеличения коллективных средств размещения в современных условиях развития курортного района</a:t>
            </a:r>
            <a:endParaRPr dirty="0"/>
          </a:p>
        </p:txBody>
      </p:sp>
      <p:pic>
        <p:nvPicPr>
          <p:cNvPr id="633" name="Рисунок 29" descr="Рисунок 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115" y="135582"/>
            <a:ext cx="972553" cy="972553"/>
          </a:xfrm>
          <a:prstGeom prst="rect">
            <a:avLst/>
          </a:prstGeom>
          <a:ln w="12700">
            <a:miter lim="400000"/>
          </a:ln>
        </p:spPr>
      </p:pic>
      <p:sp>
        <p:nvSpPr>
          <p:cNvPr id="638" name="Заголовок 2"/>
          <p:cNvSpPr txBox="1"/>
          <p:nvPr/>
        </p:nvSpPr>
        <p:spPr>
          <a:xfrm>
            <a:off x="1646501" y="176968"/>
            <a:ext cx="8679749" cy="972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ctr" defTabSz="530351">
              <a:lnSpc>
                <a:spcPct val="81000"/>
              </a:lnSpc>
              <a:defRPr sz="2262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pPr>
            <a:r>
              <a:rPr lang="ru-RU" dirty="0"/>
              <a:t>ОЦЕНКА ТУРПОТОКА ТЕРИБЕРКИ</a:t>
            </a:r>
            <a:endParaRPr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8153BA21-8D84-5DB1-27DF-C72084E1D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8954156"/>
              </p:ext>
            </p:extLst>
          </p:nvPr>
        </p:nvGraphicFramePr>
        <p:xfrm>
          <a:off x="496164" y="1552193"/>
          <a:ext cx="4919216" cy="375361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59608">
                  <a:extLst>
                    <a:ext uri="{9D8B030D-6E8A-4147-A177-3AD203B41FA5}">
                      <a16:colId xmlns:a16="http://schemas.microsoft.com/office/drawing/2014/main" xmlns="" val="3496491019"/>
                    </a:ext>
                  </a:extLst>
                </a:gridCol>
                <a:gridCol w="2459608">
                  <a:extLst>
                    <a:ext uri="{9D8B030D-6E8A-4147-A177-3AD203B41FA5}">
                      <a16:colId xmlns:a16="http://schemas.microsoft.com/office/drawing/2014/main" xmlns="" val="457517590"/>
                    </a:ext>
                  </a:extLst>
                </a:gridCol>
              </a:tblGrid>
              <a:tr h="61134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туристов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6761488"/>
                  </a:ext>
                </a:extLst>
              </a:tr>
              <a:tr h="61134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7257122"/>
                  </a:ext>
                </a:extLst>
              </a:tr>
              <a:tr h="61134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25.000 (из-за пандемии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COVID-19)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8152477"/>
                  </a:ext>
                </a:extLst>
              </a:tr>
              <a:tr h="69690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3575897"/>
                  </a:ext>
                </a:extLst>
              </a:tr>
              <a:tr h="61134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428142"/>
                  </a:ext>
                </a:extLst>
              </a:tr>
              <a:tr h="61134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84.107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6889467"/>
                  </a:ext>
                </a:extLst>
              </a:tr>
            </a:tbl>
          </a:graphicData>
        </a:graphic>
      </p:graphicFrame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B62CBEBA-B425-7998-14F5-87BBE18ACFA9}"/>
              </a:ext>
            </a:extLst>
          </p:cNvPr>
          <p:cNvSpPr txBox="1"/>
          <p:nvPr/>
        </p:nvSpPr>
        <p:spPr>
          <a:xfrm>
            <a:off x="983133" y="1017564"/>
            <a:ext cx="4019206" cy="42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r>
              <a:rPr lang="ru-RU" sz="1700" dirty="0"/>
              <a:t>Поток туристов </a:t>
            </a:r>
          </a:p>
        </p:txBody>
      </p:sp>
      <p:sp>
        <p:nvSpPr>
          <p:cNvPr id="6" name="Нижний колонтитул 1">
            <a:extLst>
              <a:ext uri="{FF2B5EF4-FFF2-40B4-BE49-F238E27FC236}">
                <a16:creationId xmlns:a16="http://schemas.microsoft.com/office/drawing/2014/main" xmlns="" id="{F9EC284F-B332-499C-1915-5F94E9A55413}"/>
              </a:ext>
            </a:extLst>
          </p:cNvPr>
          <p:cNvSpPr txBox="1"/>
          <p:nvPr/>
        </p:nvSpPr>
        <p:spPr>
          <a:xfrm>
            <a:off x="384455" y="5704891"/>
            <a:ext cx="474857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 b="1">
                <a:solidFill>
                  <a:srgbClr val="7030A0"/>
                </a:solidFill>
              </a:defRPr>
            </a:lvl1pPr>
          </a:lstStyle>
          <a:p>
            <a:r>
              <a:rPr dirty="0" err="1"/>
              <a:t>Источник</a:t>
            </a:r>
            <a:r>
              <a:rPr dirty="0"/>
              <a:t>: </a:t>
            </a:r>
            <a:r>
              <a:rPr lang="en-US" dirty="0"/>
              <a:t>https://tass.ru/obschestvo.</a:t>
            </a:r>
            <a:r>
              <a:rPr lang="ru-RU" dirty="0"/>
              <a:t> </a:t>
            </a:r>
            <a:endParaRPr dirty="0"/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xmlns="" id="{7BD9C40E-A6FA-1C2D-7741-3DA0E8B51750}"/>
              </a:ext>
            </a:extLst>
          </p:cNvPr>
          <p:cNvSpPr txBox="1"/>
          <p:nvPr/>
        </p:nvSpPr>
        <p:spPr>
          <a:xfrm>
            <a:off x="6862439" y="958045"/>
            <a:ext cx="3937644" cy="674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r>
              <a:rPr lang="ru-RU" sz="1700" dirty="0"/>
              <a:t>Спрос/уровень дохода туристов, посещающих Териберку</a:t>
            </a:r>
          </a:p>
        </p:txBody>
      </p: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xmlns="" id="{1068B788-3124-E672-7755-F1FF54E4510B}"/>
              </a:ext>
            </a:extLst>
          </p:cNvPr>
          <p:cNvSpPr txBox="1"/>
          <p:nvPr/>
        </p:nvSpPr>
        <p:spPr>
          <a:xfrm>
            <a:off x="6536078" y="5726879"/>
            <a:ext cx="474857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 b="1">
                <a:solidFill>
                  <a:srgbClr val="7030A0"/>
                </a:solidFill>
              </a:defRPr>
            </a:lvl1pPr>
          </a:lstStyle>
          <a:p>
            <a:r>
              <a:rPr dirty="0" err="1"/>
              <a:t>Источник</a:t>
            </a:r>
            <a:r>
              <a:rPr dirty="0"/>
              <a:t>: </a:t>
            </a:r>
            <a:r>
              <a:rPr lang="en-US" dirty="0"/>
              <a:t>https://cyberleninka.ru/.</a:t>
            </a:r>
            <a:r>
              <a:rPr lang="ru-RU" dirty="0"/>
              <a:t>  </a:t>
            </a:r>
            <a:endParaRPr dirty="0"/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8AEC973A-EAC9-4C48-EAAD-DC68A3002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4100351"/>
              </p:ext>
            </p:extLst>
          </p:nvPr>
        </p:nvGraphicFramePr>
        <p:xfrm>
          <a:off x="6244258" y="1516713"/>
          <a:ext cx="5337936" cy="38494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668968">
                  <a:extLst>
                    <a:ext uri="{9D8B030D-6E8A-4147-A177-3AD203B41FA5}">
                      <a16:colId xmlns:a16="http://schemas.microsoft.com/office/drawing/2014/main" xmlns="" val="1654267261"/>
                    </a:ext>
                  </a:extLst>
                </a:gridCol>
                <a:gridCol w="2668968">
                  <a:extLst>
                    <a:ext uri="{9D8B030D-6E8A-4147-A177-3AD203B41FA5}">
                      <a16:colId xmlns:a16="http://schemas.microsoft.com/office/drawing/2014/main" xmlns="" val="3317249907"/>
                    </a:ext>
                  </a:extLst>
                </a:gridCol>
              </a:tblGrid>
              <a:tr h="47603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уровень дохода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67 700 руб. / месяц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0582346"/>
                  </a:ext>
                </a:extLst>
              </a:tr>
              <a:tr h="47603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продолжительность поездки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дней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2338109"/>
                  </a:ext>
                </a:extLst>
              </a:tr>
              <a:tr h="47603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 день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1570 руб. / день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9589260"/>
                  </a:ext>
                </a:extLst>
              </a:tr>
              <a:tr h="47603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Проживание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 2350 руб. / ночь (на человека)</a:t>
                      </a:r>
                    </a:p>
                    <a:p>
                      <a:pPr algn="ctr"/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4659669"/>
                  </a:ext>
                </a:extLst>
              </a:tr>
              <a:tr h="64845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транзакций за день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 1,3 транзакций (совершается одним туристом)</a:t>
                      </a:r>
                    </a:p>
                    <a:p>
                      <a:pPr algn="ctr"/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9064739"/>
                  </a:ext>
                </a:extLst>
              </a:tr>
              <a:tr h="64845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Наиболее крупная статья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Рестораны/экскурсии/продовольственные магазины</a:t>
                      </a:r>
                    </a:p>
                    <a:p>
                      <a:pPr algn="ctr"/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6509207"/>
                  </a:ext>
                </a:extLst>
              </a:tr>
              <a:tr h="64845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Загруженность аэропорта в Мурманске по внутренним перевозкам, % за 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7782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7146680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Полилиния: Фигура 41"/>
          <p:cNvSpPr/>
          <p:nvPr/>
        </p:nvSpPr>
        <p:spPr>
          <a:xfrm>
            <a:off x="10491003" y="-1"/>
            <a:ext cx="1687490" cy="1157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372" extrusionOk="0">
                <a:moveTo>
                  <a:pt x="21384" y="15972"/>
                </a:moveTo>
                <a:lnTo>
                  <a:pt x="17774" y="18524"/>
                </a:lnTo>
                <a:cubicBezTo>
                  <a:pt x="13479" y="21600"/>
                  <a:pt x="9557" y="21213"/>
                  <a:pt x="6118" y="17453"/>
                </a:cubicBezTo>
                <a:cubicBezTo>
                  <a:pt x="3550" y="14605"/>
                  <a:pt x="2212" y="10823"/>
                  <a:pt x="2212" y="10777"/>
                </a:cubicBezTo>
                <a:lnTo>
                  <a:pt x="2009" y="10185"/>
                </a:lnTo>
                <a:cubicBezTo>
                  <a:pt x="780" y="6585"/>
                  <a:pt x="313" y="3167"/>
                  <a:pt x="655" y="0"/>
                </a:cubicBezTo>
                <a:lnTo>
                  <a:pt x="95" y="0"/>
                </a:lnTo>
                <a:cubicBezTo>
                  <a:pt x="-216" y="3327"/>
                  <a:pt x="235" y="6858"/>
                  <a:pt x="1511" y="10549"/>
                </a:cubicBezTo>
                <a:lnTo>
                  <a:pt x="1714" y="11142"/>
                </a:lnTo>
                <a:cubicBezTo>
                  <a:pt x="1776" y="11301"/>
                  <a:pt x="3099" y="15152"/>
                  <a:pt x="5775" y="18091"/>
                </a:cubicBezTo>
                <a:cubicBezTo>
                  <a:pt x="7332" y="19800"/>
                  <a:pt x="9495" y="21372"/>
                  <a:pt x="12265" y="21372"/>
                </a:cubicBezTo>
                <a:cubicBezTo>
                  <a:pt x="13961" y="21372"/>
                  <a:pt x="15875" y="20780"/>
                  <a:pt x="18023" y="19276"/>
                </a:cubicBezTo>
                <a:lnTo>
                  <a:pt x="21384" y="16884"/>
                </a:lnTo>
                <a:lnTo>
                  <a:pt x="21384" y="1597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611" name="Группа 3"/>
          <p:cNvGrpSpPr/>
          <p:nvPr/>
        </p:nvGrpSpPr>
        <p:grpSpPr>
          <a:xfrm>
            <a:off x="10942781" y="-4644"/>
            <a:ext cx="1247606" cy="1109330"/>
            <a:chOff x="0" y="0"/>
            <a:chExt cx="1247605" cy="1109329"/>
          </a:xfrm>
        </p:grpSpPr>
        <p:sp>
          <p:nvSpPr>
            <p:cNvPr id="608" name="Полилиния: Фигура 42"/>
            <p:cNvSpPr/>
            <p:nvPr/>
          </p:nvSpPr>
          <p:spPr>
            <a:xfrm>
              <a:off x="-1" y="190597"/>
              <a:ext cx="1246995" cy="918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0173" extrusionOk="0">
                  <a:moveTo>
                    <a:pt x="2120" y="11974"/>
                  </a:moveTo>
                  <a:cubicBezTo>
                    <a:pt x="2120" y="11974"/>
                    <a:pt x="-1038" y="14027"/>
                    <a:pt x="354" y="17739"/>
                  </a:cubicBezTo>
                  <a:lnTo>
                    <a:pt x="405" y="17888"/>
                  </a:lnTo>
                  <a:cubicBezTo>
                    <a:pt x="405" y="17888"/>
                    <a:pt x="1797" y="21600"/>
                    <a:pt x="4955" y="19561"/>
                  </a:cubicBezTo>
                  <a:lnTo>
                    <a:pt x="20562" y="9423"/>
                  </a:lnTo>
                  <a:lnTo>
                    <a:pt x="20562" y="0"/>
                  </a:lnTo>
                  <a:lnTo>
                    <a:pt x="2120" y="11974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accent2"/>
                </a:gs>
                <a:gs pos="64999">
                  <a:srgbClr val="7E1B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09" name="Полилиния: Фигура 43"/>
            <p:cNvSpPr/>
            <p:nvPr/>
          </p:nvSpPr>
          <p:spPr>
            <a:xfrm>
              <a:off x="413332" y="0"/>
              <a:ext cx="834274" cy="478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extrusionOk="0">
                  <a:moveTo>
                    <a:pt x="1704" y="13410"/>
                  </a:moveTo>
                  <a:cubicBezTo>
                    <a:pt x="1704" y="13410"/>
                    <a:pt x="3023" y="18046"/>
                    <a:pt x="5645" y="21600"/>
                  </a:cubicBezTo>
                  <a:lnTo>
                    <a:pt x="21389" y="8079"/>
                  </a:lnTo>
                  <a:lnTo>
                    <a:pt x="21405" y="0"/>
                  </a:lnTo>
                  <a:lnTo>
                    <a:pt x="103" y="0"/>
                  </a:lnTo>
                  <a:cubicBezTo>
                    <a:pt x="-195" y="3581"/>
                    <a:pt x="119" y="7829"/>
                    <a:pt x="1500" y="12688"/>
                  </a:cubicBezTo>
                  <a:lnTo>
                    <a:pt x="1704" y="13410"/>
                  </a:lnTo>
                  <a:close/>
                </a:path>
              </a:pathLst>
            </a:custGeom>
            <a:solidFill>
              <a:srgbClr val="7E1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10" name="Полилиния: фигура 44"/>
            <p:cNvSpPr/>
            <p:nvPr/>
          </p:nvSpPr>
          <p:spPr>
            <a:xfrm>
              <a:off x="639412" y="668320"/>
              <a:ext cx="608193" cy="42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0379" extrusionOk="0">
                  <a:moveTo>
                    <a:pt x="20766" y="0"/>
                  </a:moveTo>
                  <a:lnTo>
                    <a:pt x="1652" y="13221"/>
                  </a:lnTo>
                  <a:cubicBezTo>
                    <a:pt x="1652" y="13221"/>
                    <a:pt x="-834" y="14974"/>
                    <a:pt x="294" y="18183"/>
                  </a:cubicBezTo>
                  <a:lnTo>
                    <a:pt x="336" y="18332"/>
                  </a:lnTo>
                  <a:cubicBezTo>
                    <a:pt x="336" y="18332"/>
                    <a:pt x="1464" y="21600"/>
                    <a:pt x="3971" y="19877"/>
                  </a:cubicBezTo>
                  <a:lnTo>
                    <a:pt x="20766" y="8230"/>
                  </a:lnTo>
                  <a:lnTo>
                    <a:pt x="2076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612" name="Полилиния: Фигура 45"/>
          <p:cNvSpPr/>
          <p:nvPr/>
        </p:nvSpPr>
        <p:spPr>
          <a:xfrm>
            <a:off x="10944909" y="1320487"/>
            <a:ext cx="1243410" cy="891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4" h="21600" extrusionOk="0">
                <a:moveTo>
                  <a:pt x="4237" y="20044"/>
                </a:moveTo>
                <a:cubicBezTo>
                  <a:pt x="2092" y="21510"/>
                  <a:pt x="1157" y="19027"/>
                  <a:pt x="1051" y="18758"/>
                </a:cubicBezTo>
                <a:lnTo>
                  <a:pt x="1008" y="18608"/>
                </a:lnTo>
                <a:cubicBezTo>
                  <a:pt x="31" y="15856"/>
                  <a:pt x="2134" y="14390"/>
                  <a:pt x="2219" y="14300"/>
                </a:cubicBezTo>
                <a:lnTo>
                  <a:pt x="21504" y="1137"/>
                </a:lnTo>
                <a:lnTo>
                  <a:pt x="21504" y="0"/>
                </a:lnTo>
                <a:lnTo>
                  <a:pt x="1900" y="13373"/>
                </a:lnTo>
                <a:cubicBezTo>
                  <a:pt x="1858" y="13403"/>
                  <a:pt x="562" y="14330"/>
                  <a:pt x="138" y="16065"/>
                </a:cubicBezTo>
                <a:cubicBezTo>
                  <a:pt x="-96" y="17053"/>
                  <a:pt x="-32" y="18070"/>
                  <a:pt x="329" y="19117"/>
                </a:cubicBezTo>
                <a:lnTo>
                  <a:pt x="371" y="19266"/>
                </a:lnTo>
                <a:cubicBezTo>
                  <a:pt x="732" y="20224"/>
                  <a:pt x="1603" y="21600"/>
                  <a:pt x="2984" y="21600"/>
                </a:cubicBezTo>
                <a:cubicBezTo>
                  <a:pt x="3451" y="21600"/>
                  <a:pt x="3982" y="21421"/>
                  <a:pt x="4577" y="21032"/>
                </a:cubicBezTo>
                <a:lnTo>
                  <a:pt x="21504" y="9484"/>
                </a:lnTo>
                <a:lnTo>
                  <a:pt x="21504" y="8257"/>
                </a:lnTo>
                <a:lnTo>
                  <a:pt x="4237" y="2004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13" name="Полилиния: Фигура 46"/>
          <p:cNvSpPr/>
          <p:nvPr/>
        </p:nvSpPr>
        <p:spPr>
          <a:xfrm>
            <a:off x="9661506" y="359123"/>
            <a:ext cx="2525581" cy="1890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0760" extrusionOk="0">
                <a:moveTo>
                  <a:pt x="5220" y="19676"/>
                </a:moveTo>
                <a:cubicBezTo>
                  <a:pt x="2169" y="21600"/>
                  <a:pt x="811" y="18253"/>
                  <a:pt x="769" y="18117"/>
                </a:cubicBezTo>
                <a:lnTo>
                  <a:pt x="717" y="17968"/>
                </a:lnTo>
                <a:cubicBezTo>
                  <a:pt x="163" y="16518"/>
                  <a:pt x="267" y="15163"/>
                  <a:pt x="1061" y="13957"/>
                </a:cubicBezTo>
                <a:cubicBezTo>
                  <a:pt x="1657" y="13036"/>
                  <a:pt x="2441" y="12521"/>
                  <a:pt x="2451" y="12507"/>
                </a:cubicBezTo>
                <a:lnTo>
                  <a:pt x="21491" y="528"/>
                </a:lnTo>
                <a:lnTo>
                  <a:pt x="21491" y="0"/>
                </a:lnTo>
                <a:lnTo>
                  <a:pt x="2294" y="12074"/>
                </a:lnTo>
                <a:cubicBezTo>
                  <a:pt x="2232" y="12128"/>
                  <a:pt x="654" y="13131"/>
                  <a:pt x="152" y="15041"/>
                </a:cubicBezTo>
                <a:cubicBezTo>
                  <a:pt x="-109" y="16044"/>
                  <a:pt x="-36" y="17101"/>
                  <a:pt x="393" y="18185"/>
                </a:cubicBezTo>
                <a:lnTo>
                  <a:pt x="445" y="18334"/>
                </a:lnTo>
                <a:cubicBezTo>
                  <a:pt x="445" y="18361"/>
                  <a:pt x="1406" y="20760"/>
                  <a:pt x="3444" y="20760"/>
                </a:cubicBezTo>
                <a:cubicBezTo>
                  <a:pt x="4008" y="20760"/>
                  <a:pt x="4656" y="20584"/>
                  <a:pt x="5388" y="20123"/>
                </a:cubicBezTo>
                <a:lnTo>
                  <a:pt x="21491" y="9973"/>
                </a:lnTo>
                <a:lnTo>
                  <a:pt x="21491" y="9445"/>
                </a:lnTo>
                <a:lnTo>
                  <a:pt x="5220" y="1967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14" name="Овал 21"/>
          <p:cNvSpPr txBox="1">
            <a:spLocks noGrp="1"/>
          </p:cNvSpPr>
          <p:nvPr>
            <p:ph type="sldNum" sz="quarter" idx="4294967295"/>
          </p:nvPr>
        </p:nvSpPr>
        <p:spPr>
          <a:xfrm>
            <a:off x="10949831" y="5856631"/>
            <a:ext cx="272379" cy="277997"/>
          </a:xfrm>
          <a:prstGeom prst="rect">
            <a:avLst/>
          </a:prstGeom>
          <a:solidFill>
            <a:schemeClr val="accent2"/>
          </a:solidFill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/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sp>
        <p:nvSpPr>
          <p:cNvPr id="615" name="Графический объект 12"/>
          <p:cNvSpPr/>
          <p:nvPr/>
        </p:nvSpPr>
        <p:spPr>
          <a:xfrm>
            <a:off x="11347094" y="5800612"/>
            <a:ext cx="847467" cy="387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62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4862" y="0"/>
                </a:lnTo>
                <a:cubicBezTo>
                  <a:pt x="4862" y="0"/>
                  <a:pt x="0" y="0"/>
                  <a:pt x="0" y="10622"/>
                </a:cubicBezTo>
                <a:lnTo>
                  <a:pt x="0" y="11049"/>
                </a:lnTo>
                <a:cubicBezTo>
                  <a:pt x="0" y="10978"/>
                  <a:pt x="0" y="21600"/>
                  <a:pt x="4862" y="21600"/>
                </a:cubicBezTo>
                <a:close/>
              </a:path>
            </a:pathLst>
          </a:custGeom>
          <a:gradFill>
            <a:gsLst>
              <a:gs pos="12000">
                <a:schemeClr val="accent2"/>
              </a:gs>
              <a:gs pos="100000">
                <a:srgbClr val="7E1BFF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16" name="Нижний колонтитул 1"/>
          <p:cNvSpPr txBox="1"/>
          <p:nvPr/>
        </p:nvSpPr>
        <p:spPr>
          <a:xfrm>
            <a:off x="613278" y="6384623"/>
            <a:ext cx="1074619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>
                <a:solidFill>
                  <a:schemeClr val="accent2">
                    <a:satOff val="-18194"/>
                    <a:lumOff val="-11215"/>
                  </a:schemeClr>
                </a:solidFill>
              </a:defRPr>
            </a:lvl1pPr>
          </a:lstStyle>
          <a:p>
            <a:r>
              <a:rPr lang="ru-RU" dirty="0"/>
              <a:t>Оценка целесообразности увеличения коллективных средств размещения в современных условиях развития курортного района</a:t>
            </a:r>
            <a:endParaRPr dirty="0"/>
          </a:p>
        </p:txBody>
      </p:sp>
      <p:pic>
        <p:nvPicPr>
          <p:cNvPr id="633" name="Рисунок 29" descr="Рисунок 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115" y="135582"/>
            <a:ext cx="972553" cy="972553"/>
          </a:xfrm>
          <a:prstGeom prst="rect">
            <a:avLst/>
          </a:prstGeom>
          <a:ln w="12700">
            <a:miter lim="400000"/>
          </a:ln>
        </p:spPr>
      </p:pic>
      <p:sp>
        <p:nvSpPr>
          <p:cNvPr id="638" name="Заголовок 2"/>
          <p:cNvSpPr txBox="1"/>
          <p:nvPr/>
        </p:nvSpPr>
        <p:spPr>
          <a:xfrm>
            <a:off x="1687514" y="235484"/>
            <a:ext cx="8679749" cy="972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ctr" defTabSz="530351">
              <a:lnSpc>
                <a:spcPct val="81000"/>
              </a:lnSpc>
              <a:defRPr sz="2262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pPr>
            <a:r>
              <a:rPr lang="ru-RU" dirty="0"/>
              <a:t>ОЦЕНКА ТУРИСТИЧЕСКОГО ПОТЕНЦИАЛА В ТЕРИБЕРКИ</a:t>
            </a:r>
            <a:endParaRPr dirty="0"/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B62CBEBA-B425-7998-14F5-87BBE18ACFA9}"/>
              </a:ext>
            </a:extLst>
          </p:cNvPr>
          <p:cNvSpPr txBox="1"/>
          <p:nvPr/>
        </p:nvSpPr>
        <p:spPr>
          <a:xfrm>
            <a:off x="664602" y="1106421"/>
            <a:ext cx="4400392" cy="82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600" dirty="0"/>
              <a:t>Планы развития Териберки на ближайшие 5 лет</a:t>
            </a:r>
          </a:p>
        </p:txBody>
      </p:sp>
      <p:sp>
        <p:nvSpPr>
          <p:cNvPr id="6" name="Нижний колонтитул 1">
            <a:extLst>
              <a:ext uri="{FF2B5EF4-FFF2-40B4-BE49-F238E27FC236}">
                <a16:creationId xmlns:a16="http://schemas.microsoft.com/office/drawing/2014/main" xmlns="" id="{F9EC284F-B332-499C-1915-5F94E9A55413}"/>
              </a:ext>
            </a:extLst>
          </p:cNvPr>
          <p:cNvSpPr txBox="1"/>
          <p:nvPr/>
        </p:nvSpPr>
        <p:spPr>
          <a:xfrm>
            <a:off x="613278" y="5861403"/>
            <a:ext cx="474857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 b="1">
                <a:solidFill>
                  <a:srgbClr val="7030A0"/>
                </a:solidFill>
              </a:defRPr>
            </a:lvl1pPr>
          </a:lstStyle>
          <a:p>
            <a:r>
              <a:rPr dirty="0" err="1"/>
              <a:t>Источник</a:t>
            </a:r>
            <a:r>
              <a:rPr dirty="0"/>
              <a:t>:</a:t>
            </a:r>
            <a:r>
              <a:rPr lang="ru-RU" dirty="0"/>
              <a:t> Федеральная служба государственной статистики. https://rostat.gov.ru.  </a:t>
            </a:r>
            <a:endParaRPr dirty="0"/>
          </a:p>
        </p:txBody>
      </p:sp>
      <p:graphicFrame>
        <p:nvGraphicFramePr>
          <p:cNvPr id="3" name="Таблица 6">
            <a:extLst>
              <a:ext uri="{FF2B5EF4-FFF2-40B4-BE49-F238E27FC236}">
                <a16:creationId xmlns:a16="http://schemas.microsoft.com/office/drawing/2014/main" xmlns="" id="{BEE7BF05-9CD4-4D7A-88F3-557DD31DC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7146938"/>
              </p:ext>
            </p:extLst>
          </p:nvPr>
        </p:nvGraphicFramePr>
        <p:xfrm>
          <a:off x="6027389" y="2000500"/>
          <a:ext cx="5764875" cy="398829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52975">
                  <a:extLst>
                    <a:ext uri="{9D8B030D-6E8A-4147-A177-3AD203B41FA5}">
                      <a16:colId xmlns:a16="http://schemas.microsoft.com/office/drawing/2014/main" xmlns="" val="609280371"/>
                    </a:ext>
                  </a:extLst>
                </a:gridCol>
                <a:gridCol w="1152975">
                  <a:extLst>
                    <a:ext uri="{9D8B030D-6E8A-4147-A177-3AD203B41FA5}">
                      <a16:colId xmlns:a16="http://schemas.microsoft.com/office/drawing/2014/main" xmlns="" val="3736108070"/>
                    </a:ext>
                  </a:extLst>
                </a:gridCol>
                <a:gridCol w="1152975">
                  <a:extLst>
                    <a:ext uri="{9D8B030D-6E8A-4147-A177-3AD203B41FA5}">
                      <a16:colId xmlns:a16="http://schemas.microsoft.com/office/drawing/2014/main" xmlns="" val="2414430519"/>
                    </a:ext>
                  </a:extLst>
                </a:gridCol>
                <a:gridCol w="1152975">
                  <a:extLst>
                    <a:ext uri="{9D8B030D-6E8A-4147-A177-3AD203B41FA5}">
                      <a16:colId xmlns:a16="http://schemas.microsoft.com/office/drawing/2014/main" xmlns="" val="3157291738"/>
                    </a:ext>
                  </a:extLst>
                </a:gridCol>
                <a:gridCol w="1152975">
                  <a:extLst>
                    <a:ext uri="{9D8B030D-6E8A-4147-A177-3AD203B41FA5}">
                      <a16:colId xmlns:a16="http://schemas.microsoft.com/office/drawing/2014/main" xmlns="" val="981234556"/>
                    </a:ext>
                  </a:extLst>
                </a:gridCol>
              </a:tblGrid>
              <a:tr h="46610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7860663"/>
                  </a:ext>
                </a:extLst>
              </a:tr>
              <a:tr h="46610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КСР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109832"/>
                  </a:ext>
                </a:extLst>
              </a:tr>
              <a:tr h="46610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номеров КСР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1092716"/>
                  </a:ext>
                </a:extLst>
              </a:tr>
              <a:tr h="46610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мест КСР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4125680"/>
                  </a:ext>
                </a:extLst>
              </a:tr>
              <a:tr h="65254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размещенных в КСР,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6468736"/>
                  </a:ext>
                </a:extLst>
              </a:tr>
              <a:tr h="36870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4442265"/>
                  </a:ext>
                </a:extLst>
              </a:tr>
              <a:tr h="46610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Иностранных граждан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9818287"/>
                  </a:ext>
                </a:extLst>
              </a:tr>
              <a:tr h="46610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КСР,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9501791"/>
                  </a:ext>
                </a:extLst>
              </a:tr>
            </a:tbl>
          </a:graphicData>
        </a:graphic>
      </p:graphicFrame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3A1A1878-7EFB-042F-B1E1-23644AA492BD}"/>
              </a:ext>
            </a:extLst>
          </p:cNvPr>
          <p:cNvSpPr txBox="1"/>
          <p:nvPr/>
        </p:nvSpPr>
        <p:spPr>
          <a:xfrm>
            <a:off x="6872300" y="1077544"/>
            <a:ext cx="4213720" cy="74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algn="ctr" defTabSz="832104">
              <a:lnSpc>
                <a:spcPct val="81000"/>
              </a:lnSpc>
              <a:defRPr sz="3549" b="1">
                <a:solidFill>
                  <a:srgbClr val="7030A0"/>
                </a:solidFill>
                <a:latin typeface="Garet"/>
                <a:ea typeface="Garet"/>
                <a:cs typeface="Garet"/>
                <a:sym typeface="Garet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1600" dirty="0"/>
              <a:t>Анализ динамики показателей деятельности коллективных средств размещения (КСР) в Териберки.</a:t>
            </a:r>
          </a:p>
        </p:txBody>
      </p:sp>
      <p:sp>
        <p:nvSpPr>
          <p:cNvPr id="8" name="Нижний колонтитул 1">
            <a:extLst>
              <a:ext uri="{FF2B5EF4-FFF2-40B4-BE49-F238E27FC236}">
                <a16:creationId xmlns:a16="http://schemas.microsoft.com/office/drawing/2014/main" xmlns="" id="{A9ECD297-1BC3-81AD-7AAA-0489D3726E11}"/>
              </a:ext>
            </a:extLst>
          </p:cNvPr>
          <p:cNvSpPr txBox="1"/>
          <p:nvPr/>
        </p:nvSpPr>
        <p:spPr>
          <a:xfrm>
            <a:off x="6535539" y="6031024"/>
            <a:ext cx="474857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 b="1">
                <a:solidFill>
                  <a:srgbClr val="7030A0"/>
                </a:solidFill>
              </a:defRPr>
            </a:lvl1pPr>
          </a:lstStyle>
          <a:p>
            <a:r>
              <a:rPr dirty="0" err="1"/>
              <a:t>Источник</a:t>
            </a:r>
            <a:r>
              <a:rPr dirty="0"/>
              <a:t>: </a:t>
            </a:r>
            <a:r>
              <a:rPr lang="en-US" dirty="0"/>
              <a:t>https://cyberleninka.ru/.</a:t>
            </a:r>
            <a:r>
              <a:rPr lang="ru-RU" dirty="0"/>
              <a:t>  </a:t>
            </a:r>
            <a:endParaRPr dirty="0"/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xmlns="" id="{98146553-8A39-D1B3-32FE-DB900C5FB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8864431"/>
              </p:ext>
            </p:extLst>
          </p:nvPr>
        </p:nvGraphicFramePr>
        <p:xfrm>
          <a:off x="274221" y="2000500"/>
          <a:ext cx="5229934" cy="38404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14967">
                  <a:extLst>
                    <a:ext uri="{9D8B030D-6E8A-4147-A177-3AD203B41FA5}">
                      <a16:colId xmlns:a16="http://schemas.microsoft.com/office/drawing/2014/main" xmlns="" val="999083248"/>
                    </a:ext>
                  </a:extLst>
                </a:gridCol>
                <a:gridCol w="2614967">
                  <a:extLst>
                    <a:ext uri="{9D8B030D-6E8A-4147-A177-3AD203B41FA5}">
                      <a16:colId xmlns:a16="http://schemas.microsoft.com/office/drawing/2014/main" xmlns="" val="2223654640"/>
                    </a:ext>
                  </a:extLst>
                </a:gridCol>
              </a:tblGrid>
              <a:tr h="240746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Туристические продукты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ctr">
                        <a:buAutoNum type="arabicPeriod"/>
                      </a:pPr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новых туристических пакетов и услуг, ориентированных на различные целевые аудитории.</a:t>
                      </a:r>
                    </a:p>
                    <a:p>
                      <a:pPr marL="228600" indent="-228600" algn="ctr">
                        <a:buAutoNum type="arabicPeriod"/>
                      </a:pPr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новых возможностей для активного отдыха, таких как пешие походы, катание на лыжах и наблюдение за дикой природой.</a:t>
                      </a:r>
                    </a:p>
                    <a:p>
                      <a:pPr marL="228600" indent="-228600" algn="ctr">
                        <a:buAutoNum type="arabicPeriod"/>
                      </a:pPr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культурного туризма, включая организацию фестивалей, выставок и других мероприятий.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997619"/>
                  </a:ext>
                </a:extLst>
              </a:tr>
              <a:tr h="1337478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Устойчивость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ctr">
                        <a:buAutoNum type="arabicPeriod"/>
                      </a:pPr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устойчивых практик в туристический индустрии, включая управление отходами, сохранение энергии и воды.</a:t>
                      </a:r>
                    </a:p>
                    <a:p>
                      <a:pPr marL="228600" indent="-228600" algn="ctr">
                        <a:buAutoNum type="arabicPeriod"/>
                      </a:pPr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новых рабочих мест и возможностей для местного населения.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0473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9225259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2874</TotalTime>
  <Words>1350</Words>
  <Application>Microsoft Office PowerPoint</Application>
  <PresentationFormat>Произвольный</PresentationFormat>
  <Paragraphs>300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Nata_Lach Nata_Lach</dc:creator>
  <cp:lastModifiedBy>Пользователь2</cp:lastModifiedBy>
  <cp:revision>29</cp:revision>
  <dcterms:modified xsi:type="dcterms:W3CDTF">2025-04-24T12:17:49Z</dcterms:modified>
</cp:coreProperties>
</file>