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2" r:id="rId3"/>
    <p:sldId id="274" r:id="rId4"/>
    <p:sldId id="269" r:id="rId5"/>
    <p:sldId id="275" r:id="rId6"/>
    <p:sldId id="276" r:id="rId7"/>
    <p:sldId id="277" r:id="rId8"/>
    <p:sldId id="278" r:id="rId9"/>
    <p:sldId id="270" r:id="rId10"/>
    <p:sldId id="257" r:id="rId11"/>
    <p:sldId id="271" r:id="rId12"/>
    <p:sldId id="286" r:id="rId13"/>
    <p:sldId id="287" r:id="rId14"/>
    <p:sldId id="288" r:id="rId15"/>
    <p:sldId id="289" r:id="rId16"/>
    <p:sldId id="279" r:id="rId17"/>
    <p:sldId id="283" r:id="rId18"/>
    <p:sldId id="284" r:id="rId19"/>
    <p:sldId id="285" r:id="rId20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52525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52525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52525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52525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55607" y="97535"/>
            <a:ext cx="1600200" cy="469392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625327" y="0"/>
            <a:ext cx="1478279" cy="737615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5639" y="4529189"/>
            <a:ext cx="745229" cy="36576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4377" y="317119"/>
            <a:ext cx="10612120" cy="866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52525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758" y="1709109"/>
            <a:ext cx="6381750" cy="2084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265" y="304800"/>
            <a:ext cx="12192000" cy="68579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5868" y="579831"/>
            <a:ext cx="7696834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002155">
              <a:lnSpc>
                <a:spcPct val="100000"/>
              </a:lnSpc>
              <a:spcBef>
                <a:spcPts val="105"/>
              </a:spcBef>
            </a:pPr>
            <a:r>
              <a:rPr sz="1600" b="1" spc="-10" dirty="0">
                <a:solidFill>
                  <a:srgbClr val="FFFFFF"/>
                </a:solidFill>
                <a:latin typeface="Verdana"/>
                <a:cs typeface="Verdana"/>
              </a:rPr>
              <a:t>САНКТ-ПЕТЕРБУРГСКИЙ ПОЛИТЕХНИЧЕСКИЙ</a:t>
            </a:r>
            <a:endParaRPr sz="16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FFFFFF"/>
                </a:solidFill>
                <a:latin typeface="Verdana"/>
                <a:cs typeface="Verdana"/>
              </a:rPr>
              <a:t>УНИВЕРСИТЕТ</a:t>
            </a:r>
            <a:r>
              <a:rPr sz="1600" b="1" spc="-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FFFFFF"/>
                </a:solidFill>
                <a:latin typeface="Verdana"/>
                <a:cs typeface="Verdana"/>
              </a:rPr>
              <a:t>ПЕТРА</a:t>
            </a:r>
            <a:r>
              <a:rPr sz="1600" b="1" spc="-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Verdana"/>
                <a:cs typeface="Verdana"/>
              </a:rPr>
              <a:t>ВЕЛИКОГО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4191000"/>
            <a:ext cx="5227716" cy="1972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600" dirty="0" smtClean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lang="ru-RU" sz="1600" b="1" dirty="0" smtClean="0">
                <a:solidFill>
                  <a:srgbClr val="FFFFFF"/>
                </a:solidFill>
                <a:latin typeface="Verdana"/>
                <a:cs typeface="Verdana"/>
              </a:rPr>
              <a:t>Булынина Анастасия Валерьевна</a:t>
            </a:r>
            <a:endParaRPr sz="16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lang="ru-RU" sz="1600" spc="-10" dirty="0" smtClean="0">
                <a:solidFill>
                  <a:srgbClr val="FFFFFF"/>
                </a:solidFill>
                <a:latin typeface="Verdana"/>
                <a:cs typeface="Verdana"/>
              </a:rPr>
              <a:t>Магистрант 1 курса </a:t>
            </a: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lang="ru-RU" sz="1600" b="1" dirty="0" smtClean="0">
                <a:solidFill>
                  <a:srgbClr val="FFFFFF"/>
                </a:solidFill>
                <a:latin typeface="Verdana"/>
                <a:cs typeface="Verdana"/>
              </a:rPr>
              <a:t>Пирогова Оксана Евгеньевна</a:t>
            </a:r>
          </a:p>
          <a:p>
            <a:pPr marL="12700">
              <a:spcBef>
                <a:spcPts val="710"/>
              </a:spcBef>
            </a:pPr>
            <a:r>
              <a:rPr lang="ru-RU" sz="1600" spc="-10" dirty="0" smtClean="0">
                <a:solidFill>
                  <a:srgbClr val="FFFFFF"/>
                </a:solidFill>
                <a:latin typeface="Verdana"/>
                <a:cs typeface="Verdana"/>
              </a:rPr>
              <a:t>Д.э.н., профессор </a:t>
            </a:r>
            <a:r>
              <a:rPr lang="ru-RU" sz="1600" spc="-10" dirty="0" err="1" smtClean="0">
                <a:solidFill>
                  <a:srgbClr val="FFFFFF"/>
                </a:solidFill>
                <a:latin typeface="Verdana"/>
                <a:cs typeface="Verdana"/>
              </a:rPr>
              <a:t>ВШСиТ</a:t>
            </a:r>
            <a:endParaRPr lang="ru-RU" sz="1600" spc="-10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endParaRPr sz="20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2574" y="2382977"/>
            <a:ext cx="5838190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ru-RU" sz="2400" b="1" dirty="0" smtClean="0">
                <a:solidFill>
                  <a:srgbClr val="FFFFFF"/>
                </a:solidFill>
                <a:latin typeface="Verdana"/>
                <a:cs typeface="Verdana"/>
              </a:rPr>
              <a:t>Как современные технологии бронирования влияют на работу гостиничных объектов</a:t>
            </a:r>
            <a:r>
              <a:rPr lang="en-US" sz="2400" b="1" dirty="0" smtClean="0">
                <a:solidFill>
                  <a:srgbClr val="FFFFFF"/>
                </a:solidFill>
                <a:latin typeface="Verdana"/>
                <a:cs typeface="Verdana"/>
              </a:rPr>
              <a:t>?</a:t>
            </a:r>
            <a:endParaRPr sz="2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4377" y="317119"/>
            <a:ext cx="10612120" cy="806887"/>
          </a:xfrm>
          <a:prstGeom prst="rect">
            <a:avLst/>
          </a:prstGeom>
        </p:spPr>
        <p:txBody>
          <a:bodyPr vert="horz" wrap="square" lIns="0" tIns="67563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dirty="0" smtClean="0">
                <a:latin typeface="Verdana"/>
                <a:cs typeface="Verdana"/>
              </a:rPr>
              <a:t>Основные проблемы гостиничных объектов с бронированиями</a:t>
            </a:r>
            <a:endParaRPr b="1" spc="-10" dirty="0">
              <a:latin typeface="Verdana"/>
              <a:cs typeface="Verdan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27107" y="509016"/>
            <a:ext cx="1600200" cy="469391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11911965" y="6522821"/>
            <a:ext cx="11493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0" dirty="0">
                <a:solidFill>
                  <a:srgbClr val="888888"/>
                </a:solidFill>
                <a:latin typeface="Verdana"/>
                <a:cs typeface="Verdana"/>
              </a:rPr>
              <a:t>2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43" name="object 6"/>
          <p:cNvSpPr txBox="1"/>
          <p:nvPr/>
        </p:nvSpPr>
        <p:spPr>
          <a:xfrm>
            <a:off x="398475" y="1924558"/>
            <a:ext cx="6688125" cy="29879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6910" marR="401955" indent="-271780">
              <a:lnSpc>
                <a:spcPct val="100000"/>
              </a:lnSpc>
              <a:spcBef>
                <a:spcPts val="100"/>
              </a:spcBef>
              <a:buChar char="•"/>
              <a:tabLst>
                <a:tab pos="676910" algn="l"/>
                <a:tab pos="748665" algn="l"/>
                <a:tab pos="2946400" algn="l"/>
              </a:tabLst>
            </a:pPr>
            <a:r>
              <a:rPr sz="1800" dirty="0">
                <a:latin typeface="Arial MT"/>
                <a:cs typeface="Arial MT"/>
              </a:rPr>
              <a:t>	</a:t>
            </a:r>
            <a:r>
              <a:rPr sz="1800" spc="-65" dirty="0">
                <a:latin typeface="Verdana"/>
                <a:cs typeface="Verdana"/>
              </a:rPr>
              <a:t>Большая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нагрузка</a:t>
            </a:r>
            <a:r>
              <a:rPr sz="1800" dirty="0">
                <a:latin typeface="Verdana"/>
                <a:cs typeface="Verdana"/>
              </a:rPr>
              <a:t>	на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работников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службы </a:t>
            </a:r>
            <a:r>
              <a:rPr sz="1800" spc="-35" dirty="0">
                <a:latin typeface="Verdana"/>
                <a:cs typeface="Verdana"/>
              </a:rPr>
              <a:t>бронирования.</a:t>
            </a:r>
            <a:r>
              <a:rPr sz="1800" spc="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Необходимо</a:t>
            </a:r>
            <a:r>
              <a:rPr sz="1800" spc="7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обрабатывать</a:t>
            </a:r>
            <a:endParaRPr sz="1800" dirty="0">
              <a:latin typeface="Verdana"/>
              <a:cs typeface="Verdana"/>
            </a:endParaRPr>
          </a:p>
          <a:p>
            <a:pPr marL="1049020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большое</a:t>
            </a:r>
            <a:r>
              <a:rPr sz="1800" spc="-65" dirty="0">
                <a:latin typeface="Verdana"/>
                <a:cs typeface="Verdana"/>
              </a:rPr>
              <a:t> количество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114" dirty="0">
                <a:latin typeface="Verdana"/>
                <a:cs typeface="Verdana"/>
              </a:rPr>
              <a:t>заявок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вручную.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835"/>
              </a:spcBef>
            </a:pPr>
            <a:endParaRPr sz="1800" dirty="0">
              <a:latin typeface="Verdana"/>
              <a:cs typeface="Verdana"/>
            </a:endParaRPr>
          </a:p>
          <a:p>
            <a:pPr marL="279400" marR="5080" indent="-169545">
              <a:lnSpc>
                <a:spcPct val="100000"/>
              </a:lnSpc>
              <a:spcBef>
                <a:spcPts val="5"/>
              </a:spcBef>
              <a:buChar char="•"/>
              <a:tabLst>
                <a:tab pos="279400" algn="l"/>
                <a:tab pos="452755" algn="l"/>
              </a:tabLst>
            </a:pPr>
            <a:r>
              <a:rPr sz="1800" dirty="0">
                <a:latin typeface="Arial MT"/>
                <a:cs typeface="Arial MT"/>
              </a:rPr>
              <a:t>	</a:t>
            </a:r>
            <a:r>
              <a:rPr sz="1800" spc="70" dirty="0">
                <a:latin typeface="Verdana"/>
                <a:cs typeface="Verdana"/>
              </a:rPr>
              <a:t>Процесс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обработки</a:t>
            </a:r>
            <a:r>
              <a:rPr sz="1800" spc="-8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одной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140" dirty="0">
                <a:latin typeface="Verdana"/>
                <a:cs typeface="Verdana"/>
              </a:rPr>
              <a:t>заявки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100" dirty="0">
                <a:latin typeface="Verdana"/>
                <a:cs typeface="Verdana"/>
              </a:rPr>
              <a:t>увеличился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в </a:t>
            </a:r>
            <a:r>
              <a:rPr sz="1800" spc="-70" dirty="0">
                <a:latin typeface="Verdana"/>
                <a:cs typeface="Verdana"/>
              </a:rPr>
              <a:t>разы,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160" dirty="0">
                <a:latin typeface="Verdana"/>
                <a:cs typeface="Verdana"/>
              </a:rPr>
              <a:t>из-</a:t>
            </a:r>
            <a:r>
              <a:rPr sz="1800" spc="-10" dirty="0">
                <a:latin typeface="Verdana"/>
                <a:cs typeface="Verdana"/>
              </a:rPr>
              <a:t>за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90" dirty="0">
                <a:latin typeface="Verdana"/>
                <a:cs typeface="Verdana"/>
              </a:rPr>
              <a:t>отсутствия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интеграции</a:t>
            </a:r>
            <a:r>
              <a:rPr sz="1800" spc="-85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АСУ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190" dirty="0" smtClean="0">
                <a:latin typeface="Verdana"/>
                <a:cs typeface="Verdana"/>
              </a:rPr>
              <a:t>с</a:t>
            </a:r>
            <a:r>
              <a:rPr lang="ru-RU" spc="-125" dirty="0">
                <a:latin typeface="Verdana"/>
                <a:cs typeface="Verdana"/>
              </a:rPr>
              <a:t> </a:t>
            </a:r>
            <a:r>
              <a:rPr lang="ru-RU" spc="-125" dirty="0" smtClean="0">
                <a:latin typeface="Verdana"/>
                <a:cs typeface="Verdana"/>
              </a:rPr>
              <a:t>каналами бронирований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835"/>
              </a:spcBef>
            </a:pPr>
            <a:endParaRPr sz="1800" dirty="0">
              <a:latin typeface="Verdana"/>
              <a:cs typeface="Verdana"/>
            </a:endParaRPr>
          </a:p>
          <a:p>
            <a:pPr marL="287020" marR="9525" indent="-274955">
              <a:lnSpc>
                <a:spcPct val="100000"/>
              </a:lnSpc>
              <a:buChar char="•"/>
              <a:tabLst>
                <a:tab pos="287020" algn="l"/>
                <a:tab pos="355600" algn="l"/>
              </a:tabLst>
            </a:pPr>
            <a:r>
              <a:rPr sz="1800" dirty="0">
                <a:latin typeface="Arial MT"/>
                <a:cs typeface="Arial MT"/>
              </a:rPr>
              <a:t>	</a:t>
            </a:r>
            <a:r>
              <a:rPr sz="1800" spc="-40" dirty="0">
                <a:latin typeface="Verdana"/>
                <a:cs typeface="Verdana"/>
              </a:rPr>
              <a:t>Некоторые </a:t>
            </a:r>
            <a:r>
              <a:rPr sz="1800" dirty="0" err="1">
                <a:latin typeface="Verdana"/>
                <a:cs typeface="Verdana"/>
              </a:rPr>
              <a:t>менеджеры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lang="ru-RU" spc="-10" dirty="0" smtClean="0">
                <a:latin typeface="Verdana"/>
                <a:cs typeface="Verdana"/>
              </a:rPr>
              <a:t>начинают выполнять функции линейных сотрудников.</a:t>
            </a:r>
            <a:endParaRPr sz="1800" dirty="0">
              <a:latin typeface="Verdana"/>
              <a:cs typeface="Verdana"/>
            </a:endParaRPr>
          </a:p>
        </p:txBody>
      </p:sp>
      <p:grpSp>
        <p:nvGrpSpPr>
          <p:cNvPr id="44" name="object 6"/>
          <p:cNvGrpSpPr/>
          <p:nvPr/>
        </p:nvGrpSpPr>
        <p:grpSpPr>
          <a:xfrm>
            <a:off x="7427595" y="34413"/>
            <a:ext cx="4764405" cy="3534410"/>
            <a:chOff x="7391400" y="112776"/>
            <a:chExt cx="4764405" cy="3534410"/>
          </a:xfrm>
        </p:grpSpPr>
        <p:pic>
          <p:nvPicPr>
            <p:cNvPr id="45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56292" y="112776"/>
              <a:ext cx="2199131" cy="1761017"/>
            </a:xfrm>
            <a:prstGeom prst="rect">
              <a:avLst/>
            </a:prstGeom>
          </p:spPr>
        </p:pic>
        <p:pic>
          <p:nvPicPr>
            <p:cNvPr id="46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391400" y="1789176"/>
              <a:ext cx="3829811" cy="185775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377" y="297454"/>
            <a:ext cx="10612120" cy="369332"/>
          </a:xfrm>
        </p:spPr>
        <p:txBody>
          <a:bodyPr/>
          <a:lstStyle/>
          <a:p>
            <a:r>
              <a:rPr lang="ru-RU" dirty="0" smtClean="0"/>
              <a:t>Предлагаемые мероприятия для улучшения </a:t>
            </a:r>
            <a:endParaRPr lang="ru-RU" dirty="0"/>
          </a:p>
        </p:txBody>
      </p:sp>
      <p:sp>
        <p:nvSpPr>
          <p:cNvPr id="4" name="object 3"/>
          <p:cNvSpPr txBox="1"/>
          <p:nvPr/>
        </p:nvSpPr>
        <p:spPr>
          <a:xfrm>
            <a:off x="1054709" y="1783460"/>
            <a:ext cx="437642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9745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499745" algn="l"/>
              </a:tabLst>
            </a:pPr>
            <a:r>
              <a:rPr sz="1800" spc="-60" dirty="0">
                <a:latin typeface="Verdana"/>
                <a:cs typeface="Verdana"/>
              </a:rPr>
              <a:t>Подключение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40" dirty="0">
                <a:latin typeface="Verdana"/>
                <a:cs typeface="Verdana"/>
              </a:rPr>
              <a:t>программного</a:t>
            </a:r>
            <a:endParaRPr sz="1800" dirty="0">
              <a:latin typeface="Verdana"/>
              <a:cs typeface="Verdana"/>
            </a:endParaRPr>
          </a:p>
          <a:p>
            <a:pPr marL="12700" marR="5080" indent="635" algn="ctr">
              <a:lnSpc>
                <a:spcPct val="100000"/>
              </a:lnSpc>
            </a:pPr>
            <a:r>
              <a:rPr sz="1800" spc="-20" dirty="0">
                <a:latin typeface="Verdana"/>
                <a:cs typeface="Verdana"/>
              </a:rPr>
              <a:t>обеспечения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spc="-90" dirty="0">
                <a:latin typeface="Verdana"/>
                <a:cs typeface="Verdana"/>
              </a:rPr>
              <a:t>отеля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spc="-165" dirty="0">
                <a:latin typeface="Verdana"/>
                <a:cs typeface="Verdana"/>
              </a:rPr>
              <a:t>к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автоматической </a:t>
            </a:r>
            <a:r>
              <a:rPr sz="1800" spc="-75" dirty="0">
                <a:latin typeface="Verdana"/>
                <a:cs typeface="Verdana"/>
              </a:rPr>
              <a:t>загрузке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бронирований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245" dirty="0">
                <a:latin typeface="Verdana"/>
                <a:cs typeface="Verdana"/>
              </a:rPr>
              <a:t>в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60" dirty="0" err="1">
                <a:latin typeface="Verdana"/>
                <a:cs typeface="Verdana"/>
              </a:rPr>
              <a:t>программу</a:t>
            </a:r>
            <a:r>
              <a:rPr sz="1800" spc="60" dirty="0">
                <a:latin typeface="Verdana"/>
                <a:cs typeface="Verdana"/>
              </a:rPr>
              <a:t> </a:t>
            </a:r>
            <a:r>
              <a:rPr lang="ru-RU" dirty="0" smtClean="0">
                <a:latin typeface="Verdana"/>
                <a:cs typeface="Verdana"/>
              </a:rPr>
              <a:t>АСУ </a:t>
            </a:r>
            <a:r>
              <a:rPr sz="1800" spc="-40" dirty="0" err="1" smtClean="0">
                <a:latin typeface="Verdana"/>
                <a:cs typeface="Verdana"/>
              </a:rPr>
              <a:t>через</a:t>
            </a:r>
            <a:r>
              <a:rPr sz="1800" spc="-30" dirty="0" smtClean="0">
                <a:latin typeface="Verdana"/>
                <a:cs typeface="Verdana"/>
              </a:rPr>
              <a:t> </a:t>
            </a:r>
            <a:r>
              <a:rPr sz="1800" spc="-25" dirty="0" err="1">
                <a:latin typeface="Verdana"/>
                <a:cs typeface="Verdana"/>
              </a:rPr>
              <a:t>канал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-10" dirty="0" err="1" smtClean="0">
                <a:latin typeface="Verdana"/>
                <a:cs typeface="Verdana"/>
              </a:rPr>
              <a:t>бронирований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774293" y="3539744"/>
            <a:ext cx="492442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sz="1800" spc="-50" dirty="0">
                <a:latin typeface="Verdana"/>
                <a:cs typeface="Verdana"/>
              </a:rPr>
              <a:t>Введение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проектного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управления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на</a:t>
            </a:r>
            <a:endParaRPr sz="1800" dirty="0">
              <a:latin typeface="Verdana"/>
              <a:cs typeface="Verdana"/>
            </a:endParaRPr>
          </a:p>
          <a:p>
            <a:pPr marL="27940" marR="5080" algn="ctr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основе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выбранного</a:t>
            </a:r>
            <a:r>
              <a:rPr sz="1800" spc="-7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отдела.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Объединение </a:t>
            </a:r>
            <a:r>
              <a:rPr sz="1800" dirty="0">
                <a:latin typeface="Verdana"/>
                <a:cs typeface="Verdana"/>
              </a:rPr>
              <a:t>менеджеров </a:t>
            </a:r>
            <a:r>
              <a:rPr sz="1800" spc="-245" dirty="0">
                <a:latin typeface="Verdana"/>
                <a:cs typeface="Verdana"/>
              </a:rPr>
              <a:t>в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командные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14" dirty="0">
                <a:latin typeface="Verdana"/>
                <a:cs typeface="Verdana"/>
              </a:rPr>
              <a:t>группы,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для</a:t>
            </a:r>
            <a:endParaRPr sz="1800" dirty="0">
              <a:latin typeface="Verdana"/>
              <a:cs typeface="Verdana"/>
            </a:endParaRPr>
          </a:p>
          <a:p>
            <a:pPr marL="13970" algn="ctr">
              <a:lnSpc>
                <a:spcPct val="100000"/>
              </a:lnSpc>
            </a:pPr>
            <a:r>
              <a:rPr sz="1800" spc="-10" dirty="0">
                <a:latin typeface="Verdana"/>
                <a:cs typeface="Verdana"/>
              </a:rPr>
              <a:t>решения</a:t>
            </a:r>
            <a:r>
              <a:rPr sz="1800" spc="-75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текущих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вопросов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и</a:t>
            </a:r>
            <a:endParaRPr sz="1800" dirty="0">
              <a:latin typeface="Verdana"/>
              <a:cs typeface="Verdana"/>
            </a:endParaRPr>
          </a:p>
          <a:p>
            <a:pPr marL="15240" algn="ctr">
              <a:lnSpc>
                <a:spcPct val="100000"/>
              </a:lnSpc>
            </a:pPr>
            <a:r>
              <a:rPr sz="1800" spc="-20" dirty="0">
                <a:latin typeface="Verdana"/>
                <a:cs typeface="Verdana"/>
              </a:rPr>
              <a:t>поступающих</a:t>
            </a:r>
            <a:r>
              <a:rPr sz="1800" spc="-7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заявок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6" name="object 5"/>
          <p:cNvSpPr txBox="1"/>
          <p:nvPr/>
        </p:nvSpPr>
        <p:spPr>
          <a:xfrm>
            <a:off x="698093" y="5295646"/>
            <a:ext cx="4749165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428625" algn="l"/>
              </a:tabLst>
            </a:pPr>
            <a:r>
              <a:rPr sz="1800" spc="-10" dirty="0" err="1" smtClean="0">
                <a:latin typeface="Verdana"/>
                <a:cs typeface="Verdana"/>
              </a:rPr>
              <a:t>Проведе</a:t>
            </a:r>
            <a:r>
              <a:rPr lang="ru-RU" sz="1800" spc="-10" dirty="0" err="1" smtClean="0">
                <a:latin typeface="Verdana"/>
                <a:cs typeface="Verdana"/>
              </a:rPr>
              <a:t>ние</a:t>
            </a:r>
            <a:r>
              <a:rPr lang="ru-RU" sz="1800" spc="-10" dirty="0" smtClean="0">
                <a:latin typeface="Verdana"/>
                <a:cs typeface="Verdana"/>
              </a:rPr>
              <a:t> дополнительного обучения для сотрудников при работе с системами бронирования.</a:t>
            </a:r>
            <a:endParaRPr sz="1800" dirty="0">
              <a:latin typeface="Verdana"/>
              <a:cs typeface="Verdana"/>
            </a:endParaRPr>
          </a:p>
        </p:txBody>
      </p:sp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3872" y="1447800"/>
            <a:ext cx="4492625" cy="3591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41637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00"/>
              </a:spcBef>
            </a:pPr>
            <a:r>
              <a:rPr dirty="0"/>
              <a:t>Характеристика</a:t>
            </a:r>
            <a:r>
              <a:rPr spc="10" dirty="0"/>
              <a:t> </a:t>
            </a:r>
            <a:r>
              <a:rPr spc="-45" dirty="0"/>
              <a:t>гостиницы</a:t>
            </a:r>
            <a:r>
              <a:rPr spc="-20" dirty="0"/>
              <a:t> </a:t>
            </a:r>
            <a:r>
              <a:rPr spc="-50" dirty="0"/>
              <a:t>Novotel</a:t>
            </a:r>
            <a:r>
              <a:rPr spc="-10" dirty="0"/>
              <a:t> </a:t>
            </a:r>
            <a:r>
              <a:rPr spc="-130" dirty="0"/>
              <a:t>Saint-</a:t>
            </a:r>
            <a:r>
              <a:rPr spc="-110" dirty="0"/>
              <a:t>Petersburg</a:t>
            </a:r>
            <a:r>
              <a:rPr dirty="0"/>
              <a:t> </a:t>
            </a:r>
            <a:r>
              <a:rPr spc="-10" dirty="0"/>
              <a:t>Centre </a:t>
            </a:r>
            <a:r>
              <a:rPr spc="-370" dirty="0"/>
              <a:t>4*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0245" y="1626234"/>
            <a:ext cx="6184265" cy="4580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246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632460" algn="l"/>
              </a:tabLst>
            </a:pPr>
            <a:r>
              <a:rPr sz="1800" spc="-30" dirty="0">
                <a:latin typeface="Verdana"/>
                <a:cs typeface="Verdana"/>
              </a:rPr>
              <a:t>Oтносится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165" dirty="0">
                <a:latin typeface="Verdana"/>
                <a:cs typeface="Verdana"/>
              </a:rPr>
              <a:t>к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французской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сети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отелей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70" dirty="0">
                <a:latin typeface="Verdana"/>
                <a:cs typeface="Verdana"/>
              </a:rPr>
              <a:t>Accor</a:t>
            </a:r>
            <a:endParaRPr sz="1800">
              <a:latin typeface="Verdana"/>
              <a:cs typeface="Verdana"/>
            </a:endParaRPr>
          </a:p>
          <a:p>
            <a:pPr marL="2929890">
              <a:lnSpc>
                <a:spcPct val="100000"/>
              </a:lnSpc>
            </a:pPr>
            <a:r>
              <a:rPr sz="1800" spc="-10" dirty="0">
                <a:latin typeface="Verdana"/>
                <a:cs typeface="Verdana"/>
              </a:rPr>
              <a:t>Hotels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835"/>
              </a:spcBef>
            </a:pPr>
            <a:endParaRPr sz="1800">
              <a:latin typeface="Verdana"/>
              <a:cs typeface="Verdana"/>
            </a:endParaRPr>
          </a:p>
          <a:p>
            <a:pPr marL="1655445" lvl="1" indent="-342900">
              <a:lnSpc>
                <a:spcPct val="100000"/>
              </a:lnSpc>
              <a:buFont typeface="Arial MT"/>
              <a:buChar char="•"/>
              <a:tabLst>
                <a:tab pos="1655445" algn="l"/>
              </a:tabLst>
            </a:pPr>
            <a:r>
              <a:rPr sz="1800" dirty="0">
                <a:latin typeface="Verdana"/>
                <a:cs typeface="Verdana"/>
              </a:rPr>
              <a:t>Aдрес:</a:t>
            </a:r>
            <a:r>
              <a:rPr sz="1800" spc="-75" dirty="0">
                <a:latin typeface="Verdana"/>
                <a:cs typeface="Verdana"/>
              </a:rPr>
              <a:t> </a:t>
            </a:r>
            <a:r>
              <a:rPr sz="1800" spc="-135" dirty="0">
                <a:latin typeface="Verdana"/>
                <a:cs typeface="Verdana"/>
              </a:rPr>
              <a:t>ул.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Маяковского,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3a.</a:t>
            </a:r>
            <a:endParaRPr sz="18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840"/>
              </a:spcBef>
              <a:buFont typeface="Arial MT"/>
              <a:buChar char="•"/>
            </a:pPr>
            <a:endParaRPr sz="1800">
              <a:latin typeface="Verdana"/>
              <a:cs typeface="Verdana"/>
            </a:endParaRPr>
          </a:p>
          <a:p>
            <a:pPr marL="544195" marR="196215" indent="-216535">
              <a:lnSpc>
                <a:spcPct val="100000"/>
              </a:lnSpc>
              <a:buChar char="•"/>
              <a:tabLst>
                <a:tab pos="544195" algn="l"/>
                <a:tab pos="670560" algn="l"/>
              </a:tabLst>
            </a:pPr>
            <a:r>
              <a:rPr sz="1800" dirty="0">
                <a:latin typeface="Arial MT"/>
                <a:cs typeface="Arial MT"/>
              </a:rPr>
              <a:t>	</a:t>
            </a:r>
            <a:r>
              <a:rPr sz="1800" spc="-200" dirty="0">
                <a:latin typeface="Verdana"/>
                <a:cs typeface="Verdana"/>
              </a:rPr>
              <a:t>9-</a:t>
            </a:r>
            <a:r>
              <a:rPr sz="1800" spc="-50" dirty="0">
                <a:latin typeface="Verdana"/>
                <a:cs typeface="Verdana"/>
              </a:rPr>
              <a:t>этажный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-95" dirty="0">
                <a:latin typeface="Verdana"/>
                <a:cs typeface="Verdana"/>
              </a:rPr>
              <a:t>отель, </a:t>
            </a:r>
            <a:r>
              <a:rPr sz="1800" spc="-165" dirty="0">
                <a:latin typeface="Verdana"/>
                <a:cs typeface="Verdana"/>
              </a:rPr>
              <a:t>233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65" dirty="0">
                <a:latin typeface="Verdana"/>
                <a:cs typeface="Verdana"/>
              </a:rPr>
              <a:t>номера,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170" dirty="0">
                <a:latin typeface="Verdana"/>
                <a:cs typeface="Verdana"/>
              </a:rPr>
              <a:t>9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конференц- </a:t>
            </a:r>
            <a:r>
              <a:rPr sz="1800" spc="-85" dirty="0">
                <a:latin typeface="Verdana"/>
                <a:cs typeface="Verdana"/>
              </a:rPr>
              <a:t>залов,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фитнес-</a:t>
            </a:r>
            <a:r>
              <a:rPr sz="1800" spc="-20" dirty="0">
                <a:latin typeface="Verdana"/>
                <a:cs typeface="Verdana"/>
              </a:rPr>
              <a:t>центр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spc="190" dirty="0">
                <a:latin typeface="Verdana"/>
                <a:cs typeface="Verdana"/>
              </a:rPr>
              <a:t>с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турецкой</a:t>
            </a:r>
            <a:r>
              <a:rPr sz="1800" spc="-8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баней,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30" dirty="0">
                <a:latin typeface="Verdana"/>
                <a:cs typeface="Verdana"/>
              </a:rPr>
              <a:t>услуги </a:t>
            </a:r>
            <a:r>
              <a:rPr sz="1800" spc="110" dirty="0">
                <a:latin typeface="Verdana"/>
                <a:cs typeface="Verdana"/>
              </a:rPr>
              <a:t>массажа,</a:t>
            </a:r>
            <a:r>
              <a:rPr sz="1800" spc="-70" dirty="0">
                <a:latin typeface="Verdana"/>
                <a:cs typeface="Verdana"/>
              </a:rPr>
              <a:t> услуги </a:t>
            </a:r>
            <a:r>
              <a:rPr sz="1800" spc="-10" dirty="0">
                <a:latin typeface="Verdana"/>
                <a:cs typeface="Verdana"/>
              </a:rPr>
              <a:t>консьержа,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обменный</a:t>
            </a:r>
            <a:r>
              <a:rPr sz="1800" spc="-7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пункт</a:t>
            </a:r>
            <a:endParaRPr sz="1800">
              <a:latin typeface="Verdana"/>
              <a:cs typeface="Verdana"/>
            </a:endParaRPr>
          </a:p>
          <a:p>
            <a:pPr marL="1167765">
              <a:lnSpc>
                <a:spcPct val="100000"/>
              </a:lnSpc>
            </a:pPr>
            <a:r>
              <a:rPr sz="1800" spc="-50" dirty="0">
                <a:latin typeface="Verdana"/>
                <a:cs typeface="Verdana"/>
              </a:rPr>
              <a:t>и </a:t>
            </a:r>
            <a:r>
              <a:rPr sz="1800" dirty="0">
                <a:latin typeface="Verdana"/>
                <a:cs typeface="Verdana"/>
              </a:rPr>
              <a:t>банкомат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и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бесплатная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парковка.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840"/>
              </a:spcBef>
            </a:pPr>
            <a:endParaRPr sz="1800">
              <a:latin typeface="Verdana"/>
              <a:cs typeface="Verdana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sz="1800" dirty="0">
                <a:latin typeface="Verdana"/>
                <a:cs typeface="Verdana"/>
              </a:rPr>
              <a:t>Юридическое</a:t>
            </a:r>
            <a:r>
              <a:rPr sz="1800" spc="-75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название: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ООО</a:t>
            </a:r>
            <a:r>
              <a:rPr sz="1800" spc="-85" dirty="0">
                <a:latin typeface="Verdana"/>
                <a:cs typeface="Verdana"/>
              </a:rPr>
              <a:t> </a:t>
            </a:r>
            <a:r>
              <a:rPr sz="1800" spc="-110" dirty="0">
                <a:latin typeface="Verdana"/>
                <a:cs typeface="Verdana"/>
              </a:rPr>
              <a:t>«Вест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Бридж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Отель»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835"/>
              </a:spcBef>
              <a:buFont typeface="Arial MT"/>
              <a:buChar char="•"/>
            </a:pPr>
            <a:endParaRPr sz="1800">
              <a:latin typeface="Verdana"/>
              <a:cs typeface="Verdana"/>
            </a:endParaRPr>
          </a:p>
          <a:p>
            <a:pPr marL="342265" lvl="1" indent="-342265" algn="ctr">
              <a:lnSpc>
                <a:spcPct val="100000"/>
              </a:lnSpc>
              <a:buFont typeface="Arial MT"/>
              <a:buChar char="•"/>
              <a:tabLst>
                <a:tab pos="342265" algn="l"/>
              </a:tabLst>
            </a:pPr>
            <a:r>
              <a:rPr sz="1800" spc="-20" dirty="0">
                <a:latin typeface="Verdana"/>
                <a:cs typeface="Verdana"/>
              </a:rPr>
              <a:t>Основная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услуга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-254" dirty="0">
                <a:latin typeface="Verdana"/>
                <a:cs typeface="Verdana"/>
              </a:rPr>
              <a:t>–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проживание.</a:t>
            </a:r>
            <a:r>
              <a:rPr sz="1800" spc="-85" dirty="0">
                <a:latin typeface="Verdana"/>
                <a:cs typeface="Verdana"/>
              </a:rPr>
              <a:t> </a:t>
            </a:r>
            <a:r>
              <a:rPr sz="1800" spc="-130" dirty="0">
                <a:latin typeface="Verdana"/>
                <a:cs typeface="Verdana"/>
              </a:rPr>
              <a:t>Для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гостей</a:t>
            </a:r>
            <a:endParaRPr sz="1800">
              <a:latin typeface="Verdana"/>
              <a:cs typeface="Verdana"/>
            </a:endParaRPr>
          </a:p>
          <a:p>
            <a:pPr marL="340995" algn="ctr">
              <a:lnSpc>
                <a:spcPct val="100000"/>
              </a:lnSpc>
            </a:pPr>
            <a:r>
              <a:rPr sz="1800" spc="-40" dirty="0">
                <a:latin typeface="Verdana"/>
                <a:cs typeface="Verdana"/>
              </a:rPr>
              <a:t>представлены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как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бесплатные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spc="-85" dirty="0">
                <a:latin typeface="Verdana"/>
                <a:cs typeface="Verdana"/>
              </a:rPr>
              <a:t>услуги,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85" dirty="0">
                <a:latin typeface="Verdana"/>
                <a:cs typeface="Verdana"/>
              </a:rPr>
              <a:t>так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и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за</a:t>
            </a:r>
            <a:endParaRPr sz="1800">
              <a:latin typeface="Verdana"/>
              <a:cs typeface="Verdana"/>
            </a:endParaRPr>
          </a:p>
          <a:p>
            <a:pPr marL="340995" algn="ctr">
              <a:lnSpc>
                <a:spcPct val="100000"/>
              </a:lnSpc>
              <a:spcBef>
                <a:spcPts val="5"/>
              </a:spcBef>
            </a:pPr>
            <a:r>
              <a:rPr sz="1800" spc="-70" dirty="0">
                <a:latin typeface="Verdana"/>
                <a:cs typeface="Verdana"/>
              </a:rPr>
              <a:t>дополнительную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плату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319771" y="-1219200"/>
            <a:ext cx="5481829" cy="7533640"/>
            <a:chOff x="7319771" y="0"/>
            <a:chExt cx="4872355" cy="631444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991343" y="0"/>
              <a:ext cx="2200655" cy="181965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19771" y="1597152"/>
              <a:ext cx="4203191" cy="47167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721473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10815">
              <a:lnSpc>
                <a:spcPct val="100000"/>
              </a:lnSpc>
              <a:spcBef>
                <a:spcPts val="95"/>
              </a:spcBef>
            </a:pPr>
            <a:r>
              <a:rPr sz="2800" spc="-165" dirty="0"/>
              <a:t>Выявленные</a:t>
            </a:r>
            <a:r>
              <a:rPr sz="2800" spc="10" dirty="0"/>
              <a:t> </a:t>
            </a:r>
            <a:r>
              <a:rPr sz="2800" spc="-20" dirty="0"/>
              <a:t>проблемы</a:t>
            </a:r>
            <a:endParaRPr sz="28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91343" y="0"/>
            <a:ext cx="2200655" cy="176249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98475" y="1924558"/>
            <a:ext cx="6072505" cy="3538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6910" marR="401955" indent="-271780">
              <a:lnSpc>
                <a:spcPct val="100000"/>
              </a:lnSpc>
              <a:spcBef>
                <a:spcPts val="100"/>
              </a:spcBef>
              <a:buChar char="•"/>
              <a:tabLst>
                <a:tab pos="676910" algn="l"/>
                <a:tab pos="748665" algn="l"/>
                <a:tab pos="2946400" algn="l"/>
              </a:tabLst>
            </a:pPr>
            <a:r>
              <a:rPr sz="1800" dirty="0">
                <a:latin typeface="Arial MT"/>
                <a:cs typeface="Arial MT"/>
              </a:rPr>
              <a:t>	</a:t>
            </a:r>
            <a:r>
              <a:rPr sz="1800" spc="-65" dirty="0">
                <a:latin typeface="Verdana"/>
                <a:cs typeface="Verdana"/>
              </a:rPr>
              <a:t>Большая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нагрузка</a:t>
            </a:r>
            <a:r>
              <a:rPr sz="1800" dirty="0">
                <a:latin typeface="Verdana"/>
                <a:cs typeface="Verdana"/>
              </a:rPr>
              <a:t>	на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работников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службы </a:t>
            </a:r>
            <a:r>
              <a:rPr sz="1800" spc="-35" dirty="0">
                <a:latin typeface="Verdana"/>
                <a:cs typeface="Verdana"/>
              </a:rPr>
              <a:t>бронирования.</a:t>
            </a:r>
            <a:r>
              <a:rPr sz="1800" spc="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Необходимо</a:t>
            </a:r>
            <a:r>
              <a:rPr sz="1800" spc="7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обрабатывать</a:t>
            </a:r>
            <a:endParaRPr sz="1800" dirty="0">
              <a:latin typeface="Verdana"/>
              <a:cs typeface="Verdana"/>
            </a:endParaRPr>
          </a:p>
          <a:p>
            <a:pPr marL="1049020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большое</a:t>
            </a:r>
            <a:r>
              <a:rPr sz="1800" spc="-65" dirty="0">
                <a:latin typeface="Verdana"/>
                <a:cs typeface="Verdana"/>
              </a:rPr>
              <a:t> количество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114" dirty="0">
                <a:latin typeface="Verdana"/>
                <a:cs typeface="Verdana"/>
              </a:rPr>
              <a:t>заявок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вручную.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835"/>
              </a:spcBef>
            </a:pPr>
            <a:endParaRPr sz="1800" dirty="0">
              <a:latin typeface="Verdana"/>
              <a:cs typeface="Verdana"/>
            </a:endParaRPr>
          </a:p>
          <a:p>
            <a:pPr marL="279400" marR="5080" indent="-169545">
              <a:lnSpc>
                <a:spcPct val="100000"/>
              </a:lnSpc>
              <a:spcBef>
                <a:spcPts val="5"/>
              </a:spcBef>
              <a:buChar char="•"/>
              <a:tabLst>
                <a:tab pos="279400" algn="l"/>
                <a:tab pos="452755" algn="l"/>
              </a:tabLst>
            </a:pPr>
            <a:r>
              <a:rPr sz="1800" dirty="0">
                <a:latin typeface="Arial MT"/>
                <a:cs typeface="Arial MT"/>
              </a:rPr>
              <a:t>	</a:t>
            </a:r>
            <a:r>
              <a:rPr sz="1800" spc="70" dirty="0">
                <a:latin typeface="Verdana"/>
                <a:cs typeface="Verdana"/>
              </a:rPr>
              <a:t>Процесс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обработки</a:t>
            </a:r>
            <a:r>
              <a:rPr sz="1800" spc="-8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одной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140" dirty="0">
                <a:latin typeface="Verdana"/>
                <a:cs typeface="Verdana"/>
              </a:rPr>
              <a:t>заявки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100" dirty="0">
                <a:latin typeface="Verdana"/>
                <a:cs typeface="Verdana"/>
              </a:rPr>
              <a:t>увеличился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в </a:t>
            </a:r>
            <a:r>
              <a:rPr sz="1800" spc="-70" dirty="0">
                <a:latin typeface="Verdana"/>
                <a:cs typeface="Verdana"/>
              </a:rPr>
              <a:t>разы,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160" dirty="0">
                <a:latin typeface="Verdana"/>
                <a:cs typeface="Verdana"/>
              </a:rPr>
              <a:t>из-</a:t>
            </a:r>
            <a:r>
              <a:rPr sz="1800" spc="-10" dirty="0">
                <a:latin typeface="Verdana"/>
                <a:cs typeface="Verdana"/>
              </a:rPr>
              <a:t>за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90" dirty="0">
                <a:latin typeface="Verdana"/>
                <a:cs typeface="Verdana"/>
              </a:rPr>
              <a:t>отсутствия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интеграции</a:t>
            </a:r>
            <a:r>
              <a:rPr sz="1800" spc="-85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АСУ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190" dirty="0">
                <a:latin typeface="Verdana"/>
                <a:cs typeface="Verdana"/>
              </a:rPr>
              <a:t>с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35" dirty="0">
                <a:latin typeface="Verdana"/>
                <a:cs typeface="Verdana"/>
              </a:rPr>
              <a:t>каналом</a:t>
            </a:r>
            <a:endParaRPr sz="1800" dirty="0">
              <a:latin typeface="Verdana"/>
              <a:cs typeface="Verdana"/>
            </a:endParaRPr>
          </a:p>
          <a:p>
            <a:pPr marL="1754505">
              <a:lnSpc>
                <a:spcPct val="100000"/>
              </a:lnSpc>
            </a:pPr>
            <a:r>
              <a:rPr sz="1800" spc="-25" dirty="0">
                <a:latin typeface="Verdana"/>
                <a:cs typeface="Verdana"/>
              </a:rPr>
              <a:t>бронирования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TravelLine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835"/>
              </a:spcBef>
            </a:pPr>
            <a:endParaRPr sz="1800" dirty="0">
              <a:latin typeface="Verdana"/>
              <a:cs typeface="Verdana"/>
            </a:endParaRPr>
          </a:p>
          <a:p>
            <a:pPr marL="287020" marR="9525" indent="-274955">
              <a:lnSpc>
                <a:spcPct val="100000"/>
              </a:lnSpc>
              <a:buChar char="•"/>
              <a:tabLst>
                <a:tab pos="287020" algn="l"/>
                <a:tab pos="355600" algn="l"/>
              </a:tabLst>
            </a:pPr>
            <a:r>
              <a:rPr sz="1800" dirty="0">
                <a:latin typeface="Arial MT"/>
                <a:cs typeface="Arial MT"/>
              </a:rPr>
              <a:t>	</a:t>
            </a:r>
            <a:r>
              <a:rPr sz="1800" spc="-40" dirty="0">
                <a:latin typeface="Verdana"/>
                <a:cs typeface="Verdana"/>
              </a:rPr>
              <a:t>Некоторые </a:t>
            </a:r>
            <a:r>
              <a:rPr sz="1800" dirty="0">
                <a:latin typeface="Verdana"/>
                <a:cs typeface="Verdana"/>
              </a:rPr>
              <a:t>менеджеры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отдела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-90" dirty="0">
                <a:latin typeface="Verdana"/>
                <a:cs typeface="Verdana"/>
              </a:rPr>
              <a:t>теряют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основное направление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своей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работы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254" dirty="0">
                <a:latin typeface="Verdana"/>
                <a:cs typeface="Verdana"/>
              </a:rPr>
              <a:t>–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мало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поступающих</a:t>
            </a:r>
            <a:endParaRPr sz="1800" dirty="0">
              <a:latin typeface="Verdana"/>
              <a:cs typeface="Verdana"/>
            </a:endParaRPr>
          </a:p>
          <a:p>
            <a:pPr marL="1616075" marR="577850" indent="-763905">
              <a:lnSpc>
                <a:spcPct val="100000"/>
              </a:lnSpc>
            </a:pPr>
            <a:r>
              <a:rPr sz="1800" spc="-114" dirty="0">
                <a:latin typeface="Verdana"/>
                <a:cs typeface="Verdana"/>
              </a:rPr>
              <a:t>заявок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на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групповые</a:t>
            </a:r>
            <a:r>
              <a:rPr sz="1800" spc="-8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и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бронирования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по корпоративным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70" dirty="0">
                <a:latin typeface="Verdana"/>
                <a:cs typeface="Verdana"/>
              </a:rPr>
              <a:t>тарифам.</a:t>
            </a:r>
            <a:endParaRPr sz="1800" dirty="0">
              <a:latin typeface="Verdana"/>
              <a:cs typeface="Verdan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44283" y="2564892"/>
            <a:ext cx="5178552" cy="232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70812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77415">
              <a:lnSpc>
                <a:spcPct val="100000"/>
              </a:lnSpc>
              <a:spcBef>
                <a:spcPts val="95"/>
              </a:spcBef>
            </a:pPr>
            <a:r>
              <a:rPr sz="2800" spc="-20" dirty="0"/>
              <a:t>Предлагаемые</a:t>
            </a:r>
            <a:r>
              <a:rPr sz="2800" spc="-145" dirty="0"/>
              <a:t> </a:t>
            </a:r>
            <a:r>
              <a:rPr sz="2800" spc="-30" dirty="0"/>
              <a:t>мероприятия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1054709" y="1783460"/>
            <a:ext cx="437642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9745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499745" algn="l"/>
              </a:tabLst>
            </a:pPr>
            <a:r>
              <a:rPr sz="1800" spc="-60" dirty="0">
                <a:latin typeface="Verdana"/>
                <a:cs typeface="Verdana"/>
              </a:rPr>
              <a:t>Подключение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40" dirty="0">
                <a:latin typeface="Verdana"/>
                <a:cs typeface="Verdana"/>
              </a:rPr>
              <a:t>программного</a:t>
            </a:r>
            <a:endParaRPr sz="1800" dirty="0">
              <a:latin typeface="Verdana"/>
              <a:cs typeface="Verdana"/>
            </a:endParaRPr>
          </a:p>
          <a:p>
            <a:pPr marL="12700" marR="5080" indent="635" algn="ctr">
              <a:lnSpc>
                <a:spcPct val="100000"/>
              </a:lnSpc>
            </a:pPr>
            <a:r>
              <a:rPr sz="1800" spc="-20" dirty="0">
                <a:latin typeface="Verdana"/>
                <a:cs typeface="Verdana"/>
              </a:rPr>
              <a:t>обеспечения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spc="-90" dirty="0">
                <a:latin typeface="Verdana"/>
                <a:cs typeface="Verdana"/>
              </a:rPr>
              <a:t>отеля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spc="-165" dirty="0">
                <a:latin typeface="Verdana"/>
                <a:cs typeface="Verdana"/>
              </a:rPr>
              <a:t>к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автоматической </a:t>
            </a:r>
            <a:r>
              <a:rPr sz="1800" spc="-75" dirty="0">
                <a:latin typeface="Verdana"/>
                <a:cs typeface="Verdana"/>
              </a:rPr>
              <a:t>загрузке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бронирований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245" dirty="0">
                <a:latin typeface="Verdana"/>
                <a:cs typeface="Verdana"/>
              </a:rPr>
              <a:t>в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60" dirty="0">
                <a:latin typeface="Verdana"/>
                <a:cs typeface="Verdana"/>
              </a:rPr>
              <a:t>программу </a:t>
            </a:r>
            <a:r>
              <a:rPr sz="1800" dirty="0">
                <a:latin typeface="Verdana"/>
                <a:cs typeface="Verdana"/>
              </a:rPr>
              <a:t>Opera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через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канал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бронирований TravelLine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4293" y="3539744"/>
            <a:ext cx="492442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sz="1800" spc="-50" dirty="0">
                <a:latin typeface="Verdana"/>
                <a:cs typeface="Verdana"/>
              </a:rPr>
              <a:t>Введение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проектного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управления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на</a:t>
            </a:r>
            <a:endParaRPr sz="1800" dirty="0">
              <a:latin typeface="Verdana"/>
              <a:cs typeface="Verdana"/>
            </a:endParaRPr>
          </a:p>
          <a:p>
            <a:pPr marL="27940" marR="5080" algn="ctr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основе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выбранного</a:t>
            </a:r>
            <a:r>
              <a:rPr sz="1800" spc="-7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отдела.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Объединение </a:t>
            </a:r>
            <a:r>
              <a:rPr sz="1800" dirty="0">
                <a:latin typeface="Verdana"/>
                <a:cs typeface="Verdana"/>
              </a:rPr>
              <a:t>менеджеров </a:t>
            </a:r>
            <a:r>
              <a:rPr sz="1800" spc="-245" dirty="0">
                <a:latin typeface="Verdana"/>
                <a:cs typeface="Verdana"/>
              </a:rPr>
              <a:t>в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командные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14" dirty="0">
                <a:latin typeface="Verdana"/>
                <a:cs typeface="Verdana"/>
              </a:rPr>
              <a:t>группы,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для</a:t>
            </a:r>
            <a:endParaRPr sz="1800" dirty="0">
              <a:latin typeface="Verdana"/>
              <a:cs typeface="Verdana"/>
            </a:endParaRPr>
          </a:p>
          <a:p>
            <a:pPr marL="13970" algn="ctr">
              <a:lnSpc>
                <a:spcPct val="100000"/>
              </a:lnSpc>
            </a:pPr>
            <a:r>
              <a:rPr sz="1800" spc="-10" dirty="0">
                <a:latin typeface="Verdana"/>
                <a:cs typeface="Verdana"/>
              </a:rPr>
              <a:t>решения</a:t>
            </a:r>
            <a:r>
              <a:rPr sz="1800" spc="-75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текущих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вопросов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и</a:t>
            </a:r>
            <a:endParaRPr sz="1800" dirty="0">
              <a:latin typeface="Verdana"/>
              <a:cs typeface="Verdana"/>
            </a:endParaRPr>
          </a:p>
          <a:p>
            <a:pPr marL="15240" algn="ctr">
              <a:lnSpc>
                <a:spcPct val="100000"/>
              </a:lnSpc>
            </a:pPr>
            <a:r>
              <a:rPr sz="1800" spc="-20" dirty="0">
                <a:latin typeface="Verdana"/>
                <a:cs typeface="Verdana"/>
              </a:rPr>
              <a:t>поступающих</a:t>
            </a:r>
            <a:r>
              <a:rPr sz="1800" spc="-7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заявок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8093" y="5295646"/>
            <a:ext cx="474916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428625" algn="l"/>
              </a:tabLst>
            </a:pPr>
            <a:r>
              <a:rPr sz="1800" spc="-10" dirty="0">
                <a:latin typeface="Verdana"/>
                <a:cs typeface="Verdana"/>
              </a:rPr>
              <a:t>Проведение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тренинга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150" dirty="0">
                <a:latin typeface="Verdana"/>
                <a:cs typeface="Verdana"/>
              </a:rPr>
              <a:t>для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работников 	</a:t>
            </a:r>
            <a:r>
              <a:rPr sz="1800" dirty="0">
                <a:latin typeface="Verdana"/>
                <a:cs typeface="Verdana"/>
              </a:rPr>
              <a:t>департамента,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45" dirty="0">
                <a:latin typeface="Verdana"/>
                <a:cs typeface="Verdana"/>
              </a:rPr>
              <a:t>для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уточнения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нового</a:t>
            </a:r>
            <a:endParaRPr sz="1800" dirty="0">
              <a:latin typeface="Verdana"/>
              <a:cs typeface="Verdana"/>
            </a:endParaRPr>
          </a:p>
          <a:p>
            <a:pPr marL="1685925">
              <a:lnSpc>
                <a:spcPct val="100000"/>
              </a:lnSpc>
            </a:pPr>
            <a:r>
              <a:rPr sz="1800" spc="55" dirty="0">
                <a:latin typeface="Verdana"/>
                <a:cs typeface="Verdana"/>
              </a:rPr>
              <a:t>ритма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работы.</a:t>
            </a:r>
            <a:endParaRPr sz="1800" dirty="0">
              <a:latin typeface="Verdana"/>
              <a:cs typeface="Verdan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391400" y="112776"/>
            <a:ext cx="4764405" cy="3534410"/>
            <a:chOff x="7391400" y="112776"/>
            <a:chExt cx="4764405" cy="353441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956292" y="112776"/>
              <a:ext cx="2199131" cy="176101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91400" y="1789176"/>
              <a:ext cx="3829811" cy="1857756"/>
            </a:xfrm>
            <a:prstGeom prst="rect">
              <a:avLst/>
            </a:prstGeom>
          </p:spPr>
        </p:pic>
      </p:grpSp>
      <p:sp>
        <p:nvSpPr>
          <p:cNvPr id="11" name="object 11"/>
          <p:cNvSpPr/>
          <p:nvPr/>
        </p:nvSpPr>
        <p:spPr>
          <a:xfrm>
            <a:off x="7830311" y="4776215"/>
            <a:ext cx="1447800" cy="1412875"/>
          </a:xfrm>
          <a:custGeom>
            <a:avLst/>
            <a:gdLst/>
            <a:ahLst/>
            <a:cxnLst/>
            <a:rect l="l" t="t" r="r" b="b"/>
            <a:pathLst>
              <a:path w="1447800" h="1412875">
                <a:moveTo>
                  <a:pt x="1212342" y="0"/>
                </a:moveTo>
                <a:lnTo>
                  <a:pt x="235458" y="0"/>
                </a:lnTo>
                <a:lnTo>
                  <a:pt x="188002" y="4783"/>
                </a:lnTo>
                <a:lnTo>
                  <a:pt x="143803" y="18502"/>
                </a:lnTo>
                <a:lnTo>
                  <a:pt x="103807" y="40210"/>
                </a:lnTo>
                <a:lnTo>
                  <a:pt x="68961" y="68960"/>
                </a:lnTo>
                <a:lnTo>
                  <a:pt x="40210" y="103807"/>
                </a:lnTo>
                <a:lnTo>
                  <a:pt x="18502" y="143803"/>
                </a:lnTo>
                <a:lnTo>
                  <a:pt x="4783" y="188002"/>
                </a:lnTo>
                <a:lnTo>
                  <a:pt x="0" y="235457"/>
                </a:lnTo>
                <a:lnTo>
                  <a:pt x="0" y="1177289"/>
                </a:lnTo>
                <a:lnTo>
                  <a:pt x="4783" y="1224741"/>
                </a:lnTo>
                <a:lnTo>
                  <a:pt x="18502" y="1268938"/>
                </a:lnTo>
                <a:lnTo>
                  <a:pt x="40210" y="1308934"/>
                </a:lnTo>
                <a:lnTo>
                  <a:pt x="68961" y="1343782"/>
                </a:lnTo>
                <a:lnTo>
                  <a:pt x="103807" y="1372534"/>
                </a:lnTo>
                <a:lnTo>
                  <a:pt x="143803" y="1394243"/>
                </a:lnTo>
                <a:lnTo>
                  <a:pt x="188002" y="1407964"/>
                </a:lnTo>
                <a:lnTo>
                  <a:pt x="235458" y="1412747"/>
                </a:lnTo>
                <a:lnTo>
                  <a:pt x="1212342" y="1412747"/>
                </a:lnTo>
                <a:lnTo>
                  <a:pt x="1259797" y="1407964"/>
                </a:lnTo>
                <a:lnTo>
                  <a:pt x="1303996" y="1394243"/>
                </a:lnTo>
                <a:lnTo>
                  <a:pt x="1343992" y="1372534"/>
                </a:lnTo>
                <a:lnTo>
                  <a:pt x="1378838" y="1343782"/>
                </a:lnTo>
                <a:lnTo>
                  <a:pt x="1407589" y="1308934"/>
                </a:lnTo>
                <a:lnTo>
                  <a:pt x="1429297" y="1268938"/>
                </a:lnTo>
                <a:lnTo>
                  <a:pt x="1443016" y="1224741"/>
                </a:lnTo>
                <a:lnTo>
                  <a:pt x="1447800" y="1177289"/>
                </a:lnTo>
                <a:lnTo>
                  <a:pt x="1447800" y="235457"/>
                </a:lnTo>
                <a:lnTo>
                  <a:pt x="1443016" y="188002"/>
                </a:lnTo>
                <a:lnTo>
                  <a:pt x="1429297" y="143803"/>
                </a:lnTo>
                <a:lnTo>
                  <a:pt x="1407589" y="103807"/>
                </a:lnTo>
                <a:lnTo>
                  <a:pt x="1378838" y="68960"/>
                </a:lnTo>
                <a:lnTo>
                  <a:pt x="1343992" y="40210"/>
                </a:lnTo>
                <a:lnTo>
                  <a:pt x="1303996" y="18502"/>
                </a:lnTo>
                <a:lnTo>
                  <a:pt x="1259797" y="4783"/>
                </a:lnTo>
                <a:lnTo>
                  <a:pt x="1212342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897494" y="4953761"/>
            <a:ext cx="1205865" cy="96520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56845" marR="150495" indent="116839">
              <a:lnSpc>
                <a:spcPts val="1210"/>
              </a:lnSpc>
              <a:spcBef>
                <a:spcPts val="235"/>
              </a:spcBef>
            </a:pPr>
            <a:r>
              <a:rPr sz="1100" spc="-10" dirty="0">
                <a:latin typeface="Verdana"/>
                <a:cs typeface="Verdana"/>
              </a:rPr>
              <a:t>Revenue- </a:t>
            </a:r>
            <a:r>
              <a:rPr sz="1100" spc="20" dirty="0">
                <a:latin typeface="Verdana"/>
                <a:cs typeface="Verdana"/>
              </a:rPr>
              <a:t>менеджер</a:t>
            </a:r>
            <a:r>
              <a:rPr sz="1100" spc="85" dirty="0">
                <a:latin typeface="Verdana"/>
                <a:cs typeface="Verdana"/>
              </a:rPr>
              <a:t> </a:t>
            </a:r>
            <a:r>
              <a:rPr sz="1100" spc="-229" dirty="0">
                <a:latin typeface="Verdana"/>
                <a:cs typeface="Verdana"/>
              </a:rPr>
              <a:t>+</a:t>
            </a:r>
            <a:r>
              <a:rPr sz="1100" spc="-10" dirty="0">
                <a:latin typeface="Verdana"/>
                <a:cs typeface="Verdana"/>
              </a:rPr>
              <a:t> менеджер</a:t>
            </a:r>
            <a:endParaRPr sz="1100">
              <a:latin typeface="Verdana"/>
              <a:cs typeface="Verdana"/>
            </a:endParaRPr>
          </a:p>
          <a:p>
            <a:pPr marL="179705" marR="5080" indent="-167640">
              <a:lnSpc>
                <a:spcPts val="1210"/>
              </a:lnSpc>
              <a:spcBef>
                <a:spcPts val="5"/>
              </a:spcBef>
            </a:pPr>
            <a:r>
              <a:rPr sz="1100" dirty="0">
                <a:latin typeface="Verdana"/>
                <a:cs typeface="Verdana"/>
              </a:rPr>
              <a:t>бронирований</a:t>
            </a:r>
            <a:r>
              <a:rPr sz="1100" spc="-45" dirty="0">
                <a:latin typeface="Verdana"/>
                <a:cs typeface="Verdana"/>
              </a:rPr>
              <a:t> </a:t>
            </a:r>
            <a:r>
              <a:rPr sz="1100" spc="-180" dirty="0">
                <a:latin typeface="Verdana"/>
                <a:cs typeface="Verdana"/>
              </a:rPr>
              <a:t>+ </a:t>
            </a:r>
            <a:r>
              <a:rPr sz="1100" spc="-10" dirty="0">
                <a:latin typeface="Verdana"/>
                <a:cs typeface="Verdana"/>
              </a:rPr>
              <a:t>инспектора</a:t>
            </a:r>
            <a:endParaRPr sz="1100">
              <a:latin typeface="Verdana"/>
              <a:cs typeface="Verdana"/>
            </a:endParaRPr>
          </a:p>
          <a:p>
            <a:pPr marL="73025">
              <a:lnSpc>
                <a:spcPts val="1205"/>
              </a:lnSpc>
            </a:pPr>
            <a:r>
              <a:rPr sz="1100" spc="-10" dirty="0">
                <a:latin typeface="Verdana"/>
                <a:cs typeface="Verdana"/>
              </a:rPr>
              <a:t>бронирований</a:t>
            </a:r>
            <a:endParaRPr sz="1100">
              <a:latin typeface="Verdana"/>
              <a:cs typeface="Verdan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8887714" y="3710685"/>
            <a:ext cx="1551940" cy="1370965"/>
            <a:chOff x="8887714" y="3710685"/>
            <a:chExt cx="1551940" cy="1370965"/>
          </a:xfrm>
        </p:grpSpPr>
        <p:sp>
          <p:nvSpPr>
            <p:cNvPr id="14" name="object 14"/>
            <p:cNvSpPr/>
            <p:nvPr/>
          </p:nvSpPr>
          <p:spPr>
            <a:xfrm>
              <a:off x="8894064" y="3717035"/>
              <a:ext cx="1539240" cy="1358265"/>
            </a:xfrm>
            <a:custGeom>
              <a:avLst/>
              <a:gdLst/>
              <a:ahLst/>
              <a:cxnLst/>
              <a:rect l="l" t="t" r="r" b="b"/>
              <a:pathLst>
                <a:path w="1539240" h="1358264">
                  <a:moveTo>
                    <a:pt x="1312926" y="0"/>
                  </a:moveTo>
                  <a:lnTo>
                    <a:pt x="226313" y="0"/>
                  </a:lnTo>
                  <a:lnTo>
                    <a:pt x="180710" y="4598"/>
                  </a:lnTo>
                  <a:lnTo>
                    <a:pt x="138231" y="17787"/>
                  </a:lnTo>
                  <a:lnTo>
                    <a:pt x="99789" y="38656"/>
                  </a:lnTo>
                  <a:lnTo>
                    <a:pt x="66294" y="66293"/>
                  </a:lnTo>
                  <a:lnTo>
                    <a:pt x="38656" y="99789"/>
                  </a:lnTo>
                  <a:lnTo>
                    <a:pt x="17787" y="138231"/>
                  </a:lnTo>
                  <a:lnTo>
                    <a:pt x="4598" y="180710"/>
                  </a:lnTo>
                  <a:lnTo>
                    <a:pt x="0" y="226313"/>
                  </a:lnTo>
                  <a:lnTo>
                    <a:pt x="0" y="1131570"/>
                  </a:lnTo>
                  <a:lnTo>
                    <a:pt x="4598" y="1177173"/>
                  </a:lnTo>
                  <a:lnTo>
                    <a:pt x="17787" y="1219652"/>
                  </a:lnTo>
                  <a:lnTo>
                    <a:pt x="38656" y="1258094"/>
                  </a:lnTo>
                  <a:lnTo>
                    <a:pt x="66293" y="1291590"/>
                  </a:lnTo>
                  <a:lnTo>
                    <a:pt x="99789" y="1319227"/>
                  </a:lnTo>
                  <a:lnTo>
                    <a:pt x="138231" y="1340096"/>
                  </a:lnTo>
                  <a:lnTo>
                    <a:pt x="180710" y="1353285"/>
                  </a:lnTo>
                  <a:lnTo>
                    <a:pt x="226313" y="1357883"/>
                  </a:lnTo>
                  <a:lnTo>
                    <a:pt x="1312926" y="1357883"/>
                  </a:lnTo>
                  <a:lnTo>
                    <a:pt x="1358529" y="1353285"/>
                  </a:lnTo>
                  <a:lnTo>
                    <a:pt x="1401008" y="1340096"/>
                  </a:lnTo>
                  <a:lnTo>
                    <a:pt x="1439450" y="1319227"/>
                  </a:lnTo>
                  <a:lnTo>
                    <a:pt x="1472945" y="1291590"/>
                  </a:lnTo>
                  <a:lnTo>
                    <a:pt x="1500583" y="1258094"/>
                  </a:lnTo>
                  <a:lnTo>
                    <a:pt x="1521452" y="1219652"/>
                  </a:lnTo>
                  <a:lnTo>
                    <a:pt x="1534641" y="1177173"/>
                  </a:lnTo>
                  <a:lnTo>
                    <a:pt x="1539239" y="1131570"/>
                  </a:lnTo>
                  <a:lnTo>
                    <a:pt x="1539239" y="226313"/>
                  </a:lnTo>
                  <a:lnTo>
                    <a:pt x="1534641" y="180710"/>
                  </a:lnTo>
                  <a:lnTo>
                    <a:pt x="1521452" y="138231"/>
                  </a:lnTo>
                  <a:lnTo>
                    <a:pt x="1500583" y="99789"/>
                  </a:lnTo>
                  <a:lnTo>
                    <a:pt x="1472945" y="66293"/>
                  </a:lnTo>
                  <a:lnTo>
                    <a:pt x="1439450" y="38656"/>
                  </a:lnTo>
                  <a:lnTo>
                    <a:pt x="1401008" y="17787"/>
                  </a:lnTo>
                  <a:lnTo>
                    <a:pt x="1358529" y="4598"/>
                  </a:lnTo>
                  <a:lnTo>
                    <a:pt x="1312926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894064" y="3717035"/>
              <a:ext cx="1539240" cy="1358265"/>
            </a:xfrm>
            <a:custGeom>
              <a:avLst/>
              <a:gdLst/>
              <a:ahLst/>
              <a:cxnLst/>
              <a:rect l="l" t="t" r="r" b="b"/>
              <a:pathLst>
                <a:path w="1539240" h="1358264">
                  <a:moveTo>
                    <a:pt x="0" y="226313"/>
                  </a:moveTo>
                  <a:lnTo>
                    <a:pt x="4598" y="180710"/>
                  </a:lnTo>
                  <a:lnTo>
                    <a:pt x="17787" y="138231"/>
                  </a:lnTo>
                  <a:lnTo>
                    <a:pt x="38656" y="99789"/>
                  </a:lnTo>
                  <a:lnTo>
                    <a:pt x="66294" y="66293"/>
                  </a:lnTo>
                  <a:lnTo>
                    <a:pt x="99789" y="38656"/>
                  </a:lnTo>
                  <a:lnTo>
                    <a:pt x="138231" y="17787"/>
                  </a:lnTo>
                  <a:lnTo>
                    <a:pt x="180710" y="4598"/>
                  </a:lnTo>
                  <a:lnTo>
                    <a:pt x="226313" y="0"/>
                  </a:lnTo>
                  <a:lnTo>
                    <a:pt x="1312926" y="0"/>
                  </a:lnTo>
                  <a:lnTo>
                    <a:pt x="1358529" y="4598"/>
                  </a:lnTo>
                  <a:lnTo>
                    <a:pt x="1401008" y="17787"/>
                  </a:lnTo>
                  <a:lnTo>
                    <a:pt x="1439450" y="38656"/>
                  </a:lnTo>
                  <a:lnTo>
                    <a:pt x="1472945" y="66293"/>
                  </a:lnTo>
                  <a:lnTo>
                    <a:pt x="1500583" y="99789"/>
                  </a:lnTo>
                  <a:lnTo>
                    <a:pt x="1521452" y="138231"/>
                  </a:lnTo>
                  <a:lnTo>
                    <a:pt x="1534641" y="180710"/>
                  </a:lnTo>
                  <a:lnTo>
                    <a:pt x="1539239" y="226313"/>
                  </a:lnTo>
                  <a:lnTo>
                    <a:pt x="1539239" y="1131570"/>
                  </a:lnTo>
                  <a:lnTo>
                    <a:pt x="1534641" y="1177173"/>
                  </a:lnTo>
                  <a:lnTo>
                    <a:pt x="1521452" y="1219652"/>
                  </a:lnTo>
                  <a:lnTo>
                    <a:pt x="1500583" y="1258094"/>
                  </a:lnTo>
                  <a:lnTo>
                    <a:pt x="1472945" y="1291590"/>
                  </a:lnTo>
                  <a:lnTo>
                    <a:pt x="1439450" y="1319227"/>
                  </a:lnTo>
                  <a:lnTo>
                    <a:pt x="1401008" y="1340096"/>
                  </a:lnTo>
                  <a:lnTo>
                    <a:pt x="1358529" y="1353285"/>
                  </a:lnTo>
                  <a:lnTo>
                    <a:pt x="1312926" y="1357883"/>
                  </a:lnTo>
                  <a:lnTo>
                    <a:pt x="226313" y="1357883"/>
                  </a:lnTo>
                  <a:lnTo>
                    <a:pt x="180710" y="1353285"/>
                  </a:lnTo>
                  <a:lnTo>
                    <a:pt x="138231" y="1340096"/>
                  </a:lnTo>
                  <a:lnTo>
                    <a:pt x="99789" y="1319227"/>
                  </a:lnTo>
                  <a:lnTo>
                    <a:pt x="66293" y="1291590"/>
                  </a:lnTo>
                  <a:lnTo>
                    <a:pt x="38656" y="1258094"/>
                  </a:lnTo>
                  <a:lnTo>
                    <a:pt x="17787" y="1219652"/>
                  </a:lnTo>
                  <a:lnTo>
                    <a:pt x="4598" y="1177173"/>
                  </a:lnTo>
                  <a:lnTo>
                    <a:pt x="0" y="1131570"/>
                  </a:lnTo>
                  <a:lnTo>
                    <a:pt x="0" y="226313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9005061" y="3948810"/>
            <a:ext cx="1176655" cy="77660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indent="-3175" algn="ctr">
              <a:lnSpc>
                <a:spcPct val="92200"/>
              </a:lnSpc>
              <a:spcBef>
                <a:spcPts val="204"/>
              </a:spcBef>
            </a:pPr>
            <a:r>
              <a:rPr sz="1050" dirty="0">
                <a:latin typeface="Verdana"/>
                <a:cs typeface="Verdana"/>
              </a:rPr>
              <a:t>Менеджер</a:t>
            </a:r>
            <a:r>
              <a:rPr sz="1050" spc="65" dirty="0">
                <a:latin typeface="Verdana"/>
                <a:cs typeface="Verdana"/>
              </a:rPr>
              <a:t> </a:t>
            </a:r>
            <a:r>
              <a:rPr sz="1050" spc="-25" dirty="0">
                <a:latin typeface="Verdana"/>
                <a:cs typeface="Verdana"/>
              </a:rPr>
              <a:t>по </a:t>
            </a:r>
            <a:r>
              <a:rPr sz="1050" spc="-10" dirty="0">
                <a:latin typeface="Verdana"/>
                <a:cs typeface="Verdana"/>
              </a:rPr>
              <a:t>корпоративному </a:t>
            </a:r>
            <a:r>
              <a:rPr sz="1050" dirty="0">
                <a:latin typeface="Verdana"/>
                <a:cs typeface="Verdana"/>
              </a:rPr>
              <a:t>сегменту</a:t>
            </a:r>
            <a:r>
              <a:rPr sz="1050" spc="-50" dirty="0">
                <a:latin typeface="Verdana"/>
                <a:cs typeface="Verdana"/>
              </a:rPr>
              <a:t> + </a:t>
            </a:r>
            <a:r>
              <a:rPr sz="1050" spc="10" dirty="0">
                <a:latin typeface="Verdana"/>
                <a:cs typeface="Verdana"/>
              </a:rPr>
              <a:t>менеджер</a:t>
            </a:r>
            <a:r>
              <a:rPr sz="1050" spc="114" dirty="0">
                <a:latin typeface="Verdana"/>
                <a:cs typeface="Verdana"/>
              </a:rPr>
              <a:t> </a:t>
            </a:r>
            <a:r>
              <a:rPr sz="1050" spc="-35" dirty="0">
                <a:latin typeface="Verdana"/>
                <a:cs typeface="Verdana"/>
              </a:rPr>
              <a:t>по </a:t>
            </a:r>
            <a:r>
              <a:rPr sz="1050" spc="-10" dirty="0">
                <a:latin typeface="Verdana"/>
                <a:cs typeface="Verdana"/>
              </a:rPr>
              <a:t>конференциям</a:t>
            </a:r>
            <a:endParaRPr sz="1050">
              <a:latin typeface="Verdana"/>
              <a:cs typeface="Verdan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0314178" y="3710685"/>
            <a:ext cx="1442720" cy="1424305"/>
            <a:chOff x="10314178" y="3710685"/>
            <a:chExt cx="1442720" cy="1424305"/>
          </a:xfrm>
        </p:grpSpPr>
        <p:sp>
          <p:nvSpPr>
            <p:cNvPr id="18" name="object 18"/>
            <p:cNvSpPr/>
            <p:nvPr/>
          </p:nvSpPr>
          <p:spPr>
            <a:xfrm>
              <a:off x="10320528" y="3717035"/>
              <a:ext cx="1430020" cy="1411605"/>
            </a:xfrm>
            <a:custGeom>
              <a:avLst/>
              <a:gdLst/>
              <a:ahLst/>
              <a:cxnLst/>
              <a:rect l="l" t="t" r="r" b="b"/>
              <a:pathLst>
                <a:path w="1430020" h="1411604">
                  <a:moveTo>
                    <a:pt x="1194307" y="0"/>
                  </a:moveTo>
                  <a:lnTo>
                    <a:pt x="235203" y="0"/>
                  </a:lnTo>
                  <a:lnTo>
                    <a:pt x="187796" y="4777"/>
                  </a:lnTo>
                  <a:lnTo>
                    <a:pt x="143642" y="18480"/>
                  </a:lnTo>
                  <a:lnTo>
                    <a:pt x="103689" y="40163"/>
                  </a:lnTo>
                  <a:lnTo>
                    <a:pt x="68881" y="68881"/>
                  </a:lnTo>
                  <a:lnTo>
                    <a:pt x="40163" y="103689"/>
                  </a:lnTo>
                  <a:lnTo>
                    <a:pt x="18480" y="143642"/>
                  </a:lnTo>
                  <a:lnTo>
                    <a:pt x="4777" y="187796"/>
                  </a:lnTo>
                  <a:lnTo>
                    <a:pt x="0" y="235203"/>
                  </a:lnTo>
                  <a:lnTo>
                    <a:pt x="0" y="1176020"/>
                  </a:lnTo>
                  <a:lnTo>
                    <a:pt x="4777" y="1223427"/>
                  </a:lnTo>
                  <a:lnTo>
                    <a:pt x="18480" y="1267581"/>
                  </a:lnTo>
                  <a:lnTo>
                    <a:pt x="40163" y="1307534"/>
                  </a:lnTo>
                  <a:lnTo>
                    <a:pt x="68881" y="1342342"/>
                  </a:lnTo>
                  <a:lnTo>
                    <a:pt x="103689" y="1371060"/>
                  </a:lnTo>
                  <a:lnTo>
                    <a:pt x="143642" y="1392743"/>
                  </a:lnTo>
                  <a:lnTo>
                    <a:pt x="187796" y="1406446"/>
                  </a:lnTo>
                  <a:lnTo>
                    <a:pt x="235203" y="1411224"/>
                  </a:lnTo>
                  <a:lnTo>
                    <a:pt x="1194307" y="1411224"/>
                  </a:lnTo>
                  <a:lnTo>
                    <a:pt x="1241715" y="1406446"/>
                  </a:lnTo>
                  <a:lnTo>
                    <a:pt x="1285869" y="1392743"/>
                  </a:lnTo>
                  <a:lnTo>
                    <a:pt x="1325822" y="1371060"/>
                  </a:lnTo>
                  <a:lnTo>
                    <a:pt x="1360630" y="1342342"/>
                  </a:lnTo>
                  <a:lnTo>
                    <a:pt x="1389348" y="1307534"/>
                  </a:lnTo>
                  <a:lnTo>
                    <a:pt x="1411031" y="1267581"/>
                  </a:lnTo>
                  <a:lnTo>
                    <a:pt x="1424734" y="1223427"/>
                  </a:lnTo>
                  <a:lnTo>
                    <a:pt x="1429512" y="1176020"/>
                  </a:lnTo>
                  <a:lnTo>
                    <a:pt x="1429512" y="235203"/>
                  </a:lnTo>
                  <a:lnTo>
                    <a:pt x="1424734" y="187796"/>
                  </a:lnTo>
                  <a:lnTo>
                    <a:pt x="1411031" y="143642"/>
                  </a:lnTo>
                  <a:lnTo>
                    <a:pt x="1389348" y="103689"/>
                  </a:lnTo>
                  <a:lnTo>
                    <a:pt x="1360630" y="68881"/>
                  </a:lnTo>
                  <a:lnTo>
                    <a:pt x="1325822" y="40163"/>
                  </a:lnTo>
                  <a:lnTo>
                    <a:pt x="1285869" y="18480"/>
                  </a:lnTo>
                  <a:lnTo>
                    <a:pt x="1241715" y="4777"/>
                  </a:lnTo>
                  <a:lnTo>
                    <a:pt x="1194307" y="0"/>
                  </a:lnTo>
                  <a:close/>
                </a:path>
              </a:pathLst>
            </a:custGeom>
            <a:solidFill>
              <a:srgbClr val="3E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320528" y="3717035"/>
              <a:ext cx="1430020" cy="1411605"/>
            </a:xfrm>
            <a:custGeom>
              <a:avLst/>
              <a:gdLst/>
              <a:ahLst/>
              <a:cxnLst/>
              <a:rect l="l" t="t" r="r" b="b"/>
              <a:pathLst>
                <a:path w="1430020" h="1411604">
                  <a:moveTo>
                    <a:pt x="0" y="235203"/>
                  </a:moveTo>
                  <a:lnTo>
                    <a:pt x="4777" y="187796"/>
                  </a:lnTo>
                  <a:lnTo>
                    <a:pt x="18480" y="143642"/>
                  </a:lnTo>
                  <a:lnTo>
                    <a:pt x="40163" y="103689"/>
                  </a:lnTo>
                  <a:lnTo>
                    <a:pt x="68881" y="68881"/>
                  </a:lnTo>
                  <a:lnTo>
                    <a:pt x="103689" y="40163"/>
                  </a:lnTo>
                  <a:lnTo>
                    <a:pt x="143642" y="18480"/>
                  </a:lnTo>
                  <a:lnTo>
                    <a:pt x="187796" y="4777"/>
                  </a:lnTo>
                  <a:lnTo>
                    <a:pt x="235203" y="0"/>
                  </a:lnTo>
                  <a:lnTo>
                    <a:pt x="1194307" y="0"/>
                  </a:lnTo>
                  <a:lnTo>
                    <a:pt x="1241715" y="4777"/>
                  </a:lnTo>
                  <a:lnTo>
                    <a:pt x="1285869" y="18480"/>
                  </a:lnTo>
                  <a:lnTo>
                    <a:pt x="1325822" y="40163"/>
                  </a:lnTo>
                  <a:lnTo>
                    <a:pt x="1360630" y="68881"/>
                  </a:lnTo>
                  <a:lnTo>
                    <a:pt x="1389348" y="103689"/>
                  </a:lnTo>
                  <a:lnTo>
                    <a:pt x="1411031" y="143642"/>
                  </a:lnTo>
                  <a:lnTo>
                    <a:pt x="1424734" y="187796"/>
                  </a:lnTo>
                  <a:lnTo>
                    <a:pt x="1429512" y="235203"/>
                  </a:lnTo>
                  <a:lnTo>
                    <a:pt x="1429512" y="1176020"/>
                  </a:lnTo>
                  <a:lnTo>
                    <a:pt x="1424734" y="1223427"/>
                  </a:lnTo>
                  <a:lnTo>
                    <a:pt x="1411031" y="1267581"/>
                  </a:lnTo>
                  <a:lnTo>
                    <a:pt x="1389348" y="1307534"/>
                  </a:lnTo>
                  <a:lnTo>
                    <a:pt x="1360630" y="1342342"/>
                  </a:lnTo>
                  <a:lnTo>
                    <a:pt x="1325822" y="1371060"/>
                  </a:lnTo>
                  <a:lnTo>
                    <a:pt x="1285869" y="1392743"/>
                  </a:lnTo>
                  <a:lnTo>
                    <a:pt x="1241715" y="1406446"/>
                  </a:lnTo>
                  <a:lnTo>
                    <a:pt x="1194307" y="1411224"/>
                  </a:lnTo>
                  <a:lnTo>
                    <a:pt x="235203" y="1411224"/>
                  </a:lnTo>
                  <a:lnTo>
                    <a:pt x="187796" y="1406446"/>
                  </a:lnTo>
                  <a:lnTo>
                    <a:pt x="143642" y="1392743"/>
                  </a:lnTo>
                  <a:lnTo>
                    <a:pt x="103689" y="1371060"/>
                  </a:lnTo>
                  <a:lnTo>
                    <a:pt x="68881" y="1342342"/>
                  </a:lnTo>
                  <a:lnTo>
                    <a:pt x="40163" y="1307534"/>
                  </a:lnTo>
                  <a:lnTo>
                    <a:pt x="18480" y="1267581"/>
                  </a:lnTo>
                  <a:lnTo>
                    <a:pt x="4777" y="1223427"/>
                  </a:lnTo>
                  <a:lnTo>
                    <a:pt x="0" y="1176020"/>
                  </a:lnTo>
                  <a:lnTo>
                    <a:pt x="0" y="235203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10601070" y="3954017"/>
            <a:ext cx="1012190" cy="96520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3825" marR="5080" indent="-111760">
              <a:lnSpc>
                <a:spcPts val="1210"/>
              </a:lnSpc>
              <a:spcBef>
                <a:spcPts val="235"/>
              </a:spcBef>
            </a:pPr>
            <a:r>
              <a:rPr sz="1100" dirty="0">
                <a:latin typeface="Verdana"/>
                <a:cs typeface="Verdana"/>
              </a:rPr>
              <a:t>Менеджер</a:t>
            </a:r>
            <a:r>
              <a:rPr sz="1100" spc="114" dirty="0">
                <a:latin typeface="Verdana"/>
                <a:cs typeface="Verdana"/>
              </a:rPr>
              <a:t> </a:t>
            </a:r>
            <a:r>
              <a:rPr sz="1100" spc="-25" dirty="0">
                <a:latin typeface="Verdana"/>
                <a:cs typeface="Verdana"/>
              </a:rPr>
              <a:t>по </a:t>
            </a:r>
            <a:r>
              <a:rPr sz="1100" spc="-10" dirty="0">
                <a:latin typeface="Verdana"/>
                <a:cs typeface="Verdana"/>
              </a:rPr>
              <a:t>групповым</a:t>
            </a:r>
            <a:endParaRPr sz="1100">
              <a:latin typeface="Verdana"/>
              <a:cs typeface="Verdana"/>
            </a:endParaRPr>
          </a:p>
          <a:p>
            <a:pPr marL="15240" marR="7620" indent="141605">
              <a:lnSpc>
                <a:spcPts val="1210"/>
              </a:lnSpc>
              <a:spcBef>
                <a:spcPts val="5"/>
              </a:spcBef>
            </a:pPr>
            <a:r>
              <a:rPr sz="1100" spc="-25" dirty="0">
                <a:latin typeface="Verdana"/>
                <a:cs typeface="Verdana"/>
              </a:rPr>
              <a:t>заявкам</a:t>
            </a:r>
            <a:r>
              <a:rPr sz="1100" spc="-65" dirty="0">
                <a:latin typeface="Verdana"/>
                <a:cs typeface="Verdana"/>
              </a:rPr>
              <a:t> </a:t>
            </a:r>
            <a:r>
              <a:rPr sz="1100" spc="-50" dirty="0">
                <a:latin typeface="Verdana"/>
                <a:cs typeface="Verdana"/>
              </a:rPr>
              <a:t>+ </a:t>
            </a:r>
            <a:r>
              <a:rPr sz="1100" spc="20" dirty="0">
                <a:latin typeface="Verdana"/>
                <a:cs typeface="Verdana"/>
              </a:rPr>
              <a:t>менеджер</a:t>
            </a:r>
            <a:r>
              <a:rPr sz="1100" spc="85" dirty="0">
                <a:latin typeface="Verdana"/>
                <a:cs typeface="Verdana"/>
              </a:rPr>
              <a:t> </a:t>
            </a:r>
            <a:r>
              <a:rPr sz="1100" spc="-35" dirty="0">
                <a:latin typeface="Verdana"/>
                <a:cs typeface="Verdana"/>
              </a:rPr>
              <a:t>по </a:t>
            </a:r>
            <a:r>
              <a:rPr sz="1100" spc="-10" dirty="0">
                <a:latin typeface="Verdana"/>
                <a:cs typeface="Verdana"/>
              </a:rPr>
              <a:t>турагентства</a:t>
            </a:r>
            <a:endParaRPr sz="1100">
              <a:latin typeface="Verdana"/>
              <a:cs typeface="Verdana"/>
            </a:endParaRPr>
          </a:p>
          <a:p>
            <a:pPr marL="443865">
              <a:lnSpc>
                <a:spcPts val="1205"/>
              </a:lnSpc>
            </a:pPr>
            <a:r>
              <a:rPr sz="1100" spc="155" dirty="0">
                <a:latin typeface="Verdana"/>
                <a:cs typeface="Verdana"/>
              </a:rPr>
              <a:t>м</a:t>
            </a:r>
            <a:endParaRPr sz="1100">
              <a:latin typeface="Verdana"/>
              <a:cs typeface="Verdana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9293352" y="5020055"/>
            <a:ext cx="1432560" cy="1210310"/>
            <a:chOff x="9293352" y="5020055"/>
            <a:chExt cx="1432560" cy="1210310"/>
          </a:xfrm>
        </p:grpSpPr>
        <p:sp>
          <p:nvSpPr>
            <p:cNvPr id="22" name="object 22"/>
            <p:cNvSpPr/>
            <p:nvPr/>
          </p:nvSpPr>
          <p:spPr>
            <a:xfrm>
              <a:off x="9299448" y="5026151"/>
              <a:ext cx="1420495" cy="1198245"/>
            </a:xfrm>
            <a:custGeom>
              <a:avLst/>
              <a:gdLst/>
              <a:ahLst/>
              <a:cxnLst/>
              <a:rect l="l" t="t" r="r" b="b"/>
              <a:pathLst>
                <a:path w="1420495" h="1198245">
                  <a:moveTo>
                    <a:pt x="1220724" y="0"/>
                  </a:moveTo>
                  <a:lnTo>
                    <a:pt x="199644" y="0"/>
                  </a:lnTo>
                  <a:lnTo>
                    <a:pt x="153875" y="5274"/>
                  </a:lnTo>
                  <a:lnTo>
                    <a:pt x="111856" y="20296"/>
                  </a:lnTo>
                  <a:lnTo>
                    <a:pt x="74787" y="43867"/>
                  </a:lnTo>
                  <a:lnTo>
                    <a:pt x="43867" y="74787"/>
                  </a:lnTo>
                  <a:lnTo>
                    <a:pt x="20296" y="111856"/>
                  </a:lnTo>
                  <a:lnTo>
                    <a:pt x="5274" y="153875"/>
                  </a:lnTo>
                  <a:lnTo>
                    <a:pt x="0" y="199644"/>
                  </a:lnTo>
                  <a:lnTo>
                    <a:pt x="0" y="998220"/>
                  </a:lnTo>
                  <a:lnTo>
                    <a:pt x="5274" y="1043996"/>
                  </a:lnTo>
                  <a:lnTo>
                    <a:pt x="20296" y="1086018"/>
                  </a:lnTo>
                  <a:lnTo>
                    <a:pt x="43867" y="1123087"/>
                  </a:lnTo>
                  <a:lnTo>
                    <a:pt x="74787" y="1154004"/>
                  </a:lnTo>
                  <a:lnTo>
                    <a:pt x="111856" y="1177572"/>
                  </a:lnTo>
                  <a:lnTo>
                    <a:pt x="153875" y="1192591"/>
                  </a:lnTo>
                  <a:lnTo>
                    <a:pt x="199644" y="1197864"/>
                  </a:lnTo>
                  <a:lnTo>
                    <a:pt x="1220724" y="1197864"/>
                  </a:lnTo>
                  <a:lnTo>
                    <a:pt x="1266492" y="1192591"/>
                  </a:lnTo>
                  <a:lnTo>
                    <a:pt x="1308511" y="1177572"/>
                  </a:lnTo>
                  <a:lnTo>
                    <a:pt x="1345580" y="1154004"/>
                  </a:lnTo>
                  <a:lnTo>
                    <a:pt x="1376500" y="1123087"/>
                  </a:lnTo>
                  <a:lnTo>
                    <a:pt x="1400071" y="1086018"/>
                  </a:lnTo>
                  <a:lnTo>
                    <a:pt x="1415093" y="1043996"/>
                  </a:lnTo>
                  <a:lnTo>
                    <a:pt x="1420368" y="998220"/>
                  </a:lnTo>
                  <a:lnTo>
                    <a:pt x="1420368" y="199644"/>
                  </a:lnTo>
                  <a:lnTo>
                    <a:pt x="1415093" y="153875"/>
                  </a:lnTo>
                  <a:lnTo>
                    <a:pt x="1400071" y="111856"/>
                  </a:lnTo>
                  <a:lnTo>
                    <a:pt x="1376500" y="74787"/>
                  </a:lnTo>
                  <a:lnTo>
                    <a:pt x="1345580" y="43867"/>
                  </a:lnTo>
                  <a:lnTo>
                    <a:pt x="1308511" y="20296"/>
                  </a:lnTo>
                  <a:lnTo>
                    <a:pt x="1266492" y="5274"/>
                  </a:lnTo>
                  <a:lnTo>
                    <a:pt x="1220724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299448" y="5026151"/>
              <a:ext cx="1420495" cy="1198245"/>
            </a:xfrm>
            <a:custGeom>
              <a:avLst/>
              <a:gdLst/>
              <a:ahLst/>
              <a:cxnLst/>
              <a:rect l="l" t="t" r="r" b="b"/>
              <a:pathLst>
                <a:path w="1420495" h="1198245">
                  <a:moveTo>
                    <a:pt x="0" y="199644"/>
                  </a:moveTo>
                  <a:lnTo>
                    <a:pt x="5274" y="153875"/>
                  </a:lnTo>
                  <a:lnTo>
                    <a:pt x="20296" y="111856"/>
                  </a:lnTo>
                  <a:lnTo>
                    <a:pt x="43867" y="74787"/>
                  </a:lnTo>
                  <a:lnTo>
                    <a:pt x="74787" y="43867"/>
                  </a:lnTo>
                  <a:lnTo>
                    <a:pt x="111856" y="20296"/>
                  </a:lnTo>
                  <a:lnTo>
                    <a:pt x="153875" y="5274"/>
                  </a:lnTo>
                  <a:lnTo>
                    <a:pt x="199644" y="0"/>
                  </a:lnTo>
                  <a:lnTo>
                    <a:pt x="1220724" y="0"/>
                  </a:lnTo>
                  <a:lnTo>
                    <a:pt x="1266492" y="5274"/>
                  </a:lnTo>
                  <a:lnTo>
                    <a:pt x="1308511" y="20296"/>
                  </a:lnTo>
                  <a:lnTo>
                    <a:pt x="1345580" y="43867"/>
                  </a:lnTo>
                  <a:lnTo>
                    <a:pt x="1376500" y="74787"/>
                  </a:lnTo>
                  <a:lnTo>
                    <a:pt x="1400071" y="111856"/>
                  </a:lnTo>
                  <a:lnTo>
                    <a:pt x="1415093" y="153875"/>
                  </a:lnTo>
                  <a:lnTo>
                    <a:pt x="1420368" y="199644"/>
                  </a:lnTo>
                  <a:lnTo>
                    <a:pt x="1420368" y="998220"/>
                  </a:lnTo>
                  <a:lnTo>
                    <a:pt x="1415093" y="1043996"/>
                  </a:lnTo>
                  <a:lnTo>
                    <a:pt x="1400071" y="1086018"/>
                  </a:lnTo>
                  <a:lnTo>
                    <a:pt x="1376500" y="1123087"/>
                  </a:lnTo>
                  <a:lnTo>
                    <a:pt x="1345580" y="1154004"/>
                  </a:lnTo>
                  <a:lnTo>
                    <a:pt x="1308511" y="1177572"/>
                  </a:lnTo>
                  <a:lnTo>
                    <a:pt x="1266492" y="1192591"/>
                  </a:lnTo>
                  <a:lnTo>
                    <a:pt x="1220724" y="1197864"/>
                  </a:lnTo>
                  <a:lnTo>
                    <a:pt x="199644" y="1197864"/>
                  </a:lnTo>
                  <a:lnTo>
                    <a:pt x="153875" y="1192591"/>
                  </a:lnTo>
                  <a:lnTo>
                    <a:pt x="111856" y="1177572"/>
                  </a:lnTo>
                  <a:lnTo>
                    <a:pt x="74787" y="1154004"/>
                  </a:lnTo>
                  <a:lnTo>
                    <a:pt x="43867" y="1123087"/>
                  </a:lnTo>
                  <a:lnTo>
                    <a:pt x="20296" y="1086018"/>
                  </a:lnTo>
                  <a:lnTo>
                    <a:pt x="5274" y="1043996"/>
                  </a:lnTo>
                  <a:lnTo>
                    <a:pt x="0" y="998220"/>
                  </a:lnTo>
                  <a:lnTo>
                    <a:pt x="0" y="199644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9597390" y="5256021"/>
            <a:ext cx="831215" cy="62865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85725" marR="77470" algn="ctr">
              <a:lnSpc>
                <a:spcPts val="1160"/>
              </a:lnSpc>
              <a:spcBef>
                <a:spcPts val="225"/>
              </a:spcBef>
            </a:pPr>
            <a:r>
              <a:rPr sz="1050" spc="-10" dirty="0">
                <a:latin typeface="Verdana"/>
                <a:cs typeface="Verdana"/>
              </a:rPr>
              <a:t>Директор отдела </a:t>
            </a:r>
            <a:r>
              <a:rPr sz="1050" dirty="0">
                <a:latin typeface="Verdana"/>
                <a:cs typeface="Verdana"/>
              </a:rPr>
              <a:t>продаж</a:t>
            </a:r>
            <a:r>
              <a:rPr sz="1050" spc="-15" dirty="0">
                <a:latin typeface="Verdana"/>
                <a:cs typeface="Verdana"/>
              </a:rPr>
              <a:t> </a:t>
            </a:r>
            <a:r>
              <a:rPr sz="1050" spc="-145" dirty="0">
                <a:latin typeface="Verdana"/>
                <a:cs typeface="Verdana"/>
              </a:rPr>
              <a:t>+</a:t>
            </a:r>
            <a:endParaRPr sz="1050">
              <a:latin typeface="Verdana"/>
              <a:cs typeface="Verdana"/>
            </a:endParaRPr>
          </a:p>
          <a:p>
            <a:pPr algn="ctr">
              <a:lnSpc>
                <a:spcPts val="1140"/>
              </a:lnSpc>
            </a:pPr>
            <a:r>
              <a:rPr sz="1050" spc="-10" dirty="0">
                <a:latin typeface="Verdana"/>
                <a:cs typeface="Verdana"/>
              </a:rPr>
              <a:t>маркетолог</a:t>
            </a:r>
            <a:endParaRPr sz="105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5904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100"/>
              </a:spcBef>
            </a:pPr>
            <a:r>
              <a:rPr dirty="0"/>
              <a:t>Экономическое</a:t>
            </a:r>
            <a:r>
              <a:rPr spc="45" dirty="0"/>
              <a:t> </a:t>
            </a:r>
            <a:r>
              <a:rPr dirty="0"/>
              <a:t>обоснование</a:t>
            </a:r>
            <a:r>
              <a:rPr spc="40" dirty="0"/>
              <a:t> </a:t>
            </a:r>
            <a:r>
              <a:rPr spc="-70" dirty="0"/>
              <a:t>предложенных</a:t>
            </a:r>
            <a:r>
              <a:rPr spc="55" dirty="0"/>
              <a:t> </a:t>
            </a:r>
            <a:r>
              <a:rPr spc="-10" dirty="0"/>
              <a:t>мероприятий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91343" y="185928"/>
            <a:ext cx="2200655" cy="1819656"/>
          </a:xfrm>
          <a:prstGeom prst="rect">
            <a:avLst/>
          </a:prstGeom>
        </p:spPr>
      </p:pic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337183" y="2073910"/>
          <a:ext cx="9432287" cy="4012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82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609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364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351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3535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6068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№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п/п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6ABB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Наименование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показателя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6ABB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Ед.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изм.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6ABB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До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проведения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мероприятия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6ABB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После</a:t>
                      </a:r>
                      <a:r>
                        <a:rPr sz="1600" b="1" spc="-10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внедрения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мероприятия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6ABB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Изменения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635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6ABB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9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6ABB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6ABB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6ABB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6ABB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6ABB1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25" dirty="0">
                          <a:latin typeface="Verdana"/>
                          <a:cs typeface="Verdana"/>
                        </a:rPr>
                        <a:t>+/-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555" dirty="0">
                          <a:latin typeface="Verdana"/>
                          <a:cs typeface="Verdana"/>
                        </a:rPr>
                        <a:t>%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834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16ABB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110" dirty="0">
                          <a:latin typeface="Verdana"/>
                          <a:cs typeface="Verdana"/>
                        </a:rPr>
                        <a:t>Выручка</a:t>
                      </a:r>
                      <a:r>
                        <a:rPr sz="16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0" dirty="0">
                          <a:latin typeface="Verdana"/>
                          <a:cs typeface="Verdana"/>
                        </a:rPr>
                        <a:t>(без</a:t>
                      </a:r>
                      <a:r>
                        <a:rPr sz="16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20" dirty="0">
                          <a:latin typeface="Verdana"/>
                          <a:cs typeface="Verdana"/>
                        </a:rPr>
                        <a:t>НДС)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140" dirty="0">
                          <a:latin typeface="Verdana"/>
                          <a:cs typeface="Verdana"/>
                        </a:rPr>
                        <a:t>Тыс.</a:t>
                      </a:r>
                      <a:r>
                        <a:rPr sz="16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20" dirty="0">
                          <a:latin typeface="Verdana"/>
                          <a:cs typeface="Verdana"/>
                        </a:rPr>
                        <a:t>руб.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135" dirty="0">
                          <a:latin typeface="Verdana"/>
                          <a:cs typeface="Verdana"/>
                        </a:rPr>
                        <a:t>175</a:t>
                      </a:r>
                      <a:r>
                        <a:rPr sz="16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803,5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135" dirty="0">
                          <a:latin typeface="Verdana"/>
                          <a:cs typeface="Verdana"/>
                        </a:rPr>
                        <a:t>193</a:t>
                      </a:r>
                      <a:r>
                        <a:rPr sz="16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383,85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135" dirty="0">
                          <a:latin typeface="Verdana"/>
                          <a:cs typeface="Verdana"/>
                        </a:rPr>
                        <a:t>17</a:t>
                      </a:r>
                      <a:r>
                        <a:rPr sz="16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95" dirty="0">
                          <a:latin typeface="Verdana"/>
                          <a:cs typeface="Verdana"/>
                        </a:rPr>
                        <a:t>580,35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25" dirty="0">
                          <a:latin typeface="Verdana"/>
                          <a:cs typeface="Verdana"/>
                        </a:rPr>
                        <a:t>10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68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16AB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10" dirty="0">
                          <a:latin typeface="Verdana"/>
                          <a:cs typeface="Verdana"/>
                        </a:rPr>
                        <a:t>Себестоимость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140" dirty="0">
                          <a:latin typeface="Verdana"/>
                          <a:cs typeface="Verdana"/>
                        </a:rPr>
                        <a:t>Тыс.</a:t>
                      </a:r>
                      <a:r>
                        <a:rPr sz="16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20" dirty="0">
                          <a:latin typeface="Verdana"/>
                          <a:cs typeface="Verdana"/>
                        </a:rPr>
                        <a:t>руб.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135" dirty="0">
                          <a:latin typeface="Verdana"/>
                          <a:cs typeface="Verdana"/>
                        </a:rPr>
                        <a:t>139</a:t>
                      </a:r>
                      <a:r>
                        <a:rPr sz="16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824,5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135" dirty="0">
                          <a:latin typeface="Verdana"/>
                          <a:cs typeface="Verdana"/>
                        </a:rPr>
                        <a:t>149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052,9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140" dirty="0">
                          <a:latin typeface="Verdana"/>
                          <a:cs typeface="Verdana"/>
                        </a:rPr>
                        <a:t>9</a:t>
                      </a:r>
                      <a:r>
                        <a:rPr sz="16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25" dirty="0">
                          <a:latin typeface="Verdana"/>
                          <a:cs typeface="Verdana"/>
                        </a:rPr>
                        <a:t>228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25" dirty="0">
                          <a:latin typeface="Verdana"/>
                          <a:cs typeface="Verdana"/>
                        </a:rPr>
                        <a:t>6,6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834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16ABB1"/>
                    </a:solidFill>
                  </a:tcPr>
                </a:tc>
                <a:tc>
                  <a:txBody>
                    <a:bodyPr/>
                    <a:lstStyle/>
                    <a:p>
                      <a:pPr marL="5340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10" dirty="0">
                          <a:latin typeface="Verdana"/>
                          <a:cs typeface="Verdana"/>
                        </a:rPr>
                        <a:t>Численность</a:t>
                      </a:r>
                      <a:endParaRPr sz="1600">
                        <a:latin typeface="Verdana"/>
                        <a:cs typeface="Verdana"/>
                      </a:endParaRPr>
                    </a:p>
                    <a:p>
                      <a:pPr marL="502284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Verdana"/>
                          <a:cs typeface="Verdana"/>
                        </a:rPr>
                        <a:t>работающих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20" dirty="0">
                          <a:latin typeface="Verdana"/>
                          <a:cs typeface="Verdana"/>
                        </a:rPr>
                        <a:t>Чел.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25" dirty="0">
                          <a:latin typeface="Verdana"/>
                          <a:cs typeface="Verdana"/>
                        </a:rPr>
                        <a:t>84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25" dirty="0">
                          <a:latin typeface="Verdana"/>
                          <a:cs typeface="Verdana"/>
                        </a:rPr>
                        <a:t>84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20"/>
                        </a:spcBef>
                      </a:pPr>
                      <a:r>
                        <a:rPr sz="1600" spc="-50" dirty="0">
                          <a:latin typeface="Verdana"/>
                          <a:cs typeface="Verdana"/>
                        </a:rPr>
                        <a:t>0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218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0"/>
                        </a:spcBef>
                      </a:pPr>
                      <a:r>
                        <a:rPr sz="1600" spc="-50" dirty="0">
                          <a:latin typeface="Verdana"/>
                          <a:cs typeface="Verdana"/>
                        </a:rPr>
                        <a:t>0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218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673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4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16AB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spc="-75" dirty="0">
                          <a:latin typeface="Verdana"/>
                          <a:cs typeface="Verdana"/>
                        </a:rPr>
                        <a:t>Валовая 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прибыль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spc="-140" dirty="0">
                          <a:latin typeface="Verdana"/>
                          <a:cs typeface="Verdana"/>
                        </a:rPr>
                        <a:t>Тыс.</a:t>
                      </a:r>
                      <a:r>
                        <a:rPr sz="16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20" dirty="0">
                          <a:latin typeface="Verdana"/>
                          <a:cs typeface="Verdana"/>
                        </a:rPr>
                        <a:t>руб.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spc="-135" dirty="0">
                          <a:latin typeface="Verdana"/>
                          <a:cs typeface="Verdana"/>
                        </a:rPr>
                        <a:t>35</a:t>
                      </a:r>
                      <a:r>
                        <a:rPr sz="16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25" dirty="0">
                          <a:latin typeface="Verdana"/>
                          <a:cs typeface="Verdana"/>
                        </a:rPr>
                        <a:t>979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spc="-140" dirty="0">
                          <a:latin typeface="Verdana"/>
                          <a:cs typeface="Verdana"/>
                        </a:rPr>
                        <a:t>44</a:t>
                      </a:r>
                      <a:r>
                        <a:rPr sz="16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330,9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spc="-140" dirty="0">
                          <a:latin typeface="Verdana"/>
                          <a:cs typeface="Verdana"/>
                        </a:rPr>
                        <a:t>8</a:t>
                      </a:r>
                      <a:r>
                        <a:rPr sz="16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351,9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spc="-25" dirty="0">
                          <a:latin typeface="Verdana"/>
                          <a:cs typeface="Verdana"/>
                        </a:rPr>
                        <a:t>23,</a:t>
                      </a:r>
                      <a:endParaRPr sz="1600">
                        <a:latin typeface="Verdana"/>
                        <a:cs typeface="Verdan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spc="-50" dirty="0">
                          <a:latin typeface="Verdana"/>
                          <a:cs typeface="Verdana"/>
                        </a:rPr>
                        <a:t>2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834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5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16ABB1"/>
                    </a:solidFill>
                  </a:tcPr>
                </a:tc>
                <a:tc>
                  <a:txBody>
                    <a:bodyPr/>
                    <a:lstStyle/>
                    <a:p>
                      <a:pPr marL="774700" marR="361315" indent="-40703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spc="-25" dirty="0">
                          <a:latin typeface="Verdana"/>
                          <a:cs typeface="Verdana"/>
                        </a:rPr>
                        <a:t>Рентабельность 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продаж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spc="-555" dirty="0">
                          <a:latin typeface="Verdana"/>
                          <a:cs typeface="Verdana"/>
                        </a:rPr>
                        <a:t>%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spc="-25" dirty="0">
                          <a:latin typeface="Verdana"/>
                          <a:cs typeface="Verdana"/>
                        </a:rPr>
                        <a:t>20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spc="-20" dirty="0">
                          <a:latin typeface="Verdana"/>
                          <a:cs typeface="Verdana"/>
                        </a:rPr>
                        <a:t>22,9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spc="-25" dirty="0">
                          <a:latin typeface="Verdana"/>
                          <a:cs typeface="Verdana"/>
                        </a:rPr>
                        <a:t>2,9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spc="-50" dirty="0">
                          <a:latin typeface="Verdana"/>
                          <a:cs typeface="Verdana"/>
                        </a:rPr>
                        <a:t>Х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31838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377" y="317119"/>
            <a:ext cx="10612120" cy="369332"/>
          </a:xfrm>
        </p:spPr>
        <p:txBody>
          <a:bodyPr/>
          <a:lstStyle/>
          <a:p>
            <a:r>
              <a:rPr lang="ru-RU" dirty="0" smtClean="0"/>
              <a:t>Как системы бронирования могут помочь </a:t>
            </a:r>
            <a:r>
              <a:rPr lang="ru-RU" dirty="0" err="1" smtClean="0"/>
              <a:t>отельерам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3400" y="1371600"/>
            <a:ext cx="88580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Упрощение процесса бронирования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90600" y="1997839"/>
            <a:ext cx="9677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 помощью онлайн-платформ и мобильных приложений клиенты могут легко и быстро забронировать номер в гостинице. </a:t>
            </a:r>
            <a:endParaRPr lang="en-US" dirty="0" smtClean="0"/>
          </a:p>
          <a:p>
            <a:endParaRPr lang="en-US" dirty="0"/>
          </a:p>
          <a:p>
            <a:r>
              <a:rPr lang="ru-RU" dirty="0" smtClean="0"/>
              <a:t>Это позволяет: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Сократить время на бронирование: Гостям больше не нужно звонить в отель или заполнять бумажные формы.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Увеличить доступность информации: Гостиницы могут предоставлять актуальную информацию о наличии номеров, ценах и услугах в режиме реального времени.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64493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377" y="317119"/>
            <a:ext cx="10612120" cy="369332"/>
          </a:xfrm>
        </p:spPr>
        <p:txBody>
          <a:bodyPr/>
          <a:lstStyle/>
          <a:p>
            <a:r>
              <a:rPr lang="ru-RU" dirty="0" smtClean="0"/>
              <a:t>Как системы бронирования могут помочь </a:t>
            </a:r>
            <a:r>
              <a:rPr lang="ru-RU" dirty="0" err="1" smtClean="0"/>
              <a:t>отельерам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3400" y="1371600"/>
            <a:ext cx="88580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Оптимизация управления гостиницей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90600" y="1997839"/>
            <a:ext cx="967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Технологии бронирования также влияют на внутренние процессы управления гостиницей:</a:t>
            </a:r>
          </a:p>
          <a:p>
            <a:endParaRPr lang="en-US" dirty="0" smtClean="0"/>
          </a:p>
          <a:p>
            <a:r>
              <a:rPr lang="ru-RU" dirty="0" smtClean="0"/>
              <a:t>Управление доходами: Современные системы позволяют анализировать спрос и предлагать динамическое ценообразование, что помогает максимизировать доходы.</a:t>
            </a:r>
          </a:p>
          <a:p>
            <a:endParaRPr lang="en-US" dirty="0" smtClean="0"/>
          </a:p>
          <a:p>
            <a:r>
              <a:rPr lang="ru-RU" dirty="0" smtClean="0"/>
              <a:t>Интеграция с другими системами: Современные PMS (</a:t>
            </a:r>
            <a:r>
              <a:rPr lang="ru-RU" dirty="0" err="1" smtClean="0"/>
              <a:t>Property</a:t>
            </a:r>
            <a:r>
              <a:rPr lang="ru-RU" dirty="0" smtClean="0"/>
              <a:t> </a:t>
            </a:r>
            <a:r>
              <a:rPr lang="ru-RU" dirty="0" err="1" smtClean="0"/>
              <a:t>Management</a:t>
            </a:r>
            <a:r>
              <a:rPr lang="ru-RU" dirty="0" smtClean="0"/>
              <a:t> </a:t>
            </a:r>
            <a:r>
              <a:rPr lang="ru-RU" dirty="0" err="1" smtClean="0"/>
              <a:t>Systems</a:t>
            </a:r>
            <a:r>
              <a:rPr lang="ru-RU" dirty="0" smtClean="0"/>
              <a:t>) интегрируются с системами управления доходами, CRM и другими инструментами, что упрощает управление гостиницей.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75754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377" y="317119"/>
            <a:ext cx="10612120" cy="369332"/>
          </a:xfrm>
        </p:spPr>
        <p:txBody>
          <a:bodyPr/>
          <a:lstStyle/>
          <a:p>
            <a:r>
              <a:rPr lang="ru-RU" dirty="0" smtClean="0"/>
              <a:t>Как системы бронирования могут помочь </a:t>
            </a:r>
            <a:r>
              <a:rPr lang="ru-RU" dirty="0" err="1" smtClean="0"/>
              <a:t>отельерам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3400" y="1371600"/>
            <a:ext cx="88580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Аналитика и прогнозирование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90600" y="1997839"/>
            <a:ext cx="9677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Современные технологии позволяют собирать и анализировать большие объемы данных:</a:t>
            </a:r>
            <a:endParaRPr lang="en-US" dirty="0" smtClean="0"/>
          </a:p>
          <a:p>
            <a:endParaRPr lang="ru-RU" dirty="0" smtClean="0"/>
          </a:p>
          <a:p>
            <a:r>
              <a:rPr lang="ru-RU" dirty="0" smtClean="0"/>
              <a:t>Анализ поведения клиентов: Гостиницы могут отслеживать, какие услуги наиболее популярны, и адаптировать свои предложения.</a:t>
            </a:r>
          </a:p>
          <a:p>
            <a:endParaRPr lang="en-US" dirty="0" smtClean="0"/>
          </a:p>
          <a:p>
            <a:r>
              <a:rPr lang="ru-RU" dirty="0" smtClean="0"/>
              <a:t>Прогнозирование спроса: На основе исторических данных гостиницы могут предсказывать пики спроса и заранее готовиться к ним.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5026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53000" y="304800"/>
            <a:ext cx="88580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Заключение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71600" y="1253270"/>
            <a:ext cx="9677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Современные технологии бронирования оказывают значительное влияние на работу гостиничных объектов, улучшая клиентский опыт, оптимизируя внутренние процессы и позволяя гостиницам более эффективно управлять своими ресурсами</a:t>
            </a:r>
            <a:endParaRPr lang="en-US" dirty="0" smtClean="0"/>
          </a:p>
          <a:p>
            <a:endParaRPr lang="en-US" dirty="0"/>
          </a:p>
          <a:p>
            <a:r>
              <a:rPr lang="ru-RU" dirty="0" smtClean="0"/>
              <a:t>Российские системы бронирования показывают наибольшую эффективность работы, чем зарубежные</a:t>
            </a:r>
          </a:p>
          <a:p>
            <a:endParaRPr lang="ru-RU" dirty="0"/>
          </a:p>
          <a:p>
            <a:r>
              <a:rPr lang="ru-RU" dirty="0" smtClean="0"/>
              <a:t>Оптимизировать работы отделов бронирования становится проще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85759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6357" y="906986"/>
            <a:ext cx="10612120" cy="369332"/>
          </a:xfrm>
        </p:spPr>
        <p:txBody>
          <a:bodyPr/>
          <a:lstStyle/>
          <a:p>
            <a:pPr algn="ctr"/>
            <a:r>
              <a:rPr lang="ru-RU" b="1" dirty="0" smtClean="0"/>
              <a:t>ЦЕЛЬ: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13209" y="2005443"/>
            <a:ext cx="7638416" cy="553998"/>
          </a:xfrm>
        </p:spPr>
        <p:txBody>
          <a:bodyPr/>
          <a:lstStyle/>
          <a:p>
            <a:pPr algn="ctr"/>
            <a:r>
              <a:rPr lang="ru-RU" dirty="0" smtClean="0"/>
              <a:t>Анализ современных систем бронирований и  определение направлений в деятельности гостиничных объектов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27259" y="3577146"/>
            <a:ext cx="1061212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52525"/>
                </a:solidFill>
                <a:latin typeface="Microsoft Sans Serif"/>
                <a:ea typeface="+mj-ea"/>
                <a:cs typeface="Microsoft Sans Serif"/>
              </a:defRPr>
            </a:lvl1pPr>
          </a:lstStyle>
          <a:p>
            <a:pPr algn="ctr"/>
            <a:r>
              <a:rPr lang="ru-RU" b="1" dirty="0" smtClean="0"/>
              <a:t>ЗАДАЧИ:</a:t>
            </a:r>
            <a:endParaRPr lang="ru-RU" b="1" dirty="0"/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304800" y="4343400"/>
            <a:ext cx="11201399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/>
              <a:t>Рассмотреть особенности глобальные и российские системы бронирования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/>
              <a:t>Выявить проблемы, связанных с работой отделов бронирования российских гостиничных объектов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/>
              <a:t>Разработать направления оптимизации деятельности гостиницы на примере  </a:t>
            </a:r>
            <a:r>
              <a:rPr lang="en-US" dirty="0" smtClean="0"/>
              <a:t>Novotel </a:t>
            </a:r>
            <a:r>
              <a:rPr lang="ru-RU" dirty="0" smtClean="0"/>
              <a:t>Санкт-Петербург Центр 4*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32336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2"/>
          <p:cNvSpPr txBox="1">
            <a:spLocks/>
          </p:cNvSpPr>
          <p:nvPr/>
        </p:nvSpPr>
        <p:spPr>
          <a:xfrm>
            <a:off x="1537519" y="1447800"/>
            <a:ext cx="8991599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Современные </a:t>
            </a:r>
            <a:r>
              <a:rPr lang="ru-RU" dirty="0"/>
              <a:t>технологии бронирования кардинально изменили подход к управлению гостиничными объектами. Они не только упрощают процесс бронирования для клиентов, но и значительно влияют на внутренние процессы гостиниц.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27258" y="762000"/>
            <a:ext cx="1061212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52525"/>
                </a:solidFill>
                <a:latin typeface="Microsoft Sans Serif"/>
                <a:ea typeface="+mj-ea"/>
                <a:cs typeface="Microsoft Sans Serif"/>
              </a:defRPr>
            </a:lvl1pPr>
          </a:lstStyle>
          <a:p>
            <a:pPr algn="ctr"/>
            <a:r>
              <a:rPr lang="ru-RU" b="1" dirty="0" smtClean="0"/>
              <a:t>АКТУАЛЬНОСТЬ:</a:t>
            </a:r>
            <a:endParaRPr lang="ru-RU" b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27258" y="2696749"/>
            <a:ext cx="1061212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52525"/>
                </a:solidFill>
                <a:latin typeface="Microsoft Sans Serif"/>
                <a:ea typeface="+mj-ea"/>
                <a:cs typeface="Microsoft Sans Serif"/>
              </a:defRPr>
            </a:lvl1pPr>
          </a:lstStyle>
          <a:p>
            <a:pPr algn="ctr"/>
            <a:r>
              <a:rPr lang="ru-RU" b="1" dirty="0" smtClean="0"/>
              <a:t>ПРЕДМЕТ ИССЛЕДОВАНИЯ:</a:t>
            </a:r>
            <a:endParaRPr lang="ru-RU" b="1" dirty="0"/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1547351" y="3345533"/>
            <a:ext cx="899159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Гостиницы Санкт-Петербурга, в частности гостиница </a:t>
            </a:r>
            <a:r>
              <a:rPr lang="en-US" dirty="0" smtClean="0"/>
              <a:t>Novotel </a:t>
            </a:r>
            <a:r>
              <a:rPr lang="ru-RU" dirty="0" smtClean="0"/>
              <a:t>Санкт-Петербург Центр 4*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08386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377" y="317118"/>
            <a:ext cx="7697623" cy="984885"/>
          </a:xfrm>
        </p:spPr>
        <p:txBody>
          <a:bodyPr/>
          <a:lstStyle/>
          <a:p>
            <a:r>
              <a:rPr lang="ru-RU" sz="3200" b="1" dirty="0" smtClean="0"/>
              <a:t>Глобальные системы бронирования</a:t>
            </a:r>
            <a:endParaRPr lang="ru-RU" sz="32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1751" y="2057400"/>
            <a:ext cx="6381750" cy="86177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000000"/>
                </a:solidFill>
                <a:latin typeface="Open Sans"/>
              </a:rPr>
              <a:t>Amadeus</a:t>
            </a:r>
            <a:r>
              <a:rPr lang="pt-BR" sz="2800" dirty="0" smtClean="0">
                <a:solidFill>
                  <a:srgbClr val="000000"/>
                </a:solidFill>
                <a:latin typeface="Open Sans"/>
              </a:rPr>
              <a:t>,</a:t>
            </a:r>
            <a:endParaRPr lang="ru-RU" sz="2800" dirty="0" smtClean="0">
              <a:solidFill>
                <a:srgbClr val="000000"/>
              </a:solidFill>
              <a:latin typeface="Open San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000000"/>
              </a:solidFill>
              <a:latin typeface="Open Sans"/>
            </a:endParaRPr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86514" y="1447801"/>
            <a:ext cx="5357812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27107" y="509016"/>
            <a:ext cx="1600200" cy="46939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64914" y="2819400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Open Sans"/>
              </a:rPr>
              <a:t>является самой молодой из всех современных систем бронирования авиаперевозок, и была разработана в 1987 году и начала полноценное функционирование с 1992 г. Структура управления системой включает в себя штаб квартиру (Мадрид, Испания), технологический центр по обработке всей информации (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Open Sans"/>
              </a:rPr>
              <a:t>Эрдинг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Open Sans"/>
              </a:rPr>
              <a:t>, Германия) и центр по развитию системы (София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Open Sans"/>
              </a:rPr>
              <a:t>Антиполис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Open Sans"/>
              </a:rPr>
              <a:t>, Франция).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9630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377" y="317118"/>
            <a:ext cx="7697623" cy="984885"/>
          </a:xfrm>
        </p:spPr>
        <p:txBody>
          <a:bodyPr/>
          <a:lstStyle/>
          <a:p>
            <a:r>
              <a:rPr lang="ru-RU" sz="3200" b="1" dirty="0" smtClean="0"/>
              <a:t>Глобальные системы бронирования</a:t>
            </a:r>
            <a:endParaRPr lang="ru-RU" sz="32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1751" y="2057400"/>
            <a:ext cx="6381750" cy="86177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rgbClr val="000000"/>
                </a:solidFill>
                <a:latin typeface="Open Sans"/>
              </a:rPr>
              <a:t> Galileo </a:t>
            </a:r>
            <a:endParaRPr lang="ru-RU" sz="2800" dirty="0" smtClean="0">
              <a:solidFill>
                <a:srgbClr val="000000"/>
              </a:solidFill>
              <a:latin typeface="Open Sans"/>
            </a:endParaRPr>
          </a:p>
          <a:p>
            <a:endParaRPr lang="ru-RU" sz="2800" dirty="0"/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60914" y="1981200"/>
            <a:ext cx="5357812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27107" y="509016"/>
            <a:ext cx="1600200" cy="46939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64914" y="2919174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Open Sans"/>
              </a:rPr>
              <a:t>это целый комплекс встроенных подсистем, каждая из которых предназначена для выполнения задачи получения полной информации и обеспечения простого доступа к ресурсам 527 авиакомпаний, 202 гостиничных цепочек, прокату автомобилей в 14500 городах, а также для бронирования круизов, туров, билетов в театры и просмотра сведений о тарифах, погоде, визах, прививках, кредитных картах и многое другое.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29359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377" y="317118"/>
            <a:ext cx="7697623" cy="984885"/>
          </a:xfrm>
        </p:spPr>
        <p:txBody>
          <a:bodyPr/>
          <a:lstStyle/>
          <a:p>
            <a:r>
              <a:rPr lang="ru-RU" sz="3200" b="1" dirty="0" smtClean="0"/>
              <a:t>Глобальные системы бронирования</a:t>
            </a:r>
            <a:endParaRPr lang="ru-RU" sz="32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1751" y="2057400"/>
            <a:ext cx="6381750" cy="4308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rgbClr val="000000"/>
                </a:solidFill>
                <a:latin typeface="Open Sans"/>
              </a:rPr>
              <a:t>Sabre </a:t>
            </a:r>
            <a:endParaRPr lang="ru-RU" sz="2800" dirty="0" smtClean="0">
              <a:solidFill>
                <a:srgbClr val="000000"/>
              </a:solidFill>
              <a:latin typeface="Open Sans"/>
            </a:endParaRPr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447800"/>
            <a:ext cx="5953126" cy="381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27107" y="509016"/>
            <a:ext cx="1600200" cy="46939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3141" y="2634084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Open Sans"/>
              </a:rPr>
              <a:t>это компьютерная система бронирования, обеспечивающая своих пользователей самой надежной в отрасли туристической информацией, а также данными о расписании, наличии мест, ценообразовании и правилах авиакомпаний. Кроме того,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Open Sans"/>
              </a:rPr>
              <a:t>Sabre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Open Sans"/>
              </a:rPr>
              <a:t> дает возможность бронирования и оформления авиабилетов, посадочных талонов, маршрутов и других перевозочных документов.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73573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377" y="317118"/>
            <a:ext cx="7697623" cy="984885"/>
          </a:xfrm>
        </p:spPr>
        <p:txBody>
          <a:bodyPr/>
          <a:lstStyle/>
          <a:p>
            <a:r>
              <a:rPr lang="ru-RU" sz="3200" b="1" dirty="0" smtClean="0"/>
              <a:t>Глобальные системы бронирования</a:t>
            </a:r>
            <a:endParaRPr lang="ru-RU" sz="32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1751" y="2057400"/>
            <a:ext cx="6381750" cy="4308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rgbClr val="000000"/>
                </a:solidFill>
                <a:latin typeface="Open Sans"/>
              </a:rPr>
              <a:t>Woldspan</a:t>
            </a:r>
            <a:r>
              <a:rPr lang="pt-BR" sz="2800" dirty="0">
                <a:solidFill>
                  <a:srgbClr val="000000"/>
                </a:solidFill>
                <a:latin typeface="Open Sans"/>
              </a:rPr>
              <a:t>.</a:t>
            </a:r>
            <a:endParaRPr lang="ru-RU" sz="2800" dirty="0"/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447800"/>
            <a:ext cx="5953126" cy="381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27107" y="509016"/>
            <a:ext cx="1600200" cy="46939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5599" y="2917522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Open Sans"/>
              </a:rPr>
              <a:t>информационная система, осуществляющая резервирование главным образом на авиатранспорте (487 авиакомпаний), в отелях (39 тыс. гостиниц и 216 гостиничных сетей), экскурсионных бюро, театрах и других предприятиях культуры, компаниях по сдаче в аренду автомобилей (45 основных фирм проката). Системой пользуются более 25 тыс. туристских фирм по всем миру.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85037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18357563"/>
              </p:ext>
            </p:extLst>
          </p:nvPr>
        </p:nvGraphicFramePr>
        <p:xfrm>
          <a:off x="838199" y="304800"/>
          <a:ext cx="10820400" cy="640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1020">
                  <a:extLst>
                    <a:ext uri="{9D8B030D-6E8A-4147-A177-3AD203B41FA5}">
                      <a16:colId xmlns:a16="http://schemas.microsoft.com/office/drawing/2014/main" xmlns="" val="2971207221"/>
                    </a:ext>
                  </a:extLst>
                </a:gridCol>
                <a:gridCol w="1967345">
                  <a:extLst>
                    <a:ext uri="{9D8B030D-6E8A-4147-A177-3AD203B41FA5}">
                      <a16:colId xmlns:a16="http://schemas.microsoft.com/office/drawing/2014/main" xmlns="" val="3836099670"/>
                    </a:ext>
                  </a:extLst>
                </a:gridCol>
                <a:gridCol w="1967345">
                  <a:extLst>
                    <a:ext uri="{9D8B030D-6E8A-4147-A177-3AD203B41FA5}">
                      <a16:colId xmlns:a16="http://schemas.microsoft.com/office/drawing/2014/main" xmlns="" val="1068670322"/>
                    </a:ext>
                  </a:extLst>
                </a:gridCol>
                <a:gridCol w="1967345">
                  <a:extLst>
                    <a:ext uri="{9D8B030D-6E8A-4147-A177-3AD203B41FA5}">
                      <a16:colId xmlns:a16="http://schemas.microsoft.com/office/drawing/2014/main" xmlns="" val="3237110013"/>
                    </a:ext>
                  </a:extLst>
                </a:gridCol>
                <a:gridCol w="1967345">
                  <a:extLst>
                    <a:ext uri="{9D8B030D-6E8A-4147-A177-3AD203B41FA5}">
                      <a16:colId xmlns:a16="http://schemas.microsoft.com/office/drawing/2014/main" xmlns="" val="1819688353"/>
                    </a:ext>
                  </a:extLst>
                </a:gridCol>
              </a:tblGrid>
              <a:tr h="64008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Региональное распределение глобальных </a:t>
                      </a:r>
                      <a:r>
                        <a:rPr lang="ru-RU" sz="1000" b="1" u="none" strike="noStrike" dirty="0" err="1">
                          <a:effectLst/>
                        </a:rPr>
                        <a:t>компьютертных</a:t>
                      </a:r>
                      <a:r>
                        <a:rPr lang="ru-RU" sz="1000" b="1" u="none" strike="noStrike" dirty="0">
                          <a:effectLst/>
                        </a:rPr>
                        <a:t> систем бронирования на 2024 год</a:t>
                      </a:r>
                      <a:r>
                        <a:rPr lang="ru-RU" sz="1000" u="none" strike="noStrike" dirty="0">
                          <a:effectLst/>
                        </a:rPr>
                        <a:t>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4296693"/>
                  </a:ext>
                </a:extLst>
              </a:tr>
              <a:tr h="6400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Страна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Количество терминалов глобальных систем бронирования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84964780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Amadeus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Galileo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Sabre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Worldspan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extLst>
                  <a:ext uri="{0D108BD9-81ED-4DB2-BD59-A6C34878D82A}">
                    <a16:rowId xmlns:a16="http://schemas.microsoft.com/office/drawing/2014/main" xmlns="" val="34059929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США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29100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49764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78943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36456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extLst>
                  <a:ext uri="{0D108BD9-81ED-4DB2-BD59-A6C34878D82A}">
                    <a16:rowId xmlns:a16="http://schemas.microsoft.com/office/drawing/2014/main" xmlns="" val="420160053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Канада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92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378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3456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3579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extLst>
                  <a:ext uri="{0D108BD9-81ED-4DB2-BD59-A6C34878D82A}">
                    <a16:rowId xmlns:a16="http://schemas.microsoft.com/office/drawing/2014/main" xmlns="" val="120586283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Латинская Америка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8769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580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78642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6732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extLst>
                  <a:ext uri="{0D108BD9-81ED-4DB2-BD59-A6C34878D82A}">
                    <a16:rowId xmlns:a16="http://schemas.microsoft.com/office/drawing/2014/main" xmlns="" val="371804441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Европа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59705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45678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3456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4578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extLst>
                  <a:ext uri="{0D108BD9-81ED-4DB2-BD59-A6C34878D82A}">
                    <a16:rowId xmlns:a16="http://schemas.microsoft.com/office/drawing/2014/main" xmlns="" val="112168693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Азия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2579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346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335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4568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extLst>
                  <a:ext uri="{0D108BD9-81ED-4DB2-BD59-A6C34878D82A}">
                    <a16:rowId xmlns:a16="http://schemas.microsoft.com/office/drawing/2014/main" xmlns="" val="344677245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Ближний Восток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4469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45678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3357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4579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extLst>
                  <a:ext uri="{0D108BD9-81ED-4DB2-BD59-A6C34878D82A}">
                    <a16:rowId xmlns:a16="http://schemas.microsoft.com/office/drawing/2014/main" xmlns="" val="143765774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Всего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104714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142424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168189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60492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3" marR="6043" marT="6043" marB="0" anchor="b"/>
                </a:tc>
                <a:extLst>
                  <a:ext uri="{0D108BD9-81ED-4DB2-BD59-A6C34878D82A}">
                    <a16:rowId xmlns:a16="http://schemas.microsoft.com/office/drawing/2014/main" xmlns="" val="1539826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40700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377" y="317119"/>
            <a:ext cx="10612120" cy="492443"/>
          </a:xfrm>
        </p:spPr>
        <p:txBody>
          <a:bodyPr/>
          <a:lstStyle/>
          <a:p>
            <a:r>
              <a:rPr lang="ru-RU" sz="3200" dirty="0" smtClean="0"/>
              <a:t>Российские системы бронирования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758" y="1709109"/>
            <a:ext cx="3961842" cy="387798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 smtClean="0"/>
              <a:t>TravelLine</a:t>
            </a:r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 smtClean="0"/>
              <a:t>Bnovo</a:t>
            </a:r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 smtClean="0"/>
              <a:t>Kontur</a:t>
            </a:r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1C </a:t>
            </a:r>
            <a:r>
              <a:rPr lang="ru-RU" sz="2800" dirty="0" smtClean="0"/>
              <a:t>Предприятие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err="1" smtClean="0"/>
              <a:t>Эльведейс</a:t>
            </a:r>
            <a:endParaRPr lang="ru-RU" sz="2800" dirty="0"/>
          </a:p>
        </p:txBody>
      </p:sp>
      <p:pic>
        <p:nvPicPr>
          <p:cNvPr id="2050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219200"/>
            <a:ext cx="2359025" cy="16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icture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40706" y="784981"/>
            <a:ext cx="3189075" cy="277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icture backgrou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9934" y="3966457"/>
            <a:ext cx="3534241" cy="2650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ject 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554175" y="340171"/>
            <a:ext cx="1600200" cy="469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58210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</TotalTime>
  <Words>903</Words>
  <Application>Microsoft Office PowerPoint</Application>
  <PresentationFormat>Произвольный</PresentationFormat>
  <Paragraphs>217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САНКТ-ПЕТЕРБУРГСКИЙ ПОЛИТЕХНИЧЕСКИЙ УНИВЕРСИТЕТ ПЕТРА ВЕЛИКОГО</vt:lpstr>
      <vt:lpstr>ЦЕЛЬ:</vt:lpstr>
      <vt:lpstr>Слайд 3</vt:lpstr>
      <vt:lpstr>Глобальные системы бронирования</vt:lpstr>
      <vt:lpstr>Глобальные системы бронирования</vt:lpstr>
      <vt:lpstr>Глобальные системы бронирования</vt:lpstr>
      <vt:lpstr>Глобальные системы бронирования</vt:lpstr>
      <vt:lpstr>Слайд 8</vt:lpstr>
      <vt:lpstr>Российские системы бронирования</vt:lpstr>
      <vt:lpstr>Основные проблемы гостиничных объектов с бронированиями</vt:lpstr>
      <vt:lpstr>Предлагаемые мероприятия для улучшения </vt:lpstr>
      <vt:lpstr>Характеристика гостиницы Novotel Saint-Petersburg Centre 4*</vt:lpstr>
      <vt:lpstr>Выявленные проблемы</vt:lpstr>
      <vt:lpstr>Предлагаемые мероприятия</vt:lpstr>
      <vt:lpstr>Экономическое обоснование предложенных мероприятий</vt:lpstr>
      <vt:lpstr>Как системы бронирования могут помочь отельерам?</vt:lpstr>
      <vt:lpstr>Как системы бронирования могут помочь отельерам?</vt:lpstr>
      <vt:lpstr>Как системы бронирования могут помочь отельерам?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Часовникова Анастасия Петровна</dc:creator>
  <cp:lastModifiedBy>Пользователь2</cp:lastModifiedBy>
  <cp:revision>10</cp:revision>
  <dcterms:created xsi:type="dcterms:W3CDTF">2025-04-24T14:08:01Z</dcterms:created>
  <dcterms:modified xsi:type="dcterms:W3CDTF">2025-04-25T09:26:05Z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