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73" r:id="rId10"/>
    <p:sldId id="270" r:id="rId11"/>
    <p:sldId id="271" r:id="rId12"/>
    <p:sldId id="27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97169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16694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154160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2495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9061375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1349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21111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2912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8690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303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07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59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8211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4220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0941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5880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418D-146F-4E5E-A054-2F54C92D3F95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A450CC-8F61-4A0E-9120-CA5781369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9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27EF3-0CD0-ABB5-2812-C4184B17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860830"/>
            <a:ext cx="8915399" cy="2262781"/>
          </a:xfrm>
        </p:spPr>
        <p:txBody>
          <a:bodyPr>
            <a:noAutofit/>
          </a:bodyPr>
          <a:lstStyle/>
          <a:p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F857A5-72D2-65AD-813A-134E12733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221263"/>
            <a:ext cx="8915399" cy="112628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Тыщенко</a:t>
            </a:r>
            <a:r>
              <a:rPr lang="ru-RU" dirty="0" smtClean="0"/>
              <a:t> Г.Д. ИТ21-02БГР</a:t>
            </a:r>
          </a:p>
          <a:p>
            <a:r>
              <a:rPr lang="ru-RU" dirty="0" smtClean="0"/>
              <a:t>Руководитель :  Сафронова 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564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48395-0DBD-0204-2C5E-FF62EED1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522510"/>
            <a:ext cx="10515599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137B54-B28B-B91E-BA37-A10908BB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3" y="1574800"/>
            <a:ext cx="6211887" cy="5130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Статьи расходов:</a:t>
            </a:r>
          </a:p>
          <a:p>
            <a:pPr marL="0" indent="0">
              <a:buNone/>
            </a:pPr>
            <a:r>
              <a:rPr lang="ru-RU" dirty="0"/>
              <a:t>1. Разработка программного обеспечения</a:t>
            </a:r>
          </a:p>
          <a:p>
            <a:r>
              <a:rPr lang="ru-RU" dirty="0"/>
              <a:t>Оплата труда специалистов (программисты, аналитики, архитекторы) - 15 000 000 руб.</a:t>
            </a:r>
          </a:p>
          <a:p>
            <a:r>
              <a:rPr lang="ru-RU" dirty="0"/>
              <a:t>Приобретение серверного оборудования и лицензий - 5 000 000 руб.</a:t>
            </a:r>
          </a:p>
          <a:p>
            <a:r>
              <a:rPr lang="ru-RU" dirty="0"/>
              <a:t>Затраты на НИОКР, тестирование - 3 000 000 руб.</a:t>
            </a:r>
          </a:p>
          <a:p>
            <a:pPr marL="0" indent="0">
              <a:buNone/>
            </a:pPr>
            <a:r>
              <a:rPr lang="ru-RU" dirty="0"/>
              <a:t>2. Внедрение и интеграция</a:t>
            </a:r>
          </a:p>
          <a:p>
            <a:r>
              <a:rPr lang="ru-RU" dirty="0"/>
              <a:t>Адаптация системы под требования гостиниц - 2 000 000 руб. </a:t>
            </a:r>
          </a:p>
          <a:p>
            <a:r>
              <a:rPr lang="ru-RU" dirty="0"/>
              <a:t>Обучение персонала гостиниц - 1 000 000 руб.</a:t>
            </a:r>
          </a:p>
          <a:p>
            <a:r>
              <a:rPr lang="ru-RU" dirty="0"/>
              <a:t>Командировочные расходы - 500 000 руб.</a:t>
            </a:r>
          </a:p>
          <a:p>
            <a:pPr marL="0" indent="0">
              <a:buNone/>
            </a:pPr>
            <a:r>
              <a:rPr lang="ru-RU" dirty="0"/>
              <a:t>3. Прочие расходы</a:t>
            </a:r>
          </a:p>
          <a:p>
            <a:r>
              <a:rPr lang="ru-RU" dirty="0"/>
              <a:t>Маркетинг и продвижение - 2 000 000 руб.</a:t>
            </a:r>
          </a:p>
          <a:p>
            <a:r>
              <a:rPr lang="ru-RU" dirty="0"/>
              <a:t>Юридическое сопровождение, регистрация патентов - 1 000 000 руб.</a:t>
            </a:r>
          </a:p>
          <a:p>
            <a:r>
              <a:rPr lang="ru-RU" dirty="0"/>
              <a:t>Непредвиденные расходы - 1 500 000 руб.</a:t>
            </a:r>
          </a:p>
          <a:p>
            <a:r>
              <a:rPr lang="ru-RU" dirty="0"/>
              <a:t>Общая смета проекта: 31 000 000 рублей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0F92B223-441B-2ABD-5D2E-B4E57F1F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316" y="2057400"/>
            <a:ext cx="4201266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2795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4E464F-1F2C-DAA0-C421-C63C9AFE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586010"/>
            <a:ext cx="9828212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745CAF-7FC0-693E-ED4B-14CCE81B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33600"/>
            <a:ext cx="5496572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Источники финансирования:</a:t>
            </a:r>
          </a:p>
          <a:p>
            <a:r>
              <a:rPr lang="ru-RU" dirty="0"/>
              <a:t>Венчурный фонд "Технологии будущего"- 10 000 000 руб.</a:t>
            </a:r>
          </a:p>
          <a:p>
            <a:r>
              <a:rPr lang="ru-RU" dirty="0"/>
              <a:t>Привлеченные инвестиции - 21 000 000 руб.</a:t>
            </a:r>
          </a:p>
          <a:p>
            <a:pPr marL="0" indent="0">
              <a:buNone/>
            </a:pPr>
            <a:r>
              <a:rPr lang="ru-RU" dirty="0"/>
              <a:t>Срок окупаемости проекта:</a:t>
            </a:r>
          </a:p>
          <a:p>
            <a:r>
              <a:rPr lang="ru-RU" dirty="0"/>
              <a:t>Ожидаемый срок окупаемости - 3-4 года</a:t>
            </a:r>
          </a:p>
          <a:p>
            <a:r>
              <a:rPr lang="ru-RU" dirty="0"/>
              <a:t>Расчетная чистая прибыль - 8-10 млн рублей в год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F02FFF6A-4613-F7F4-D35C-47738938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507" y="2133600"/>
            <a:ext cx="5496572" cy="309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89077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48A43-44E9-E353-1AA5-2A0F0F23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573310"/>
            <a:ext cx="9853612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280DC1-375E-7394-FAE8-C50A51DEC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54200"/>
            <a:ext cx="5689600" cy="4430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Оборудование и технологии для реализации проекта:</a:t>
            </a:r>
          </a:p>
          <a:p>
            <a:r>
              <a:rPr lang="ru-RU" dirty="0"/>
              <a:t>Серверное оборудование для размещения системы IRM</a:t>
            </a:r>
          </a:p>
          <a:p>
            <a:r>
              <a:rPr lang="ru-RU" dirty="0"/>
              <a:t>Программное обеспечение на основе технологий искусственного интеллекта:</a:t>
            </a:r>
          </a:p>
          <a:p>
            <a:r>
              <a:rPr lang="ru-RU" dirty="0"/>
              <a:t>Модули распознавания речи и компьютерного зрения</a:t>
            </a:r>
          </a:p>
          <a:p>
            <a:r>
              <a:rPr lang="ru-RU" dirty="0"/>
              <a:t>Алгоритмы прогнозирования спроса и автоматического управления номерами</a:t>
            </a:r>
          </a:p>
          <a:p>
            <a:r>
              <a:rPr lang="ru-RU" dirty="0"/>
              <a:t>Платформа интеграции и администрирования системы</a:t>
            </a:r>
          </a:p>
          <a:p>
            <a:r>
              <a:rPr lang="ru-RU" dirty="0"/>
              <a:t>Мобильные приложения для взаимодействия гостей с системой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EA08B3D3-F544-DA9E-6A23-4D11CA3F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601" y="2222500"/>
            <a:ext cx="4780812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38692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EE546-F593-3E1A-D78C-5894B336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86232"/>
            <a:ext cx="9794283" cy="1280890"/>
          </a:xfrm>
        </p:spPr>
        <p:txBody>
          <a:bodyPr/>
          <a:lstStyle/>
          <a:p>
            <a:r>
              <a:rPr lang="ru-RU" dirty="0"/>
              <a:t>Анализ рисков инновационного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460FEE-D930-CD69-2814-D997EF96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720" y="1667122"/>
            <a:ext cx="5889580" cy="493687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возможных рисков: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Технологические риски: сложности разработки надежных алгоритмов ИИ, интеграции системы в гостиничные процессы.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Рыночные риски: низкий спрос, трудности масштабирования, появление конкурентных решений.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Финансовые риски: недостаток финансирования, превышение бюджета проекта.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Организационные риски: проблемы с командой исполнителей, сопротивление изменениям в гостиницах.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Правовые риски: трудности с защитой интеллектуальной собственности, согласование с регуляторами.</a:t>
            </a:r>
            <a:endParaRPr lang="ru-RU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3A1C23E4-7B4E-9CA7-FF92-6F7498C7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919411"/>
            <a:ext cx="5232807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76639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98B97-49A6-E8D9-D94D-DAD3153E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88" y="493134"/>
            <a:ext cx="10013794" cy="838516"/>
          </a:xfrm>
        </p:spPr>
        <p:txBody>
          <a:bodyPr>
            <a:normAutofit/>
          </a:bodyPr>
          <a:lstStyle/>
          <a:p>
            <a:r>
              <a:rPr lang="ru-RU" sz="3600" dirty="0"/>
              <a:t>Оценка рисков инновационного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DC26D82-FA95-05CF-5D36-19BAA696D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5611443"/>
              </p:ext>
            </p:extLst>
          </p:nvPr>
        </p:nvGraphicFramePr>
        <p:xfrm>
          <a:off x="610128" y="1543205"/>
          <a:ext cx="10971743" cy="511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26">
                  <a:extLst>
                    <a:ext uri="{9D8B030D-6E8A-4147-A177-3AD203B41FA5}">
                      <a16:colId xmlns:a16="http://schemas.microsoft.com/office/drawing/2014/main" xmlns="" val="1754537528"/>
                    </a:ext>
                  </a:extLst>
                </a:gridCol>
                <a:gridCol w="2682535">
                  <a:extLst>
                    <a:ext uri="{9D8B030D-6E8A-4147-A177-3AD203B41FA5}">
                      <a16:colId xmlns:a16="http://schemas.microsoft.com/office/drawing/2014/main" xmlns="" val="4054197321"/>
                    </a:ext>
                  </a:extLst>
                </a:gridCol>
                <a:gridCol w="2075896">
                  <a:extLst>
                    <a:ext uri="{9D8B030D-6E8A-4147-A177-3AD203B41FA5}">
                      <a16:colId xmlns:a16="http://schemas.microsoft.com/office/drawing/2014/main" xmlns="" val="679675358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xmlns="" val="4035813802"/>
                    </a:ext>
                  </a:extLst>
                </a:gridCol>
                <a:gridCol w="1541121">
                  <a:extLst>
                    <a:ext uri="{9D8B030D-6E8A-4147-A177-3AD203B41FA5}">
                      <a16:colId xmlns:a16="http://schemas.microsoft.com/office/drawing/2014/main" xmlns="" val="4266766422"/>
                    </a:ext>
                  </a:extLst>
                </a:gridCol>
                <a:gridCol w="1715927">
                  <a:extLst>
                    <a:ext uri="{9D8B030D-6E8A-4147-A177-3AD203B41FA5}">
                      <a16:colId xmlns:a16="http://schemas.microsoft.com/office/drawing/2014/main" xmlns="" val="3682622688"/>
                    </a:ext>
                  </a:extLst>
                </a:gridCol>
              </a:tblGrid>
              <a:tr h="603670">
                <a:tc>
                  <a:txBody>
                    <a:bodyPr/>
                    <a:lstStyle/>
                    <a:p>
                      <a:r>
                        <a:rPr lang="ru-RU" dirty="0"/>
                        <a:t>Риск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Причины возникновения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Признаки приближения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Вероятность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Угроза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Ранг риска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048634"/>
                  </a:ext>
                </a:extLst>
              </a:tr>
              <a:tr h="603670">
                <a:tc>
                  <a:txBody>
                    <a:bodyPr/>
                    <a:lstStyle/>
                    <a:p>
                      <a:r>
                        <a:rPr lang="ru-RU" sz="1200" dirty="0"/>
                        <a:t>Технологический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Сложность разработки надежных алгоритмов ИИ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интеграции в гостиничные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Отставание от плана разработки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ошибки в работе прототипа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824455"/>
                  </a:ext>
                </a:extLst>
              </a:tr>
              <a:tr h="776147">
                <a:tc>
                  <a:txBody>
                    <a:bodyPr/>
                    <a:lstStyle/>
                    <a:p>
                      <a:r>
                        <a:rPr lang="ru-RU" sz="1200" dirty="0"/>
                        <a:t>Рыночный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Недостаточный спрос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трудности масштабирования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появление конкурентных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активность клиентов на пилотных площадках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анонсы новых продуктов от конкурентов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1346932"/>
                  </a:ext>
                </a:extLst>
              </a:tr>
              <a:tr h="603670">
                <a:tc>
                  <a:txBody>
                    <a:bodyPr/>
                    <a:lstStyle/>
                    <a:p>
                      <a:r>
                        <a:rPr lang="ru-RU" sz="1200" dirty="0"/>
                        <a:t>Финансовый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 финансирования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превышение бюджета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Задержки в получении финансирования, резкий рост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3241881"/>
                  </a:ext>
                </a:extLst>
              </a:tr>
              <a:tr h="603670"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Организационный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Проблемы с командой исполнителей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сопротивление изменениям со стороны гостиниц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Конфликты в команде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негативные отзывы пилотных клиентов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673291"/>
                  </a:ext>
                </a:extLst>
              </a:tr>
              <a:tr h="1178498">
                <a:tc>
                  <a:txBody>
                    <a:bodyPr/>
                    <a:lstStyle/>
                    <a:p>
                      <a:r>
                        <a:rPr lang="ru-RU" sz="1200" dirty="0"/>
                        <a:t>Правовой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Трудности с защитой интеллектуальной собственности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сложности согласования с регуляторами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Отказы в патентовании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претензии от контролирующих органов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32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891239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823D7-EEF5-E551-7370-B0C93C9C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60" y="650743"/>
            <a:ext cx="10546026" cy="716418"/>
          </a:xfrm>
        </p:spPr>
        <p:txBody>
          <a:bodyPr>
            <a:normAutofit/>
          </a:bodyPr>
          <a:lstStyle/>
          <a:p>
            <a:r>
              <a:rPr lang="ru-RU" sz="3200" dirty="0"/>
              <a:t>Меры по профилактике и нейтрализации рисков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BD4775-33C0-AA00-9752-F3B7E8D8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885" y="1714500"/>
            <a:ext cx="5489715" cy="4813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риски: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Привлечение опытных технических специалистов и экспертов в области ИИ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Поэтапная разработка с промежуточным тестированием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зарекомендованных инструментов и фреймворков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Рыночные риски: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Тщательное изучение потребностей рынка и портрета целевых клиентов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Активное взаимодействие с потенциальными заказчиками на этапе разработки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Гибкое ценообразование и модели монетизации</a:t>
            </a:r>
            <a:endParaRPr lang="ru-RU" dirty="0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0773FB07-89AF-8C86-B093-387A0EAC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436" y="1714500"/>
            <a:ext cx="5314950" cy="41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49172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61C90-E6F8-A584-28A0-859F9C70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86" y="624110"/>
            <a:ext cx="10515600" cy="867339"/>
          </a:xfrm>
        </p:spPr>
        <p:txBody>
          <a:bodyPr>
            <a:normAutofit/>
          </a:bodyPr>
          <a:lstStyle/>
          <a:p>
            <a:r>
              <a:rPr lang="ru-RU" sz="3200" dirty="0"/>
              <a:t>Меры по профилактике и нейтрализации рисков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BE0A6F-828F-40B2-E331-EB574056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6210300" cy="53665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риски: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реалистичного бюджета с учетом запаса на непредвиденные расходы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Привлечение дополнительных источников финансирования (гранты, инвесторы)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Регулярный мониторинг и контроль расходов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риски: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сплоченной и компетентной проектной команды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системы мотивации и развития сотрудников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эффективных коммуникаций с клиентами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риски: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Патентование ключевых технологических решений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Консультации с юристами по вопросам соответствия законодательству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Взаимодействие с профильными ассоциациями и регуляторами</a:t>
            </a:r>
            <a:endParaRPr lang="ru-RU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3E325207-D37E-875C-99A4-041AEBB7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358788"/>
            <a:ext cx="4824277" cy="32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4780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D352C-FCBD-3222-270E-2233E7A1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6274"/>
            <a:ext cx="10406842" cy="796317"/>
          </a:xfrm>
        </p:spPr>
        <p:txBody>
          <a:bodyPr>
            <a:normAutofit/>
          </a:bodyPr>
          <a:lstStyle/>
          <a:p>
            <a:r>
              <a:rPr lang="ru-RU" sz="3200" dirty="0"/>
              <a:t>Эффект от внедрения инновационного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787B99-8B02-08B3-58EC-1E7AE9B2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252" y="1442591"/>
            <a:ext cx="5254198" cy="52249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Рост загрузки номерного фонда на 15-20%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доходности гостиницы на 10-15%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Сокращение эксплуатационных расходов за счет оптимизации использования номеров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Научно-технический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Новизна: первое решение на рынке, использующее технологии ИИ для управления номерным фондом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Простота использования благодаря интеграции с другими гостиничными системами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Высокая полезность для оптимизации использования номерного фонда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Компактность решения за счет облачной архитектуры</a:t>
            </a:r>
          </a:p>
          <a:p>
            <a:endParaRPr lang="ru-RU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xmlns="" id="{B6946318-BD5F-48C6-15D3-7B69FA5D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449" y="16510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36987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2680E-8E3A-DE40-1667-01A6409C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552" y="2872338"/>
            <a:ext cx="7915184" cy="1113324"/>
          </a:xfrm>
        </p:spPr>
        <p:txBody>
          <a:bodyPr>
            <a:normAutofit/>
          </a:bodyPr>
          <a:lstStyle/>
          <a:p>
            <a:r>
              <a:rPr lang="ru-RU" sz="48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xmlns="" val="28438755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4C3E0-58DB-5DBD-6D83-FB1DD78F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238" y="544735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для гостиничного бизнеса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358D5C-99BF-BEFA-8D7B-CD762DC5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3" y="2393795"/>
            <a:ext cx="6272814" cy="50323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 инновации: цифровая инновация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и идея инновационного проекта: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системы управления номерным фондом гостиницы с использованием искусственного интеллекта (ИИ).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878E912A-BC16-9027-5450-EC97DB38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567" y="2263806"/>
            <a:ext cx="4736752" cy="30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8256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4C3E0-58DB-5DBD-6D83-FB1DD78F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238" y="544735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для гостиничного бизнеса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358D5C-99BF-BEFA-8D7B-CD762DC5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72814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факторы при разработке проекта: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 и конкуренция: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ИИ для управления номерным фондом является инновационным решением в гостиничной индустрии. Существуют лишь единичные примеры подобных систем.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Конкуренты предлагают частичную автоматизацию процессов, но не внедряют комплексные решения на основе 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разработки и исследования: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последние годы активно развиваются технологии машинного обучения и нейронных сетей, которые могут быть применены для управления номерами.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Проводятся исследования по распознаванию речи, компьютерному зрению, алгоритмам принятия решений, которые являются ключевыми для данного проекта.</a:t>
            </a:r>
          </a:p>
          <a:p>
            <a:endParaRPr lang="ru-RU" dirty="0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250F9BA3-7171-3C3D-9EAA-5C19BBEA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458" y="2205807"/>
            <a:ext cx="4827219" cy="33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69074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DFE93-60E8-6680-EB5F-FF99A509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57" y="544734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для гостиничного бизнеса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D3B066-51C2-92C1-6DCA-0AE92307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51378" cy="5032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Польза для потребителя: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уровня комфорта и персонализации обслуживания гостей за счет автоматизации рутинных процессов.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Сокращение времени заезда/выезда, повышение скорости реагирования на запросы.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Возможность удаленного управления номером через мобильное приложение.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на рынке, портрет потребителя: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Растущий спрос на инновационные цифровые решения в гостиничном бизнесе, особенно со стороны сетевых отелей.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Целевая аудитория - деловые путешественники, молодежь, технологически подкованные потребители.</a:t>
            </a:r>
          </a:p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A178DF57-CE57-0EAF-4C07-D7329ABA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710" y="2022715"/>
            <a:ext cx="4435537" cy="39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967655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7D383-9C93-95C9-FA2E-B27D1495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238" y="544735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для гостиничного бизнеса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39383D-B367-7CF6-FF38-554BD138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0153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эффективность: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Сокращение эксплуатационных расходов за счет оптимизации использования номерного фонда.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лояльности и удержание гостей, рост доходов гостиницы.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Возможность монетизации решения через подписку или продажу лицензий.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факторы: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финансирования для разработки и внедрения системы.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Команда высококвалифицированных специалистов в области ИТ, гостиничного бизнеса, управления проектами.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Юридическая защита решения за счет патентования ключевых алгоритмов.</a:t>
            </a:r>
          </a:p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20EE1FA5-9B43-2E5C-A73C-145F4244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422" y="2192784"/>
            <a:ext cx="4655003" cy="31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353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69F27F-C4A7-D9D2-1F7A-E658C617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93" y="544735"/>
            <a:ext cx="9489584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0E6971-6A01-77A2-5A9F-BBAC4208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31276" cy="46640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 Room Manager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(IRM)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проблемы: низкая эффективность управления номерным фондом гостиниц, большие трудозатраты персонала, недостаточная персонализация обслуживания гостей.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Идея: разработать интеллектуальную систему управления номерным фондом, основанную на технологиях искусственного интеллекта.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повысить эффективность использования номерного фонда и качество обслуживания гостей в гостиницах.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Автоматизация рутинных процессов управления номерами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Персонализация обслуживания на основе предпочтений гостей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загрузки номерного фонда и доходности гостиницы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7149541A-D1D9-4F0E-39E9-D579E61A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209" y="1678304"/>
            <a:ext cx="4305161" cy="43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8738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7A804E-E925-0531-5BF2-CCD9947F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60" y="544735"/>
            <a:ext cx="9462951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971D3E-3645-B540-9A47-3A53AD67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5828930" cy="47021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Аналогичные проекты: единичные примеры систем с частичной автоматизацией процессов (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OnQ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но без применения 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Конкуренты: традиционные системы управления гостиничным хозяйством (Opera,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Fidelio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не обладающие интеллектуальными функциями.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Потребители: сетевые отели, крупные и средние гостиницы, ориентированные на деловых и технологически-продвинутых путешественников.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высокий спрос на инновационные цифровые решения в гостиничной сфере.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Новизна: применение технологий ИИ для автоматизированного управления номерным фондом - уникальное предложение на рынке.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Конкурентные преимущества: повышение эффективности использования номеров, персонализация, улучшение клиентского опыта.</a:t>
            </a:r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99BD3FB5-CDCC-16E6-B4DF-A6D18D4A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052" y="2066593"/>
            <a:ext cx="5244806" cy="34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81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9222B-CEC9-F56D-5987-8428CCBD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04" y="544734"/>
            <a:ext cx="9489584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B5D947-AE4B-88CB-064C-AD2B1964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848"/>
            <a:ext cx="5562600" cy="50323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Этапы реализации: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1. Анализ бизнес-процессов управления номерным фондом в гостиницах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2. Разработка архитектуры интеллектуальной системы IRM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3. Создание модулей распознавания голоса, компьютерного зрения, прогнозирования спроса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4. Интеграция модулей ИИ в единую платформу управления номерами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5. Пилотное внедрение системы IRM в нескольких гостиницах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6. Доработка и масштабирование решения</a:t>
            </a:r>
          </a:p>
          <a:p>
            <a:pPr marL="0" indent="0">
              <a:buNone/>
            </a:pPr>
            <a:r>
              <a:rPr lang="ru-RU" dirty="0"/>
              <a:t>7. Вывод IRM на рынок, привлечение клиентов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C595C8C7-9158-EF2C-E044-5E9A1CF7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736848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2126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24F87-2CCE-D0C2-BB35-DFD85EFA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535210"/>
            <a:ext cx="9866312" cy="128089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Инновационный проект «Система управления номерным фондом на основе искусственного интеллекта»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97809C-FA89-407F-2BC1-65D66D52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133600"/>
            <a:ext cx="5029200" cy="4318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Показатели эффективности</a:t>
            </a:r>
            <a:r>
              <a:rPr lang="en-US" dirty="0"/>
              <a:t>: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Экономические: рост загрузки номерного фонда на 15-20%, повышение доходности на 10-15%.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Операционные: сокращение трудозатрат персонала на управление номерами на 30%.</a:t>
            </a:r>
          </a:p>
          <a:p>
            <a:r>
              <a:rPr lang="ru-RU" dirty="0"/>
              <a:t>Клиентские: рост удовлетворенности гостей обслуживанием на 20-25%.</a:t>
            </a:r>
          </a:p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AA1BA3F7-4010-0F83-7C42-CCB6BBAA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607" y="2133600"/>
            <a:ext cx="4832003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3937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1293</Words>
  <Application>Microsoft Office PowerPoint</Application>
  <PresentationFormat>Произвольный</PresentationFormat>
  <Paragraphs>177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Инновационный проект «Система управления номерным фондом на основе искусственного интеллекта»</vt:lpstr>
      <vt:lpstr>Инновационный проект для гостиничного бизнеса</vt:lpstr>
      <vt:lpstr>Инновационный проект для гостиничного бизнеса</vt:lpstr>
      <vt:lpstr>Инновационный проект для гостиничного бизнеса</vt:lpstr>
      <vt:lpstr>Инновационный проект для гостиничного бизнеса</vt:lpstr>
      <vt:lpstr>Инновационный проект «Система управления номерным фондом на основе искусственного интеллекта»</vt:lpstr>
      <vt:lpstr>Инновационный проект «Система управления номерным фондом на основе искусственного интеллекта»</vt:lpstr>
      <vt:lpstr>Инновационный проект «Система управления номерным фондом на основе искусственного интеллекта»</vt:lpstr>
      <vt:lpstr>Инновационный проект «Система управления номерным фондом на основе искусственного интеллекта»</vt:lpstr>
      <vt:lpstr>Инновационный проект «Система управления номерным фондом на основе искусственного интеллекта»</vt:lpstr>
      <vt:lpstr>Инновационный проект «Система управления номерным фондом на основе искусственного интеллекта»</vt:lpstr>
      <vt:lpstr>Инновационный проект «Система управления номерным фондом на основе искусственного интеллекта»</vt:lpstr>
      <vt:lpstr>Анализ рисков инновационного проекта</vt:lpstr>
      <vt:lpstr>Оценка рисков инновационного проекта</vt:lpstr>
      <vt:lpstr>Меры по профилактике и нейтрализации рисков</vt:lpstr>
      <vt:lpstr>Меры по профилактике и нейтрализации рисков</vt:lpstr>
      <vt:lpstr>Эффект от внедрения инновационного проекта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 «Система управления номерным фондом на основе искусственного интеллекта»</dc:title>
  <dc:creator>Геннадий Тыщенко</dc:creator>
  <cp:lastModifiedBy>Пользователь2</cp:lastModifiedBy>
  <cp:revision>5</cp:revision>
  <dcterms:created xsi:type="dcterms:W3CDTF">2024-09-30T11:41:22Z</dcterms:created>
  <dcterms:modified xsi:type="dcterms:W3CDTF">2024-10-11T11:39:44Z</dcterms:modified>
</cp:coreProperties>
</file>