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75" r:id="rId3"/>
    <p:sldId id="276" r:id="rId4"/>
    <p:sldId id="258" r:id="rId5"/>
    <p:sldId id="257" r:id="rId6"/>
    <p:sldId id="277" r:id="rId7"/>
    <p:sldId id="259" r:id="rId8"/>
    <p:sldId id="263" r:id="rId9"/>
    <p:sldId id="274" r:id="rId10"/>
    <p:sldId id="261" r:id="rId11"/>
    <p:sldId id="267" r:id="rId12"/>
    <p:sldId id="262" r:id="rId13"/>
    <p:sldId id="264" r:id="rId14"/>
    <p:sldId id="265" r:id="rId15"/>
    <p:sldId id="26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4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D54F8-7A97-42AD-8E03-8598BA5D043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52947A-17B5-4891-AB8D-60A4EA0207ED}">
      <dgm:prSet/>
      <dgm:spPr/>
      <dgm:t>
        <a:bodyPr/>
        <a:lstStyle/>
        <a:p>
          <a:r>
            <a:rPr lang="ru-RU" b="1" i="1" dirty="0"/>
            <a:t>Коняшкин Олег Олегович, </a:t>
          </a:r>
        </a:p>
        <a:p>
          <a:r>
            <a:rPr lang="ru-RU" b="1" i="1" dirty="0"/>
            <a:t>Лоскутов Дмитрий Андреевич, </a:t>
          </a:r>
        </a:p>
        <a:p>
          <a:r>
            <a:rPr lang="ru-RU" i="1" dirty="0"/>
            <a:t>бакалавры, направление 19.03.04, 2 курс.</a:t>
          </a:r>
          <a:endParaRPr lang="en-US" dirty="0"/>
        </a:p>
      </dgm:t>
    </dgm:pt>
    <dgm:pt modelId="{025854D3-0EF9-42C8-91C1-1F3430D8A5BC}" type="parTrans" cxnId="{55724FA6-ABF8-42FB-AC81-FE2B208DFC8C}">
      <dgm:prSet/>
      <dgm:spPr/>
      <dgm:t>
        <a:bodyPr/>
        <a:lstStyle/>
        <a:p>
          <a:endParaRPr lang="en-US"/>
        </a:p>
      </dgm:t>
    </dgm:pt>
    <dgm:pt modelId="{82E93D03-85EC-4EA4-A85A-DB711AC56E5A}" type="sibTrans" cxnId="{55724FA6-ABF8-42FB-AC81-FE2B208DFC8C}">
      <dgm:prSet/>
      <dgm:spPr/>
      <dgm:t>
        <a:bodyPr/>
        <a:lstStyle/>
        <a:p>
          <a:endParaRPr lang="en-US"/>
        </a:p>
      </dgm:t>
    </dgm:pt>
    <dgm:pt modelId="{A304D8D6-D113-44EB-8084-0B86A09D3499}">
      <dgm:prSet/>
      <dgm:spPr/>
      <dgm:t>
        <a:bodyPr/>
        <a:lstStyle/>
        <a:p>
          <a:r>
            <a:rPr lang="ru-RU" i="1" dirty="0"/>
            <a:t>Руководитель </a:t>
          </a:r>
          <a:r>
            <a:rPr lang="en-US" i="1" dirty="0"/>
            <a:t>:</a:t>
          </a:r>
          <a:r>
            <a:rPr lang="ru-RU" i="1" dirty="0"/>
            <a:t> </a:t>
          </a:r>
          <a:endParaRPr lang="en-US" i="1" dirty="0"/>
        </a:p>
        <a:p>
          <a:r>
            <a:rPr lang="ru-RU" b="1" i="1" dirty="0" err="1"/>
            <a:t>Березовикова</a:t>
          </a:r>
          <a:r>
            <a:rPr lang="ru-RU" b="1" i="1" dirty="0"/>
            <a:t> И. П</a:t>
          </a:r>
          <a:r>
            <a:rPr lang="ru-RU" b="1" dirty="0"/>
            <a:t>.,</a:t>
          </a:r>
          <a:endParaRPr lang="en-US" b="1" dirty="0"/>
        </a:p>
        <a:p>
          <a:r>
            <a:rPr lang="ru-RU" dirty="0"/>
            <a:t> д-р биол. наук, профессор</a:t>
          </a:r>
          <a:endParaRPr lang="en-US" dirty="0"/>
        </a:p>
      </dgm:t>
    </dgm:pt>
    <dgm:pt modelId="{74DB0D97-F647-419A-9FEC-0A9173A6C654}" type="parTrans" cxnId="{6B4EE791-FF94-4F93-B9DF-BE8D064DC5E9}">
      <dgm:prSet/>
      <dgm:spPr/>
      <dgm:t>
        <a:bodyPr/>
        <a:lstStyle/>
        <a:p>
          <a:endParaRPr lang="en-US"/>
        </a:p>
      </dgm:t>
    </dgm:pt>
    <dgm:pt modelId="{53ECF383-4CD3-46D0-95A2-2890ED33DB35}" type="sibTrans" cxnId="{6B4EE791-FF94-4F93-B9DF-BE8D064DC5E9}">
      <dgm:prSet/>
      <dgm:spPr/>
      <dgm:t>
        <a:bodyPr/>
        <a:lstStyle/>
        <a:p>
          <a:endParaRPr lang="en-US"/>
        </a:p>
      </dgm:t>
    </dgm:pt>
    <dgm:pt modelId="{FB3B1531-C5DB-40D9-B10C-75847E41D1C5}" type="pres">
      <dgm:prSet presAssocID="{836D54F8-7A97-42AD-8E03-8598BA5D04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DD28A4-99AC-4A2F-BD2C-1432BAAE5EC3}" type="pres">
      <dgm:prSet presAssocID="{7E52947A-17B5-4891-AB8D-60A4EA0207ED}" presName="hierRoot1" presStyleCnt="0"/>
      <dgm:spPr/>
    </dgm:pt>
    <dgm:pt modelId="{7616E9C3-15FB-44D6-8A3A-5BCB27E85DA0}" type="pres">
      <dgm:prSet presAssocID="{7E52947A-17B5-4891-AB8D-60A4EA0207ED}" presName="composite" presStyleCnt="0"/>
      <dgm:spPr/>
    </dgm:pt>
    <dgm:pt modelId="{069D3017-45CC-4F9D-8CC1-CCD1E46FD372}" type="pres">
      <dgm:prSet presAssocID="{7E52947A-17B5-4891-AB8D-60A4EA0207ED}" presName="background" presStyleLbl="node0" presStyleIdx="0" presStyleCnt="2"/>
      <dgm:spPr/>
    </dgm:pt>
    <dgm:pt modelId="{DF7192C1-397F-4831-9888-CA343831D10B}" type="pres">
      <dgm:prSet presAssocID="{7E52947A-17B5-4891-AB8D-60A4EA0207E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C53F81-3DAA-428D-A100-892A774BD8EA}" type="pres">
      <dgm:prSet presAssocID="{7E52947A-17B5-4891-AB8D-60A4EA0207ED}" presName="hierChild2" presStyleCnt="0"/>
      <dgm:spPr/>
    </dgm:pt>
    <dgm:pt modelId="{C21FBDCF-4497-4912-85D5-511587FACE4F}" type="pres">
      <dgm:prSet presAssocID="{A304D8D6-D113-44EB-8084-0B86A09D3499}" presName="hierRoot1" presStyleCnt="0"/>
      <dgm:spPr/>
    </dgm:pt>
    <dgm:pt modelId="{D53F9A15-39FD-4D16-995C-1F476690676D}" type="pres">
      <dgm:prSet presAssocID="{A304D8D6-D113-44EB-8084-0B86A09D3499}" presName="composite" presStyleCnt="0"/>
      <dgm:spPr/>
    </dgm:pt>
    <dgm:pt modelId="{1EBCB1D5-7832-4092-9A30-3B3C47C07A91}" type="pres">
      <dgm:prSet presAssocID="{A304D8D6-D113-44EB-8084-0B86A09D3499}" presName="background" presStyleLbl="node0" presStyleIdx="1" presStyleCnt="2"/>
      <dgm:spPr/>
    </dgm:pt>
    <dgm:pt modelId="{7078D5E4-E2D1-4E64-AD44-AD1D5BA1FAEC}" type="pres">
      <dgm:prSet presAssocID="{A304D8D6-D113-44EB-8084-0B86A09D349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4BDC1B-57CE-4B48-8A9F-170A73E88F93}" type="pres">
      <dgm:prSet presAssocID="{A304D8D6-D113-44EB-8084-0B86A09D3499}" presName="hierChild2" presStyleCnt="0"/>
      <dgm:spPr/>
    </dgm:pt>
  </dgm:ptLst>
  <dgm:cxnLst>
    <dgm:cxn modelId="{B779A372-B89C-479A-892B-2BEDF62F34B6}" type="presOf" srcId="{A304D8D6-D113-44EB-8084-0B86A09D3499}" destId="{7078D5E4-E2D1-4E64-AD44-AD1D5BA1FAEC}" srcOrd="0" destOrd="0" presId="urn:microsoft.com/office/officeart/2005/8/layout/hierarchy1"/>
    <dgm:cxn modelId="{EA9DC890-DEA6-4828-B9C4-39DAAEC3F3A0}" type="presOf" srcId="{7E52947A-17B5-4891-AB8D-60A4EA0207ED}" destId="{DF7192C1-397F-4831-9888-CA343831D10B}" srcOrd="0" destOrd="0" presId="urn:microsoft.com/office/officeart/2005/8/layout/hierarchy1"/>
    <dgm:cxn modelId="{6B4EE791-FF94-4F93-B9DF-BE8D064DC5E9}" srcId="{836D54F8-7A97-42AD-8E03-8598BA5D043F}" destId="{A304D8D6-D113-44EB-8084-0B86A09D3499}" srcOrd="1" destOrd="0" parTransId="{74DB0D97-F647-419A-9FEC-0A9173A6C654}" sibTransId="{53ECF383-4CD3-46D0-95A2-2890ED33DB35}"/>
    <dgm:cxn modelId="{AC8104FB-7E66-46E0-B346-A9F92544995F}" type="presOf" srcId="{836D54F8-7A97-42AD-8E03-8598BA5D043F}" destId="{FB3B1531-C5DB-40D9-B10C-75847E41D1C5}" srcOrd="0" destOrd="0" presId="urn:microsoft.com/office/officeart/2005/8/layout/hierarchy1"/>
    <dgm:cxn modelId="{55724FA6-ABF8-42FB-AC81-FE2B208DFC8C}" srcId="{836D54F8-7A97-42AD-8E03-8598BA5D043F}" destId="{7E52947A-17B5-4891-AB8D-60A4EA0207ED}" srcOrd="0" destOrd="0" parTransId="{025854D3-0EF9-42C8-91C1-1F3430D8A5BC}" sibTransId="{82E93D03-85EC-4EA4-A85A-DB711AC56E5A}"/>
    <dgm:cxn modelId="{ECADE210-F1E0-42FF-9D64-D3BF7E1BCF08}" type="presParOf" srcId="{FB3B1531-C5DB-40D9-B10C-75847E41D1C5}" destId="{1CDD28A4-99AC-4A2F-BD2C-1432BAAE5EC3}" srcOrd="0" destOrd="0" presId="urn:microsoft.com/office/officeart/2005/8/layout/hierarchy1"/>
    <dgm:cxn modelId="{3C7B43A7-61D7-44A5-8BF4-EABB1620F3F4}" type="presParOf" srcId="{1CDD28A4-99AC-4A2F-BD2C-1432BAAE5EC3}" destId="{7616E9C3-15FB-44D6-8A3A-5BCB27E85DA0}" srcOrd="0" destOrd="0" presId="urn:microsoft.com/office/officeart/2005/8/layout/hierarchy1"/>
    <dgm:cxn modelId="{7C93BBEB-5F2B-4E79-9B3E-9CD012A10CF9}" type="presParOf" srcId="{7616E9C3-15FB-44D6-8A3A-5BCB27E85DA0}" destId="{069D3017-45CC-4F9D-8CC1-CCD1E46FD372}" srcOrd="0" destOrd="0" presId="urn:microsoft.com/office/officeart/2005/8/layout/hierarchy1"/>
    <dgm:cxn modelId="{699B53EF-F9F4-4D8B-98B2-EB5A4E84E704}" type="presParOf" srcId="{7616E9C3-15FB-44D6-8A3A-5BCB27E85DA0}" destId="{DF7192C1-397F-4831-9888-CA343831D10B}" srcOrd="1" destOrd="0" presId="urn:microsoft.com/office/officeart/2005/8/layout/hierarchy1"/>
    <dgm:cxn modelId="{DC0D4948-5207-44F4-8EE9-2BD65BCA20AF}" type="presParOf" srcId="{1CDD28A4-99AC-4A2F-BD2C-1432BAAE5EC3}" destId="{56C53F81-3DAA-428D-A100-892A774BD8EA}" srcOrd="1" destOrd="0" presId="urn:microsoft.com/office/officeart/2005/8/layout/hierarchy1"/>
    <dgm:cxn modelId="{ECFA2DA5-38A9-4E0A-8663-DB0479BCC55D}" type="presParOf" srcId="{FB3B1531-C5DB-40D9-B10C-75847E41D1C5}" destId="{C21FBDCF-4497-4912-85D5-511587FACE4F}" srcOrd="1" destOrd="0" presId="urn:microsoft.com/office/officeart/2005/8/layout/hierarchy1"/>
    <dgm:cxn modelId="{86ECF87B-FA5E-48E7-A4C0-C7671A987838}" type="presParOf" srcId="{C21FBDCF-4497-4912-85D5-511587FACE4F}" destId="{D53F9A15-39FD-4D16-995C-1F476690676D}" srcOrd="0" destOrd="0" presId="urn:microsoft.com/office/officeart/2005/8/layout/hierarchy1"/>
    <dgm:cxn modelId="{49610BC8-33E5-4F84-8E8C-106FA3980777}" type="presParOf" srcId="{D53F9A15-39FD-4D16-995C-1F476690676D}" destId="{1EBCB1D5-7832-4092-9A30-3B3C47C07A91}" srcOrd="0" destOrd="0" presId="urn:microsoft.com/office/officeart/2005/8/layout/hierarchy1"/>
    <dgm:cxn modelId="{37B36764-948F-49C7-9A18-152FE4E7869A}" type="presParOf" srcId="{D53F9A15-39FD-4D16-995C-1F476690676D}" destId="{7078D5E4-E2D1-4E64-AD44-AD1D5BA1FAEC}" srcOrd="1" destOrd="0" presId="urn:microsoft.com/office/officeart/2005/8/layout/hierarchy1"/>
    <dgm:cxn modelId="{1124C601-6583-4ACA-B038-504FC8635B74}" type="presParOf" srcId="{C21FBDCF-4497-4912-85D5-511587FACE4F}" destId="{384BDC1B-57CE-4B48-8A9F-170A73E88F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901118-50DA-4748-B5C6-C9F511FAC363}" type="doc">
      <dgm:prSet loTypeId="urn:microsoft.com/office/officeart/2005/8/layout/arrow5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ADBD5F-2A61-4EAF-940C-F1BE08A2D889}">
      <dgm:prSet/>
      <dgm:spPr/>
      <dgm:t>
        <a:bodyPr/>
        <a:lstStyle/>
        <a:p>
          <a:r>
            <a:rPr lang="ru-RU" dirty="0"/>
            <a:t>Определить основные проблемы потребления витаминов в Сибири</a:t>
          </a:r>
          <a:endParaRPr lang="en-US" dirty="0"/>
        </a:p>
      </dgm:t>
    </dgm:pt>
    <dgm:pt modelId="{09B6DF3F-5D94-480B-BD7A-C8EBD7137EC8}" type="parTrans" cxnId="{9629688C-6388-474A-A09B-C18A5E01FE60}">
      <dgm:prSet/>
      <dgm:spPr/>
      <dgm:t>
        <a:bodyPr/>
        <a:lstStyle/>
        <a:p>
          <a:endParaRPr lang="en-US"/>
        </a:p>
      </dgm:t>
    </dgm:pt>
    <dgm:pt modelId="{3F8AC143-AE1A-4979-8A99-A42A20F71410}" type="sibTrans" cxnId="{9629688C-6388-474A-A09B-C18A5E01FE60}">
      <dgm:prSet/>
      <dgm:spPr/>
      <dgm:t>
        <a:bodyPr/>
        <a:lstStyle/>
        <a:p>
          <a:endParaRPr lang="en-US"/>
        </a:p>
      </dgm:t>
    </dgm:pt>
    <dgm:pt modelId="{559B8053-739D-4702-975C-1FDA1D9A3DB0}">
      <dgm:prSet/>
      <dgm:spPr/>
      <dgm:t>
        <a:bodyPr/>
        <a:lstStyle/>
        <a:p>
          <a:r>
            <a:rPr lang="ru-RU" dirty="0"/>
            <a:t>Разработать концепцию предприятия питания, направленного на восполнение недостатка витаминов</a:t>
          </a:r>
          <a:endParaRPr lang="en-US" dirty="0"/>
        </a:p>
      </dgm:t>
    </dgm:pt>
    <dgm:pt modelId="{55EA940B-14CB-40EB-BFAF-26BF4E8635E8}" type="parTrans" cxnId="{3541ABD4-75F8-4FD1-829D-B8EC7C8D47F1}">
      <dgm:prSet/>
      <dgm:spPr/>
      <dgm:t>
        <a:bodyPr/>
        <a:lstStyle/>
        <a:p>
          <a:endParaRPr lang="en-US"/>
        </a:p>
      </dgm:t>
    </dgm:pt>
    <dgm:pt modelId="{484DFE97-719A-4D91-B022-FB04FC3453CB}" type="sibTrans" cxnId="{3541ABD4-75F8-4FD1-829D-B8EC7C8D47F1}">
      <dgm:prSet/>
      <dgm:spPr/>
      <dgm:t>
        <a:bodyPr/>
        <a:lstStyle/>
        <a:p>
          <a:endParaRPr lang="en-US"/>
        </a:p>
      </dgm:t>
    </dgm:pt>
    <dgm:pt modelId="{7C3294B2-2B26-45E6-B5A6-410EC4DDA4CA}" type="pres">
      <dgm:prSet presAssocID="{73901118-50DA-4748-B5C6-C9F511FAC3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D0FE2-A86E-4836-8390-B314F116C04E}" type="pres">
      <dgm:prSet presAssocID="{EAADBD5F-2A61-4EAF-940C-F1BE08A2D88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8EE31-2115-43E4-AE0A-A057BBBA3458}" type="pres">
      <dgm:prSet presAssocID="{559B8053-739D-4702-975C-1FDA1D9A3DB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41ABD4-75F8-4FD1-829D-B8EC7C8D47F1}" srcId="{73901118-50DA-4748-B5C6-C9F511FAC363}" destId="{559B8053-739D-4702-975C-1FDA1D9A3DB0}" srcOrd="1" destOrd="0" parTransId="{55EA940B-14CB-40EB-BFAF-26BF4E8635E8}" sibTransId="{484DFE97-719A-4D91-B022-FB04FC3453CB}"/>
    <dgm:cxn modelId="{9629688C-6388-474A-A09B-C18A5E01FE60}" srcId="{73901118-50DA-4748-B5C6-C9F511FAC363}" destId="{EAADBD5F-2A61-4EAF-940C-F1BE08A2D889}" srcOrd="0" destOrd="0" parTransId="{09B6DF3F-5D94-480B-BD7A-C8EBD7137EC8}" sibTransId="{3F8AC143-AE1A-4979-8A99-A42A20F71410}"/>
    <dgm:cxn modelId="{2923E507-790E-4BA8-B933-47F7FFD95261}" type="presOf" srcId="{73901118-50DA-4748-B5C6-C9F511FAC363}" destId="{7C3294B2-2B26-45E6-B5A6-410EC4DDA4CA}" srcOrd="0" destOrd="0" presId="urn:microsoft.com/office/officeart/2005/8/layout/arrow5"/>
    <dgm:cxn modelId="{EF853FC8-C482-4EBE-A8AB-750F176AA17B}" type="presOf" srcId="{EAADBD5F-2A61-4EAF-940C-F1BE08A2D889}" destId="{47DD0FE2-A86E-4836-8390-B314F116C04E}" srcOrd="0" destOrd="0" presId="urn:microsoft.com/office/officeart/2005/8/layout/arrow5"/>
    <dgm:cxn modelId="{1C1E0DDF-DC3A-465E-9B05-6ED4C2A7B78F}" type="presOf" srcId="{559B8053-739D-4702-975C-1FDA1D9A3DB0}" destId="{CFF8EE31-2115-43E4-AE0A-A057BBBA3458}" srcOrd="0" destOrd="0" presId="urn:microsoft.com/office/officeart/2005/8/layout/arrow5"/>
    <dgm:cxn modelId="{23849876-5F67-476C-A6DD-BDB692FB7B16}" type="presParOf" srcId="{7C3294B2-2B26-45E6-B5A6-410EC4DDA4CA}" destId="{47DD0FE2-A86E-4836-8390-B314F116C04E}" srcOrd="0" destOrd="0" presId="urn:microsoft.com/office/officeart/2005/8/layout/arrow5"/>
    <dgm:cxn modelId="{B578E590-5E7F-497B-A17F-18424B844F4E}" type="presParOf" srcId="{7C3294B2-2B26-45E6-B5A6-410EC4DDA4CA}" destId="{CFF8EE31-2115-43E4-AE0A-A057BBBA345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C74F52-F127-43E4-BD25-760F386866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BD527E-AB61-4349-B0C2-8E2B41550881}">
      <dgm:prSet/>
      <dgm:spPr/>
      <dgm:t>
        <a:bodyPr/>
        <a:lstStyle/>
        <a:p>
          <a:r>
            <a:rPr lang="ru-RU" b="1" i="0"/>
            <a:t>Общие закономерности витаминного статуса*: </a:t>
          </a:r>
          <a:endParaRPr lang="en-US"/>
        </a:p>
      </dgm:t>
    </dgm:pt>
    <dgm:pt modelId="{764E5DAA-A913-4E6A-962E-F7BB378B57D2}" type="parTrans" cxnId="{5EA01B53-B643-4B74-B9E1-D0126D8B0E70}">
      <dgm:prSet/>
      <dgm:spPr/>
      <dgm:t>
        <a:bodyPr/>
        <a:lstStyle/>
        <a:p>
          <a:endParaRPr lang="en-US"/>
        </a:p>
      </dgm:t>
    </dgm:pt>
    <dgm:pt modelId="{E85255B2-1937-4757-B7A0-DCE866AE48AA}" type="sibTrans" cxnId="{5EA01B53-B643-4B74-B9E1-D0126D8B0E70}">
      <dgm:prSet/>
      <dgm:spPr/>
      <dgm:t>
        <a:bodyPr/>
        <a:lstStyle/>
        <a:p>
          <a:endParaRPr lang="en-US"/>
        </a:p>
      </dgm:t>
    </dgm:pt>
    <dgm:pt modelId="{A7E852B0-0978-4F00-B6DC-B8D253D557C9}">
      <dgm:prSet custT="1"/>
      <dgm:spPr/>
      <dgm:t>
        <a:bodyPr/>
        <a:lstStyle/>
        <a:p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Самым распространенным является дефицит витамина D. 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612A9-6D58-4EC5-A669-243319E33AD1}" type="parTrans" cxnId="{06F8BFAD-51F0-4F77-ABE2-2D0FFEB5EBEA}">
      <dgm:prSet/>
      <dgm:spPr/>
      <dgm:t>
        <a:bodyPr/>
        <a:lstStyle/>
        <a:p>
          <a:endParaRPr lang="en-US"/>
        </a:p>
      </dgm:t>
    </dgm:pt>
    <dgm:pt modelId="{8AAAA747-2938-42B6-AC48-908AD5805B18}" type="sibTrans" cxnId="{06F8BFAD-51F0-4F77-ABE2-2D0FFEB5EBEA}">
      <dgm:prSet/>
      <dgm:spPr/>
      <dgm:t>
        <a:bodyPr/>
        <a:lstStyle/>
        <a:p>
          <a:endParaRPr lang="en-US"/>
        </a:p>
      </dgm:t>
    </dgm:pt>
    <dgm:pt modelId="{94D6F797-C37A-4D4A-B60B-C2AF81AA93FC}">
      <dgm:prSet custT="1"/>
      <dgm:spPr/>
      <dgm:t>
        <a:bodyPr/>
        <a:lstStyle/>
        <a:p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Недостаток витаминов группы В у взрослого населения по-прежнему встречается значительно чаще, чем недостаточность витаминов С, А и Е, обнаруживаемая в начале 2000-х годов.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F81FB-CD11-4C33-974A-441BAB9928A8}" type="parTrans" cxnId="{7BE721B2-5C45-4FB8-A596-EBA0463C7A36}">
      <dgm:prSet/>
      <dgm:spPr/>
      <dgm:t>
        <a:bodyPr/>
        <a:lstStyle/>
        <a:p>
          <a:endParaRPr lang="en-US"/>
        </a:p>
      </dgm:t>
    </dgm:pt>
    <dgm:pt modelId="{043EEB8D-2212-40EE-AA44-B71CFCA5E4E2}" type="sibTrans" cxnId="{7BE721B2-5C45-4FB8-A596-EBA0463C7A36}">
      <dgm:prSet/>
      <dgm:spPr/>
      <dgm:t>
        <a:bodyPr/>
        <a:lstStyle/>
        <a:p>
          <a:endParaRPr lang="en-US"/>
        </a:p>
      </dgm:t>
    </dgm:pt>
    <dgm:pt modelId="{D17F41A8-786B-4C1B-BC42-6D7FCC91BDEB}">
      <dgm:prSet custT="1"/>
      <dgm:spPr/>
      <dgm:t>
        <a:bodyPr/>
        <a:lstStyle/>
        <a:p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Наиболее частыми сочетаниями являются дефициты витаминов D, В</a:t>
          </a:r>
          <a:r>
            <a:rPr lang="ru-RU" sz="1400" b="1" i="0" baseline="-25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 и каротиноидов.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DB883-2B2D-4678-BCBC-8463D5B19872}" type="parTrans" cxnId="{9723A0A5-F938-4E13-B860-F844C6AE6703}">
      <dgm:prSet/>
      <dgm:spPr/>
      <dgm:t>
        <a:bodyPr/>
        <a:lstStyle/>
        <a:p>
          <a:endParaRPr lang="en-US"/>
        </a:p>
      </dgm:t>
    </dgm:pt>
    <dgm:pt modelId="{CF4E3122-84CF-4028-A607-E9F662CD3840}" type="sibTrans" cxnId="{9723A0A5-F938-4E13-B860-F844C6AE6703}">
      <dgm:prSet/>
      <dgm:spPr/>
      <dgm:t>
        <a:bodyPr/>
        <a:lstStyle/>
        <a:p>
          <a:endParaRPr lang="en-US"/>
        </a:p>
      </dgm:t>
    </dgm:pt>
    <dgm:pt modelId="{04F436FE-F494-4485-A38E-47804AB7FF02}">
      <dgm:prSet custT="1"/>
      <dgm:spPr/>
      <dgm:t>
        <a:bodyPr/>
        <a:lstStyle/>
        <a:p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Выявлены группы лиц, недостаточно обеспеченных другими витаминами: витамином Е (работники вредных производств, студенты вузов), </a:t>
          </a:r>
          <a:r>
            <a:rPr lang="ru-RU" sz="1400" b="1" i="0" dirty="0" err="1">
              <a:latin typeface="Arial" panose="020B0604020202020204" pitchFamily="34" charset="0"/>
              <a:cs typeface="Arial" panose="020B0604020202020204" pitchFamily="34" charset="0"/>
            </a:rPr>
            <a:t>фолатами</a:t>
          </a:r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 (студенты, больные ожирением), витамином В</a:t>
          </a:r>
          <a:r>
            <a:rPr lang="ru-RU" sz="1400" b="1" i="0" baseline="-25000" dirty="0">
              <a:latin typeface="Arial" panose="020B0604020202020204" pitchFamily="34" charset="0"/>
              <a:cs typeface="Arial" panose="020B0604020202020204" pitchFamily="34" charset="0"/>
            </a:rPr>
            <a:t>12</a:t>
          </a:r>
          <a:r>
            <a:rPr lang="ru-RU" sz="1400" b="1" i="0" dirty="0">
              <a:latin typeface="Arial" panose="020B0604020202020204" pitchFamily="34" charset="0"/>
              <a:cs typeface="Arial" panose="020B0604020202020204" pitchFamily="34" charset="0"/>
            </a:rPr>
            <a:t> (вегетарианцы).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46ED9-7DFD-481F-A44B-A3697F0E62BA}" type="parTrans" cxnId="{558D6638-0768-46C7-B0F5-5505936DCCEE}">
      <dgm:prSet/>
      <dgm:spPr/>
      <dgm:t>
        <a:bodyPr/>
        <a:lstStyle/>
        <a:p>
          <a:endParaRPr lang="en-US"/>
        </a:p>
      </dgm:t>
    </dgm:pt>
    <dgm:pt modelId="{484700F6-CCBA-4463-87F7-000140D947D8}" type="sibTrans" cxnId="{558D6638-0768-46C7-B0F5-5505936DCCEE}">
      <dgm:prSet/>
      <dgm:spPr/>
      <dgm:t>
        <a:bodyPr/>
        <a:lstStyle/>
        <a:p>
          <a:endParaRPr lang="en-US"/>
        </a:p>
      </dgm:t>
    </dgm:pt>
    <dgm:pt modelId="{1A9BC84A-6F41-4545-9931-F16C75F1217E}">
      <dgm:prSet/>
      <dgm:spPr/>
      <dgm:t>
        <a:bodyPr/>
        <a:lstStyle/>
        <a:p>
          <a:r>
            <a:rPr lang="ru-RU" b="0" i="0" dirty="0"/>
            <a:t>*</a:t>
          </a:r>
          <a:r>
            <a:rPr lang="ru-RU" b="1" i="1" dirty="0" err="1"/>
            <a:t>Коденцова</a:t>
          </a:r>
          <a:r>
            <a:rPr lang="ru-RU" b="1" i="1" dirty="0"/>
            <a:t> В.М., Бекетова Н.А., Никитюк Д.Б., </a:t>
          </a:r>
          <a:r>
            <a:rPr lang="ru-RU" b="1" i="1" dirty="0" err="1"/>
            <a:t>Тутельян</a:t>
          </a:r>
          <a:r>
            <a:rPr lang="ru-RU" b="1" i="1" dirty="0"/>
            <a:t> В.А. Характеристика обеспеченности витаминами взрослого населения Российской Федерации. Профилактическая медицина. 2018;21(4):32‑37.</a:t>
          </a:r>
          <a:endParaRPr lang="en-US" dirty="0"/>
        </a:p>
      </dgm:t>
    </dgm:pt>
    <dgm:pt modelId="{15FDE7A9-A343-4BA6-BFFA-D92283155C3A}" type="parTrans" cxnId="{3D57190B-F2D5-40F8-A889-2144942E0B0F}">
      <dgm:prSet/>
      <dgm:spPr/>
      <dgm:t>
        <a:bodyPr/>
        <a:lstStyle/>
        <a:p>
          <a:endParaRPr lang="en-US"/>
        </a:p>
      </dgm:t>
    </dgm:pt>
    <dgm:pt modelId="{94BA92BC-031F-4713-9645-27CD33BCAF74}" type="sibTrans" cxnId="{3D57190B-F2D5-40F8-A889-2144942E0B0F}">
      <dgm:prSet/>
      <dgm:spPr/>
      <dgm:t>
        <a:bodyPr/>
        <a:lstStyle/>
        <a:p>
          <a:endParaRPr lang="en-US"/>
        </a:p>
      </dgm:t>
    </dgm:pt>
    <dgm:pt modelId="{119CA0B6-FBA8-415F-B34C-FB315A609373}" type="pres">
      <dgm:prSet presAssocID="{B6C74F52-F127-43E4-BD25-760F386866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7B68A5-3766-4673-824D-AEC2A0965160}" type="pres">
      <dgm:prSet presAssocID="{1CBD527E-AB61-4349-B0C2-8E2B41550881}" presName="parentText" presStyleLbl="node1" presStyleIdx="0" presStyleCnt="2" custLinFactNeighborY="-20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28E6B-B434-455F-A775-BB0BAD5EB652}" type="pres">
      <dgm:prSet presAssocID="{1CBD527E-AB61-4349-B0C2-8E2B41550881}" presName="childText" presStyleLbl="revTx" presStyleIdx="0" presStyleCnt="1" custLinFactNeighborX="-1472" custLinFactNeighborY="6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167A8-89FA-4764-875B-B1F66D98A28E}" type="pres">
      <dgm:prSet presAssocID="{1A9BC84A-6F41-4545-9931-F16C75F1217E}" presName="parentText" presStyleLbl="node1" presStyleIdx="1" presStyleCnt="2" custLinFactNeighborY="7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3A0A5-F938-4E13-B860-F844C6AE6703}" srcId="{1CBD527E-AB61-4349-B0C2-8E2B41550881}" destId="{D17F41A8-786B-4C1B-BC42-6D7FCC91BDEB}" srcOrd="2" destOrd="0" parTransId="{795DB883-2B2D-4678-BCBC-8463D5B19872}" sibTransId="{CF4E3122-84CF-4028-A607-E9F662CD3840}"/>
    <dgm:cxn modelId="{5EA01B53-B643-4B74-B9E1-D0126D8B0E70}" srcId="{B6C74F52-F127-43E4-BD25-760F38686647}" destId="{1CBD527E-AB61-4349-B0C2-8E2B41550881}" srcOrd="0" destOrd="0" parTransId="{764E5DAA-A913-4E6A-962E-F7BB378B57D2}" sibTransId="{E85255B2-1937-4757-B7A0-DCE866AE48AA}"/>
    <dgm:cxn modelId="{CD34BB5A-071E-470C-934C-571B96B282A1}" type="presOf" srcId="{1A9BC84A-6F41-4545-9931-F16C75F1217E}" destId="{291167A8-89FA-4764-875B-B1F66D98A28E}" srcOrd="0" destOrd="0" presId="urn:microsoft.com/office/officeart/2005/8/layout/vList2"/>
    <dgm:cxn modelId="{C4BC05FD-151D-4C80-A3AD-FDCB6422FE83}" type="presOf" srcId="{04F436FE-F494-4485-A38E-47804AB7FF02}" destId="{B6A28E6B-B434-455F-A775-BB0BAD5EB652}" srcOrd="0" destOrd="3" presId="urn:microsoft.com/office/officeart/2005/8/layout/vList2"/>
    <dgm:cxn modelId="{6ED24196-352D-4C70-96BA-2130449C5804}" type="presOf" srcId="{A7E852B0-0978-4F00-B6DC-B8D253D557C9}" destId="{B6A28E6B-B434-455F-A775-BB0BAD5EB652}" srcOrd="0" destOrd="0" presId="urn:microsoft.com/office/officeart/2005/8/layout/vList2"/>
    <dgm:cxn modelId="{C96E7672-60F4-40C2-A994-2C89F1B59544}" type="presOf" srcId="{1CBD527E-AB61-4349-B0C2-8E2B41550881}" destId="{657B68A5-3766-4673-824D-AEC2A0965160}" srcOrd="0" destOrd="0" presId="urn:microsoft.com/office/officeart/2005/8/layout/vList2"/>
    <dgm:cxn modelId="{3D57190B-F2D5-40F8-A889-2144942E0B0F}" srcId="{B6C74F52-F127-43E4-BD25-760F38686647}" destId="{1A9BC84A-6F41-4545-9931-F16C75F1217E}" srcOrd="1" destOrd="0" parTransId="{15FDE7A9-A343-4BA6-BFFA-D92283155C3A}" sibTransId="{94BA92BC-031F-4713-9645-27CD33BCAF74}"/>
    <dgm:cxn modelId="{384795D9-E034-401D-83F3-2FEBE61BBC3E}" type="presOf" srcId="{94D6F797-C37A-4D4A-B60B-C2AF81AA93FC}" destId="{B6A28E6B-B434-455F-A775-BB0BAD5EB652}" srcOrd="0" destOrd="1" presId="urn:microsoft.com/office/officeart/2005/8/layout/vList2"/>
    <dgm:cxn modelId="{ECC9F585-AD50-4033-AFAC-A4C87AA8D6F8}" type="presOf" srcId="{D17F41A8-786B-4C1B-BC42-6D7FCC91BDEB}" destId="{B6A28E6B-B434-455F-A775-BB0BAD5EB652}" srcOrd="0" destOrd="2" presId="urn:microsoft.com/office/officeart/2005/8/layout/vList2"/>
    <dgm:cxn modelId="{06F8BFAD-51F0-4F77-ABE2-2D0FFEB5EBEA}" srcId="{1CBD527E-AB61-4349-B0C2-8E2B41550881}" destId="{A7E852B0-0978-4F00-B6DC-B8D253D557C9}" srcOrd="0" destOrd="0" parTransId="{C53612A9-6D58-4EC5-A669-243319E33AD1}" sibTransId="{8AAAA747-2938-42B6-AC48-908AD5805B18}"/>
    <dgm:cxn modelId="{558D6638-0768-46C7-B0F5-5505936DCCEE}" srcId="{1CBD527E-AB61-4349-B0C2-8E2B41550881}" destId="{04F436FE-F494-4485-A38E-47804AB7FF02}" srcOrd="3" destOrd="0" parTransId="{02946ED9-7DFD-481F-A44B-A3697F0E62BA}" sibTransId="{484700F6-CCBA-4463-87F7-000140D947D8}"/>
    <dgm:cxn modelId="{1D211A09-7D9C-443C-BB77-B4C95792A5F6}" type="presOf" srcId="{B6C74F52-F127-43E4-BD25-760F38686647}" destId="{119CA0B6-FBA8-415F-B34C-FB315A609373}" srcOrd="0" destOrd="0" presId="urn:microsoft.com/office/officeart/2005/8/layout/vList2"/>
    <dgm:cxn modelId="{7BE721B2-5C45-4FB8-A596-EBA0463C7A36}" srcId="{1CBD527E-AB61-4349-B0C2-8E2B41550881}" destId="{94D6F797-C37A-4D4A-B60B-C2AF81AA93FC}" srcOrd="1" destOrd="0" parTransId="{BB6F81FB-CD11-4C33-974A-441BAB9928A8}" sibTransId="{043EEB8D-2212-40EE-AA44-B71CFCA5E4E2}"/>
    <dgm:cxn modelId="{417A10EE-0AF7-4F18-ACCC-B12847700743}" type="presParOf" srcId="{119CA0B6-FBA8-415F-B34C-FB315A609373}" destId="{657B68A5-3766-4673-824D-AEC2A0965160}" srcOrd="0" destOrd="0" presId="urn:microsoft.com/office/officeart/2005/8/layout/vList2"/>
    <dgm:cxn modelId="{72338492-B5EF-4A5E-8B15-A740843F2D5F}" type="presParOf" srcId="{119CA0B6-FBA8-415F-B34C-FB315A609373}" destId="{B6A28E6B-B434-455F-A775-BB0BAD5EB652}" srcOrd="1" destOrd="0" presId="urn:microsoft.com/office/officeart/2005/8/layout/vList2"/>
    <dgm:cxn modelId="{D5503DC0-0DF9-4CEC-81CF-5F4FD1BFD9E0}" type="presParOf" srcId="{119CA0B6-FBA8-415F-B34C-FB315A609373}" destId="{291167A8-89FA-4764-875B-B1F66D98A28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2B4042-4A06-4415-B596-4D6658C0B1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830D1B-310E-4152-80BE-8A3436E9992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Создание фудтрака, предлагающего чаи, обогащенные витаминами, дефицит которых наблюдается в регионе</a:t>
          </a:r>
          <a:endParaRPr lang="en-US"/>
        </a:p>
      </dgm:t>
    </dgm:pt>
    <dgm:pt modelId="{13D71266-5AF7-4F3F-A990-C3C7D5CD900C}" type="parTrans" cxnId="{23C65010-2B1E-4538-B99C-8371CE9C2A10}">
      <dgm:prSet/>
      <dgm:spPr/>
      <dgm:t>
        <a:bodyPr/>
        <a:lstStyle/>
        <a:p>
          <a:endParaRPr lang="en-US"/>
        </a:p>
      </dgm:t>
    </dgm:pt>
    <dgm:pt modelId="{25B89F07-A273-4BFF-9115-2A2C1D497333}" type="sibTrans" cxnId="{23C65010-2B1E-4538-B99C-8371CE9C2A10}">
      <dgm:prSet/>
      <dgm:spPr/>
      <dgm:t>
        <a:bodyPr/>
        <a:lstStyle/>
        <a:p>
          <a:endParaRPr lang="en-US"/>
        </a:p>
      </dgm:t>
    </dgm:pt>
    <dgm:pt modelId="{4C156976-C3C1-47B6-A574-9F991DFE226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Использование только биоразлагаемых пакетов</a:t>
          </a:r>
          <a:endParaRPr lang="en-US"/>
        </a:p>
      </dgm:t>
    </dgm:pt>
    <dgm:pt modelId="{13B83AD9-64D9-4D28-A47B-8F10DEEA5658}" type="parTrans" cxnId="{1C2C7357-5B33-4238-9F78-50CF2086EFE7}">
      <dgm:prSet/>
      <dgm:spPr/>
      <dgm:t>
        <a:bodyPr/>
        <a:lstStyle/>
        <a:p>
          <a:endParaRPr lang="en-US"/>
        </a:p>
      </dgm:t>
    </dgm:pt>
    <dgm:pt modelId="{A4D3A225-C84A-46CD-BBEB-40DDEC49D50B}" type="sibTrans" cxnId="{1C2C7357-5B33-4238-9F78-50CF2086EFE7}">
      <dgm:prSet/>
      <dgm:spPr/>
      <dgm:t>
        <a:bodyPr/>
        <a:lstStyle/>
        <a:p>
          <a:endParaRPr lang="en-US"/>
        </a:p>
      </dgm:t>
    </dgm:pt>
    <dgm:pt modelId="{70450EDF-AFBD-48CF-93E2-9B5338F2526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Использование сырья и витаминных премиксов отечественных производителей</a:t>
          </a:r>
          <a:endParaRPr lang="en-US" dirty="0"/>
        </a:p>
      </dgm:t>
    </dgm:pt>
    <dgm:pt modelId="{04A28680-0DE0-49BA-B50B-056904997C18}" type="parTrans" cxnId="{1B7DFA44-4CE4-4FCE-9ADE-F9088274D93A}">
      <dgm:prSet/>
      <dgm:spPr/>
      <dgm:t>
        <a:bodyPr/>
        <a:lstStyle/>
        <a:p>
          <a:endParaRPr lang="en-US"/>
        </a:p>
      </dgm:t>
    </dgm:pt>
    <dgm:pt modelId="{34DE26E2-DB20-4B0D-87B8-F7B079AD353E}" type="sibTrans" cxnId="{1B7DFA44-4CE4-4FCE-9ADE-F9088274D93A}">
      <dgm:prSet/>
      <dgm:spPr/>
      <dgm:t>
        <a:bodyPr/>
        <a:lstStyle/>
        <a:p>
          <a:endParaRPr lang="en-US"/>
        </a:p>
      </dgm:t>
    </dgm:pt>
    <dgm:pt modelId="{F05482C2-F6D5-4F32-A52B-32263C78A91F}" type="pres">
      <dgm:prSet presAssocID="{D82B4042-4A06-4415-B596-4D6658C0B17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08B39-D781-4D11-9520-158AF01335B1}" type="pres">
      <dgm:prSet presAssocID="{02830D1B-310E-4152-80BE-8A3436E99929}" presName="compNode" presStyleCnt="0"/>
      <dgm:spPr/>
    </dgm:pt>
    <dgm:pt modelId="{362F4C6F-7B0F-4893-A59F-92C5CA381CA6}" type="pres">
      <dgm:prSet presAssocID="{02830D1B-310E-4152-80BE-8A3436E99929}" presName="bgRect" presStyleLbl="bgShp" presStyleIdx="0" presStyleCnt="3"/>
      <dgm:spPr/>
    </dgm:pt>
    <dgm:pt modelId="{FA45E2DA-2898-4F0E-BBB9-C5A52D3B9ABF}" type="pres">
      <dgm:prSet presAssocID="{02830D1B-310E-4152-80BE-8A3436E9992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Low Temperature"/>
        </a:ext>
      </dgm:extLst>
    </dgm:pt>
    <dgm:pt modelId="{1D09EEFF-C7D9-4B92-AB1B-BEDDBFC85495}" type="pres">
      <dgm:prSet presAssocID="{02830D1B-310E-4152-80BE-8A3436E99929}" presName="spaceRect" presStyleCnt="0"/>
      <dgm:spPr/>
    </dgm:pt>
    <dgm:pt modelId="{C2343612-4D2F-4215-9E40-F744D6080854}" type="pres">
      <dgm:prSet presAssocID="{02830D1B-310E-4152-80BE-8A3436E9992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E73ED20-ED27-47E1-B1CE-837A6E7845DB}" type="pres">
      <dgm:prSet presAssocID="{25B89F07-A273-4BFF-9115-2A2C1D497333}" presName="sibTrans" presStyleCnt="0"/>
      <dgm:spPr/>
    </dgm:pt>
    <dgm:pt modelId="{3C25B993-F855-4717-911D-7A88E3D6EA10}" type="pres">
      <dgm:prSet presAssocID="{4C156976-C3C1-47B6-A574-9F991DFE226E}" presName="compNode" presStyleCnt="0"/>
      <dgm:spPr/>
    </dgm:pt>
    <dgm:pt modelId="{D8D1E2F3-AC89-475C-AF63-5637FF115064}" type="pres">
      <dgm:prSet presAssocID="{4C156976-C3C1-47B6-A574-9F991DFE226E}" presName="bgRect" presStyleLbl="bgShp" presStyleIdx="1" presStyleCnt="3"/>
      <dgm:spPr/>
    </dgm:pt>
    <dgm:pt modelId="{28667B59-C9D1-463D-BB2C-1E1A2B53FD69}" type="pres">
      <dgm:prSet presAssocID="{4C156976-C3C1-47B6-A574-9F991DFE22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Smart Phone"/>
        </a:ext>
      </dgm:extLst>
    </dgm:pt>
    <dgm:pt modelId="{69DD6326-1969-45EB-9D34-180CA5EB6358}" type="pres">
      <dgm:prSet presAssocID="{4C156976-C3C1-47B6-A574-9F991DFE226E}" presName="spaceRect" presStyleCnt="0"/>
      <dgm:spPr/>
    </dgm:pt>
    <dgm:pt modelId="{77BD150B-A06D-4957-94BD-34ED4EA15532}" type="pres">
      <dgm:prSet presAssocID="{4C156976-C3C1-47B6-A574-9F991DFE226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4FFE9C1-0CBB-4704-9A1B-51DBB443B301}" type="pres">
      <dgm:prSet presAssocID="{A4D3A225-C84A-46CD-BBEB-40DDEC49D50B}" presName="sibTrans" presStyleCnt="0"/>
      <dgm:spPr/>
    </dgm:pt>
    <dgm:pt modelId="{501041C7-BC06-4060-964E-2E06434D73CF}" type="pres">
      <dgm:prSet presAssocID="{70450EDF-AFBD-48CF-93E2-9B5338F25267}" presName="compNode" presStyleCnt="0"/>
      <dgm:spPr/>
    </dgm:pt>
    <dgm:pt modelId="{E5981E26-9D74-4441-BDBE-1E2FE459808B}" type="pres">
      <dgm:prSet presAssocID="{70450EDF-AFBD-48CF-93E2-9B5338F25267}" presName="bgRect" presStyleLbl="bgShp" presStyleIdx="2" presStyleCnt="3"/>
      <dgm:spPr/>
    </dgm:pt>
    <dgm:pt modelId="{AAC2979E-C39C-46D3-AF40-5CC19240A8C5}" type="pres">
      <dgm:prSet presAssocID="{70450EDF-AFBD-48CF-93E2-9B5338F252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Фабрика"/>
        </a:ext>
      </dgm:extLst>
    </dgm:pt>
    <dgm:pt modelId="{B20AD14C-F624-4E00-AA48-0A575874A543}" type="pres">
      <dgm:prSet presAssocID="{70450EDF-AFBD-48CF-93E2-9B5338F25267}" presName="spaceRect" presStyleCnt="0"/>
      <dgm:spPr/>
    </dgm:pt>
    <dgm:pt modelId="{E895AD83-6AC8-4D0A-A320-F81487A002E1}" type="pres">
      <dgm:prSet presAssocID="{70450EDF-AFBD-48CF-93E2-9B5338F25267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671A6A4-89F6-4267-8E59-6650D3B65328}" type="presOf" srcId="{4C156976-C3C1-47B6-A574-9F991DFE226E}" destId="{77BD150B-A06D-4957-94BD-34ED4EA15532}" srcOrd="0" destOrd="0" presId="urn:microsoft.com/office/officeart/2018/2/layout/IconVerticalSolidList"/>
    <dgm:cxn modelId="{1B7DFA44-4CE4-4FCE-9ADE-F9088274D93A}" srcId="{D82B4042-4A06-4415-B596-4D6658C0B17F}" destId="{70450EDF-AFBD-48CF-93E2-9B5338F25267}" srcOrd="2" destOrd="0" parTransId="{04A28680-0DE0-49BA-B50B-056904997C18}" sibTransId="{34DE26E2-DB20-4B0D-87B8-F7B079AD353E}"/>
    <dgm:cxn modelId="{3C9FA056-33E0-43D2-8728-2CE4C25365EC}" type="presOf" srcId="{02830D1B-310E-4152-80BE-8A3436E99929}" destId="{C2343612-4D2F-4215-9E40-F744D6080854}" srcOrd="0" destOrd="0" presId="urn:microsoft.com/office/officeart/2018/2/layout/IconVerticalSolidList"/>
    <dgm:cxn modelId="{A552BFF9-9388-4D31-960E-2488270E232A}" type="presOf" srcId="{D82B4042-4A06-4415-B596-4D6658C0B17F}" destId="{F05482C2-F6D5-4F32-A52B-32263C78A91F}" srcOrd="0" destOrd="0" presId="urn:microsoft.com/office/officeart/2018/2/layout/IconVerticalSolidList"/>
    <dgm:cxn modelId="{23C65010-2B1E-4538-B99C-8371CE9C2A10}" srcId="{D82B4042-4A06-4415-B596-4D6658C0B17F}" destId="{02830D1B-310E-4152-80BE-8A3436E99929}" srcOrd="0" destOrd="0" parTransId="{13D71266-5AF7-4F3F-A990-C3C7D5CD900C}" sibTransId="{25B89F07-A273-4BFF-9115-2A2C1D497333}"/>
    <dgm:cxn modelId="{1C2C7357-5B33-4238-9F78-50CF2086EFE7}" srcId="{D82B4042-4A06-4415-B596-4D6658C0B17F}" destId="{4C156976-C3C1-47B6-A574-9F991DFE226E}" srcOrd="1" destOrd="0" parTransId="{13B83AD9-64D9-4D28-A47B-8F10DEEA5658}" sibTransId="{A4D3A225-C84A-46CD-BBEB-40DDEC49D50B}"/>
    <dgm:cxn modelId="{B8438E8F-5AFE-4635-B97F-6938A5ADCB12}" type="presOf" srcId="{70450EDF-AFBD-48CF-93E2-9B5338F25267}" destId="{E895AD83-6AC8-4D0A-A320-F81487A002E1}" srcOrd="0" destOrd="0" presId="urn:microsoft.com/office/officeart/2018/2/layout/IconVerticalSolidList"/>
    <dgm:cxn modelId="{05910701-1146-4F6D-B6D1-832F9921FD10}" type="presParOf" srcId="{F05482C2-F6D5-4F32-A52B-32263C78A91F}" destId="{EEE08B39-D781-4D11-9520-158AF01335B1}" srcOrd="0" destOrd="0" presId="urn:microsoft.com/office/officeart/2018/2/layout/IconVerticalSolidList"/>
    <dgm:cxn modelId="{AC5E0627-3431-4100-9D42-92B9E48C7EC0}" type="presParOf" srcId="{EEE08B39-D781-4D11-9520-158AF01335B1}" destId="{362F4C6F-7B0F-4893-A59F-92C5CA381CA6}" srcOrd="0" destOrd="0" presId="urn:microsoft.com/office/officeart/2018/2/layout/IconVerticalSolidList"/>
    <dgm:cxn modelId="{78735315-746B-48C3-947E-64F7457349DB}" type="presParOf" srcId="{EEE08B39-D781-4D11-9520-158AF01335B1}" destId="{FA45E2DA-2898-4F0E-BBB9-C5A52D3B9ABF}" srcOrd="1" destOrd="0" presId="urn:microsoft.com/office/officeart/2018/2/layout/IconVerticalSolidList"/>
    <dgm:cxn modelId="{94CE82AF-8474-46B8-B550-E6225E1EA89D}" type="presParOf" srcId="{EEE08B39-D781-4D11-9520-158AF01335B1}" destId="{1D09EEFF-C7D9-4B92-AB1B-BEDDBFC85495}" srcOrd="2" destOrd="0" presId="urn:microsoft.com/office/officeart/2018/2/layout/IconVerticalSolidList"/>
    <dgm:cxn modelId="{F51EFBEE-CC0E-4DA5-AE33-3C5AC8544265}" type="presParOf" srcId="{EEE08B39-D781-4D11-9520-158AF01335B1}" destId="{C2343612-4D2F-4215-9E40-F744D6080854}" srcOrd="3" destOrd="0" presId="urn:microsoft.com/office/officeart/2018/2/layout/IconVerticalSolidList"/>
    <dgm:cxn modelId="{F90C5B11-8A31-4441-8BC9-BB902412EF70}" type="presParOf" srcId="{F05482C2-F6D5-4F32-A52B-32263C78A91F}" destId="{BE73ED20-ED27-47E1-B1CE-837A6E7845DB}" srcOrd="1" destOrd="0" presId="urn:microsoft.com/office/officeart/2018/2/layout/IconVerticalSolidList"/>
    <dgm:cxn modelId="{C4478EF0-84A2-4E7B-A355-E54699E02214}" type="presParOf" srcId="{F05482C2-F6D5-4F32-A52B-32263C78A91F}" destId="{3C25B993-F855-4717-911D-7A88E3D6EA10}" srcOrd="2" destOrd="0" presId="urn:microsoft.com/office/officeart/2018/2/layout/IconVerticalSolidList"/>
    <dgm:cxn modelId="{45AE5970-C129-41A4-8615-D427FB8CB4D9}" type="presParOf" srcId="{3C25B993-F855-4717-911D-7A88E3D6EA10}" destId="{D8D1E2F3-AC89-475C-AF63-5637FF115064}" srcOrd="0" destOrd="0" presId="urn:microsoft.com/office/officeart/2018/2/layout/IconVerticalSolidList"/>
    <dgm:cxn modelId="{26E3C313-010B-4ABF-9987-E1C9ED49281E}" type="presParOf" srcId="{3C25B993-F855-4717-911D-7A88E3D6EA10}" destId="{28667B59-C9D1-463D-BB2C-1E1A2B53FD69}" srcOrd="1" destOrd="0" presId="urn:microsoft.com/office/officeart/2018/2/layout/IconVerticalSolidList"/>
    <dgm:cxn modelId="{86CA6AA1-2303-4DEF-8D35-7E71D6B357D2}" type="presParOf" srcId="{3C25B993-F855-4717-911D-7A88E3D6EA10}" destId="{69DD6326-1969-45EB-9D34-180CA5EB6358}" srcOrd="2" destOrd="0" presId="urn:microsoft.com/office/officeart/2018/2/layout/IconVerticalSolidList"/>
    <dgm:cxn modelId="{B87C7422-2BDD-4B42-877C-20F1B1B71B8F}" type="presParOf" srcId="{3C25B993-F855-4717-911D-7A88E3D6EA10}" destId="{77BD150B-A06D-4957-94BD-34ED4EA15532}" srcOrd="3" destOrd="0" presId="urn:microsoft.com/office/officeart/2018/2/layout/IconVerticalSolidList"/>
    <dgm:cxn modelId="{15A69A74-E973-402F-839A-9398CFEEE2D8}" type="presParOf" srcId="{F05482C2-F6D5-4F32-A52B-32263C78A91F}" destId="{14FFE9C1-0CBB-4704-9A1B-51DBB443B301}" srcOrd="3" destOrd="0" presId="urn:microsoft.com/office/officeart/2018/2/layout/IconVerticalSolidList"/>
    <dgm:cxn modelId="{5E0D36BA-2A39-48C9-8106-A1792EB148CA}" type="presParOf" srcId="{F05482C2-F6D5-4F32-A52B-32263C78A91F}" destId="{501041C7-BC06-4060-964E-2E06434D73CF}" srcOrd="4" destOrd="0" presId="urn:microsoft.com/office/officeart/2018/2/layout/IconVerticalSolidList"/>
    <dgm:cxn modelId="{F3E9ECEA-6FAA-4B68-80A4-B4777FA2F103}" type="presParOf" srcId="{501041C7-BC06-4060-964E-2E06434D73CF}" destId="{E5981E26-9D74-4441-BDBE-1E2FE459808B}" srcOrd="0" destOrd="0" presId="urn:microsoft.com/office/officeart/2018/2/layout/IconVerticalSolidList"/>
    <dgm:cxn modelId="{6A34B495-03C6-46F5-8260-CC6C5AA6708B}" type="presParOf" srcId="{501041C7-BC06-4060-964E-2E06434D73CF}" destId="{AAC2979E-C39C-46D3-AF40-5CC19240A8C5}" srcOrd="1" destOrd="0" presId="urn:microsoft.com/office/officeart/2018/2/layout/IconVerticalSolidList"/>
    <dgm:cxn modelId="{A2C51B1F-14F7-4B74-87DB-F61764795306}" type="presParOf" srcId="{501041C7-BC06-4060-964E-2E06434D73CF}" destId="{B20AD14C-F624-4E00-AA48-0A575874A543}" srcOrd="2" destOrd="0" presId="urn:microsoft.com/office/officeart/2018/2/layout/IconVerticalSolidList"/>
    <dgm:cxn modelId="{181D1F60-C341-438B-A8FD-1C71CE432B91}" type="presParOf" srcId="{501041C7-BC06-4060-964E-2E06434D73CF}" destId="{E895AD83-6AC8-4D0A-A320-F81487A002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8E734B-56A9-41D6-9433-10C6152620D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D0C10C9-6E6C-46EF-BD51-EF9B904F53C6}">
      <dgm:prSet/>
      <dgm:spPr/>
      <dgm:t>
        <a:bodyPr/>
        <a:lstStyle/>
        <a:p>
          <a:r>
            <a:rPr lang="ru-RU"/>
            <a:t>Целевой аудиторией данного проекта являются все слои населения Российской Федерации</a:t>
          </a:r>
          <a:endParaRPr lang="en-US"/>
        </a:p>
      </dgm:t>
    </dgm:pt>
    <dgm:pt modelId="{2E752504-411B-46D1-9344-07A6A2D38769}" type="parTrans" cxnId="{4732ADE8-31B9-45BE-B76A-ED729605407F}">
      <dgm:prSet/>
      <dgm:spPr/>
      <dgm:t>
        <a:bodyPr/>
        <a:lstStyle/>
        <a:p>
          <a:endParaRPr lang="en-US"/>
        </a:p>
      </dgm:t>
    </dgm:pt>
    <dgm:pt modelId="{3648D55A-A80D-427B-8B16-92F562FE2CE3}" type="sibTrans" cxnId="{4732ADE8-31B9-45BE-B76A-ED729605407F}">
      <dgm:prSet/>
      <dgm:spPr/>
      <dgm:t>
        <a:bodyPr/>
        <a:lstStyle/>
        <a:p>
          <a:endParaRPr lang="en-US"/>
        </a:p>
      </dgm:t>
    </dgm:pt>
    <dgm:pt modelId="{BF4DF319-E145-432F-B099-EF6E86846286}">
      <dgm:prSet/>
      <dgm:spPr/>
      <dgm:t>
        <a:bodyPr/>
        <a:lstStyle/>
        <a:p>
          <a:r>
            <a:rPr lang="ru-RU"/>
            <a:t>На данный момент аналогичных предприятий не обнаружено</a:t>
          </a:r>
          <a:endParaRPr lang="en-US"/>
        </a:p>
      </dgm:t>
    </dgm:pt>
    <dgm:pt modelId="{6CC13E49-8AF6-4FC5-91FD-0546591D33ED}" type="parTrans" cxnId="{97920412-5C0D-4313-8D6E-7FE958CBF774}">
      <dgm:prSet/>
      <dgm:spPr/>
      <dgm:t>
        <a:bodyPr/>
        <a:lstStyle/>
        <a:p>
          <a:endParaRPr lang="en-US"/>
        </a:p>
      </dgm:t>
    </dgm:pt>
    <dgm:pt modelId="{2695B13E-0C85-4D58-8C5A-6AE76485769C}" type="sibTrans" cxnId="{97920412-5C0D-4313-8D6E-7FE958CBF774}">
      <dgm:prSet/>
      <dgm:spPr/>
      <dgm:t>
        <a:bodyPr/>
        <a:lstStyle/>
        <a:p>
          <a:endParaRPr lang="en-US"/>
        </a:p>
      </dgm:t>
    </dgm:pt>
    <dgm:pt modelId="{F64494A4-4339-4142-90C5-8ED7059330F2}">
      <dgm:prSet/>
      <dgm:spPr/>
      <dgm:t>
        <a:bodyPr/>
        <a:lstStyle/>
        <a:p>
          <a:r>
            <a:rPr lang="ru-RU"/>
            <a:t>Конкурентами являются кофейни  </a:t>
          </a:r>
          <a:endParaRPr lang="en-US"/>
        </a:p>
      </dgm:t>
    </dgm:pt>
    <dgm:pt modelId="{5B64B4A3-96A2-4B3F-ABA0-0AF311A5A2A1}" type="parTrans" cxnId="{0648EDE6-D18B-4C1C-84E4-84A9EDC8935C}">
      <dgm:prSet/>
      <dgm:spPr/>
      <dgm:t>
        <a:bodyPr/>
        <a:lstStyle/>
        <a:p>
          <a:endParaRPr lang="en-US"/>
        </a:p>
      </dgm:t>
    </dgm:pt>
    <dgm:pt modelId="{FBB26D4B-1B22-4EB8-9D70-96B8873C6FFF}" type="sibTrans" cxnId="{0648EDE6-D18B-4C1C-84E4-84A9EDC8935C}">
      <dgm:prSet/>
      <dgm:spPr/>
      <dgm:t>
        <a:bodyPr/>
        <a:lstStyle/>
        <a:p>
          <a:endParaRPr lang="en-US"/>
        </a:p>
      </dgm:t>
    </dgm:pt>
    <dgm:pt modelId="{92978AD7-9C02-4BB1-B138-362DA36D4285}" type="pres">
      <dgm:prSet presAssocID="{238E734B-56A9-41D6-9433-10C6152620D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80A41D-50EC-404C-B656-8621782B8179}" type="pres">
      <dgm:prSet presAssocID="{4D0C10C9-6E6C-46EF-BD51-EF9B904F53C6}" presName="thickLine" presStyleLbl="alignNode1" presStyleIdx="0" presStyleCnt="3"/>
      <dgm:spPr/>
    </dgm:pt>
    <dgm:pt modelId="{3B00F3B9-8DA3-4E24-9CC7-9D2029235537}" type="pres">
      <dgm:prSet presAssocID="{4D0C10C9-6E6C-46EF-BD51-EF9B904F53C6}" presName="horz1" presStyleCnt="0"/>
      <dgm:spPr/>
    </dgm:pt>
    <dgm:pt modelId="{F628EC81-82FE-4529-A904-E52D99F030EE}" type="pres">
      <dgm:prSet presAssocID="{4D0C10C9-6E6C-46EF-BD51-EF9B904F53C6}" presName="tx1" presStyleLbl="revTx" presStyleIdx="0" presStyleCnt="3"/>
      <dgm:spPr/>
      <dgm:t>
        <a:bodyPr/>
        <a:lstStyle/>
        <a:p>
          <a:endParaRPr lang="ru-RU"/>
        </a:p>
      </dgm:t>
    </dgm:pt>
    <dgm:pt modelId="{372AD889-2799-4BA7-A75D-8A9128708575}" type="pres">
      <dgm:prSet presAssocID="{4D0C10C9-6E6C-46EF-BD51-EF9B904F53C6}" presName="vert1" presStyleCnt="0"/>
      <dgm:spPr/>
    </dgm:pt>
    <dgm:pt modelId="{244F2F7F-29F0-45D6-AF2C-6D6DEB685FDB}" type="pres">
      <dgm:prSet presAssocID="{BF4DF319-E145-432F-B099-EF6E86846286}" presName="thickLine" presStyleLbl="alignNode1" presStyleIdx="1" presStyleCnt="3"/>
      <dgm:spPr/>
    </dgm:pt>
    <dgm:pt modelId="{21F4489C-4FF1-4774-AC55-57F4589BF9BE}" type="pres">
      <dgm:prSet presAssocID="{BF4DF319-E145-432F-B099-EF6E86846286}" presName="horz1" presStyleCnt="0"/>
      <dgm:spPr/>
    </dgm:pt>
    <dgm:pt modelId="{72133B38-7F60-4E22-A90F-1ECC8586A0DD}" type="pres">
      <dgm:prSet presAssocID="{BF4DF319-E145-432F-B099-EF6E86846286}" presName="tx1" presStyleLbl="revTx" presStyleIdx="1" presStyleCnt="3"/>
      <dgm:spPr/>
      <dgm:t>
        <a:bodyPr/>
        <a:lstStyle/>
        <a:p>
          <a:endParaRPr lang="ru-RU"/>
        </a:p>
      </dgm:t>
    </dgm:pt>
    <dgm:pt modelId="{DEE899FC-4CD8-4E37-BD7C-00D53C9B0FC1}" type="pres">
      <dgm:prSet presAssocID="{BF4DF319-E145-432F-B099-EF6E86846286}" presName="vert1" presStyleCnt="0"/>
      <dgm:spPr/>
    </dgm:pt>
    <dgm:pt modelId="{63E225DF-6394-4206-A412-303339679EAD}" type="pres">
      <dgm:prSet presAssocID="{F64494A4-4339-4142-90C5-8ED7059330F2}" presName="thickLine" presStyleLbl="alignNode1" presStyleIdx="2" presStyleCnt="3"/>
      <dgm:spPr/>
    </dgm:pt>
    <dgm:pt modelId="{FA424A33-11A8-407C-B57A-7C345AFB9FA2}" type="pres">
      <dgm:prSet presAssocID="{F64494A4-4339-4142-90C5-8ED7059330F2}" presName="horz1" presStyleCnt="0"/>
      <dgm:spPr/>
    </dgm:pt>
    <dgm:pt modelId="{7A58AA2F-E418-407A-8330-52F2B0A562B1}" type="pres">
      <dgm:prSet presAssocID="{F64494A4-4339-4142-90C5-8ED7059330F2}" presName="tx1" presStyleLbl="revTx" presStyleIdx="2" presStyleCnt="3"/>
      <dgm:spPr/>
      <dgm:t>
        <a:bodyPr/>
        <a:lstStyle/>
        <a:p>
          <a:endParaRPr lang="ru-RU"/>
        </a:p>
      </dgm:t>
    </dgm:pt>
    <dgm:pt modelId="{8540ECFC-1634-46AD-9853-BDAB51B3D664}" type="pres">
      <dgm:prSet presAssocID="{F64494A4-4339-4142-90C5-8ED7059330F2}" presName="vert1" presStyleCnt="0"/>
      <dgm:spPr/>
    </dgm:pt>
  </dgm:ptLst>
  <dgm:cxnLst>
    <dgm:cxn modelId="{0648EDE6-D18B-4C1C-84E4-84A9EDC8935C}" srcId="{238E734B-56A9-41D6-9433-10C6152620D2}" destId="{F64494A4-4339-4142-90C5-8ED7059330F2}" srcOrd="2" destOrd="0" parTransId="{5B64B4A3-96A2-4B3F-ABA0-0AF311A5A2A1}" sibTransId="{FBB26D4B-1B22-4EB8-9D70-96B8873C6FFF}"/>
    <dgm:cxn modelId="{86DEF8F8-9862-4FA3-B0A2-4C23BC3A9D88}" type="presOf" srcId="{4D0C10C9-6E6C-46EF-BD51-EF9B904F53C6}" destId="{F628EC81-82FE-4529-A904-E52D99F030EE}" srcOrd="0" destOrd="0" presId="urn:microsoft.com/office/officeart/2008/layout/LinedList"/>
    <dgm:cxn modelId="{A3B81351-071F-4F63-8607-44665618FC28}" type="presOf" srcId="{F64494A4-4339-4142-90C5-8ED7059330F2}" destId="{7A58AA2F-E418-407A-8330-52F2B0A562B1}" srcOrd="0" destOrd="0" presId="urn:microsoft.com/office/officeart/2008/layout/LinedList"/>
    <dgm:cxn modelId="{4732ADE8-31B9-45BE-B76A-ED729605407F}" srcId="{238E734B-56A9-41D6-9433-10C6152620D2}" destId="{4D0C10C9-6E6C-46EF-BD51-EF9B904F53C6}" srcOrd="0" destOrd="0" parTransId="{2E752504-411B-46D1-9344-07A6A2D38769}" sibTransId="{3648D55A-A80D-427B-8B16-92F562FE2CE3}"/>
    <dgm:cxn modelId="{97920412-5C0D-4313-8D6E-7FE958CBF774}" srcId="{238E734B-56A9-41D6-9433-10C6152620D2}" destId="{BF4DF319-E145-432F-B099-EF6E86846286}" srcOrd="1" destOrd="0" parTransId="{6CC13E49-8AF6-4FC5-91FD-0546591D33ED}" sibTransId="{2695B13E-0C85-4D58-8C5A-6AE76485769C}"/>
    <dgm:cxn modelId="{300B7D2B-C891-4603-BFE9-B99A6D3D18FB}" type="presOf" srcId="{BF4DF319-E145-432F-B099-EF6E86846286}" destId="{72133B38-7F60-4E22-A90F-1ECC8586A0DD}" srcOrd="0" destOrd="0" presId="urn:microsoft.com/office/officeart/2008/layout/LinedList"/>
    <dgm:cxn modelId="{6875CFFF-A039-4378-8576-37351536B04A}" type="presOf" srcId="{238E734B-56A9-41D6-9433-10C6152620D2}" destId="{92978AD7-9C02-4BB1-B138-362DA36D4285}" srcOrd="0" destOrd="0" presId="urn:microsoft.com/office/officeart/2008/layout/LinedList"/>
    <dgm:cxn modelId="{AE48770B-D77E-4BA8-8F68-15EC3333CB33}" type="presParOf" srcId="{92978AD7-9C02-4BB1-B138-362DA36D4285}" destId="{0D80A41D-50EC-404C-B656-8621782B8179}" srcOrd="0" destOrd="0" presId="urn:microsoft.com/office/officeart/2008/layout/LinedList"/>
    <dgm:cxn modelId="{19CC6757-729C-48B6-8092-97E38C5436F2}" type="presParOf" srcId="{92978AD7-9C02-4BB1-B138-362DA36D4285}" destId="{3B00F3B9-8DA3-4E24-9CC7-9D2029235537}" srcOrd="1" destOrd="0" presId="urn:microsoft.com/office/officeart/2008/layout/LinedList"/>
    <dgm:cxn modelId="{E589F3DB-00E7-493B-9E7E-211FA5F2E3BE}" type="presParOf" srcId="{3B00F3B9-8DA3-4E24-9CC7-9D2029235537}" destId="{F628EC81-82FE-4529-A904-E52D99F030EE}" srcOrd="0" destOrd="0" presId="urn:microsoft.com/office/officeart/2008/layout/LinedList"/>
    <dgm:cxn modelId="{AF62318F-C4D8-4607-B64F-1178150C30AF}" type="presParOf" srcId="{3B00F3B9-8DA3-4E24-9CC7-9D2029235537}" destId="{372AD889-2799-4BA7-A75D-8A9128708575}" srcOrd="1" destOrd="0" presId="urn:microsoft.com/office/officeart/2008/layout/LinedList"/>
    <dgm:cxn modelId="{98CAC0F7-049B-48EC-8B72-064AF8989E78}" type="presParOf" srcId="{92978AD7-9C02-4BB1-B138-362DA36D4285}" destId="{244F2F7F-29F0-45D6-AF2C-6D6DEB685FDB}" srcOrd="2" destOrd="0" presId="urn:microsoft.com/office/officeart/2008/layout/LinedList"/>
    <dgm:cxn modelId="{C87CE694-29ED-4AB9-AD14-C87A69F66CF7}" type="presParOf" srcId="{92978AD7-9C02-4BB1-B138-362DA36D4285}" destId="{21F4489C-4FF1-4774-AC55-57F4589BF9BE}" srcOrd="3" destOrd="0" presId="urn:microsoft.com/office/officeart/2008/layout/LinedList"/>
    <dgm:cxn modelId="{D101A666-3876-4F92-AC23-77D46B2ADF4F}" type="presParOf" srcId="{21F4489C-4FF1-4774-AC55-57F4589BF9BE}" destId="{72133B38-7F60-4E22-A90F-1ECC8586A0DD}" srcOrd="0" destOrd="0" presId="urn:microsoft.com/office/officeart/2008/layout/LinedList"/>
    <dgm:cxn modelId="{52897DC0-9C0C-45F8-B36E-8681E4BAE3D0}" type="presParOf" srcId="{21F4489C-4FF1-4774-AC55-57F4589BF9BE}" destId="{DEE899FC-4CD8-4E37-BD7C-00D53C9B0FC1}" srcOrd="1" destOrd="0" presId="urn:microsoft.com/office/officeart/2008/layout/LinedList"/>
    <dgm:cxn modelId="{3A77B46A-B46B-4264-B817-7F1581C3C856}" type="presParOf" srcId="{92978AD7-9C02-4BB1-B138-362DA36D4285}" destId="{63E225DF-6394-4206-A412-303339679EAD}" srcOrd="4" destOrd="0" presId="urn:microsoft.com/office/officeart/2008/layout/LinedList"/>
    <dgm:cxn modelId="{B6E8D2FC-3914-4457-9010-324097211135}" type="presParOf" srcId="{92978AD7-9C02-4BB1-B138-362DA36D4285}" destId="{FA424A33-11A8-407C-B57A-7C345AFB9FA2}" srcOrd="5" destOrd="0" presId="urn:microsoft.com/office/officeart/2008/layout/LinedList"/>
    <dgm:cxn modelId="{04EEE220-3E9B-4C16-BB10-34752BFBC1D7}" type="presParOf" srcId="{FA424A33-11A8-407C-B57A-7C345AFB9FA2}" destId="{7A58AA2F-E418-407A-8330-52F2B0A562B1}" srcOrd="0" destOrd="0" presId="urn:microsoft.com/office/officeart/2008/layout/LinedList"/>
    <dgm:cxn modelId="{57D0D388-3C75-492B-A811-8F08D33A3704}" type="presParOf" srcId="{FA424A33-11A8-407C-B57A-7C345AFB9FA2}" destId="{8540ECFC-1634-46AD-9853-BDAB51B3D6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9D3017-45CC-4F9D-8CC1-CCD1E46FD372}">
      <dsp:nvSpPr>
        <dsp:cNvPr id="0" name=""/>
        <dsp:cNvSpPr/>
      </dsp:nvSpPr>
      <dsp:spPr>
        <a:xfrm>
          <a:off x="271908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192C1-397F-4831-9888-CA343831D10B}">
      <dsp:nvSpPr>
        <dsp:cNvPr id="0" name=""/>
        <dsp:cNvSpPr/>
      </dsp:nvSpPr>
      <dsp:spPr>
        <a:xfrm>
          <a:off x="703212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/>
            <a:t>Коняшкин Олег Олегович,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/>
            <a:t>Лоскутов Дмитрий Андреевич,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/>
            <a:t>бакалавры, направление 19.03.04, 2 курс.</a:t>
          </a:r>
          <a:endParaRPr lang="en-US" sz="2400" kern="1200" dirty="0"/>
        </a:p>
      </dsp:txBody>
      <dsp:txXfrm>
        <a:off x="703212" y="409860"/>
        <a:ext cx="3881733" cy="2464901"/>
      </dsp:txXfrm>
    </dsp:sp>
    <dsp:sp modelId="{1EBCB1D5-7832-4092-9A30-3B3C47C07A91}">
      <dsp:nvSpPr>
        <dsp:cNvPr id="0" name=""/>
        <dsp:cNvSpPr/>
      </dsp:nvSpPr>
      <dsp:spPr>
        <a:xfrm>
          <a:off x="501625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8D5E4-E2D1-4E64-AD44-AD1D5BA1FAEC}">
      <dsp:nvSpPr>
        <dsp:cNvPr id="0" name=""/>
        <dsp:cNvSpPr/>
      </dsp:nvSpPr>
      <dsp:spPr>
        <a:xfrm>
          <a:off x="5447554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/>
            <a:t>Руководитель </a:t>
          </a:r>
          <a:r>
            <a:rPr lang="en-US" sz="2400" i="1" kern="1200" dirty="0"/>
            <a:t>:</a:t>
          </a:r>
          <a:r>
            <a:rPr lang="ru-RU" sz="2400" i="1" kern="1200" dirty="0"/>
            <a:t> </a:t>
          </a:r>
          <a:endParaRPr lang="en-US" sz="2400" i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/>
            <a:t>Березовикова</a:t>
          </a:r>
          <a:r>
            <a:rPr lang="ru-RU" sz="2400" b="1" i="1" kern="1200" dirty="0"/>
            <a:t> И. П</a:t>
          </a:r>
          <a:r>
            <a:rPr lang="ru-RU" sz="2400" b="1" kern="1200" dirty="0"/>
            <a:t>.,</a:t>
          </a:r>
          <a:endParaRPr lang="en-US" sz="2400" b="1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 д-р биол. наук, профессор</a:t>
          </a:r>
          <a:endParaRPr lang="en-US" sz="2400" kern="1200" dirty="0"/>
        </a:p>
      </dsp:txBody>
      <dsp:txXfrm>
        <a:off x="5447554" y="409860"/>
        <a:ext cx="3881733" cy="24649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DD0FE2-A86E-4836-8390-B314F116C04E}">
      <dsp:nvSpPr>
        <dsp:cNvPr id="0" name=""/>
        <dsp:cNvSpPr/>
      </dsp:nvSpPr>
      <dsp:spPr>
        <a:xfrm rot="16200000">
          <a:off x="575" y="135704"/>
          <a:ext cx="3047526" cy="3047526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Определить основные проблемы потребления витаминов в Сибири</a:t>
          </a:r>
          <a:endParaRPr lang="en-US" sz="1700" kern="1200" dirty="0"/>
        </a:p>
      </dsp:txBody>
      <dsp:txXfrm rot="16200000">
        <a:off x="575" y="135704"/>
        <a:ext cx="3047526" cy="3047526"/>
      </dsp:txXfrm>
    </dsp:sp>
    <dsp:sp modelId="{CFF8EE31-2115-43E4-AE0A-A057BBBA3458}">
      <dsp:nvSpPr>
        <dsp:cNvPr id="0" name=""/>
        <dsp:cNvSpPr/>
      </dsp:nvSpPr>
      <dsp:spPr>
        <a:xfrm rot="5400000">
          <a:off x="3212011" y="135704"/>
          <a:ext cx="3047526" cy="3047526"/>
        </a:xfrm>
        <a:prstGeom prst="downArrow">
          <a:avLst>
            <a:gd name="adj1" fmla="val 50000"/>
            <a:gd name="adj2" fmla="val 35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Разработать концепцию предприятия питания, направленного на восполнение недостатка витаминов</a:t>
          </a:r>
          <a:endParaRPr lang="en-US" sz="1700" kern="1200" dirty="0"/>
        </a:p>
      </dsp:txBody>
      <dsp:txXfrm rot="5400000">
        <a:off x="3212011" y="135704"/>
        <a:ext cx="3047526" cy="30475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7B68A5-3766-4673-824D-AEC2A0965160}">
      <dsp:nvSpPr>
        <dsp:cNvPr id="0" name=""/>
        <dsp:cNvSpPr/>
      </dsp:nvSpPr>
      <dsp:spPr>
        <a:xfrm>
          <a:off x="0" y="0"/>
          <a:ext cx="4141124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/>
            <a:t>Общие закономерности витаминного статуса*: </a:t>
          </a:r>
          <a:endParaRPr lang="en-US" sz="1200" kern="1200"/>
        </a:p>
      </dsp:txBody>
      <dsp:txXfrm>
        <a:off x="0" y="0"/>
        <a:ext cx="4141124" cy="958229"/>
      </dsp:txXfrm>
    </dsp:sp>
    <dsp:sp modelId="{B6A28E6B-B434-455F-A775-BB0BAD5EB652}">
      <dsp:nvSpPr>
        <dsp:cNvPr id="0" name=""/>
        <dsp:cNvSpPr/>
      </dsp:nvSpPr>
      <dsp:spPr>
        <a:xfrm>
          <a:off x="0" y="1046585"/>
          <a:ext cx="4141124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81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Самым распространенным является дефицит витамина D. 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Недостаток витаминов группы В у взрослого населения по-прежнему встречается значительно чаще, чем недостаточность витаминов С, А и Е, обнаруживаемая в начале 2000-х годов.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Наиболее частыми сочетаниями являются дефициты витаминов D, В</a:t>
          </a:r>
          <a:r>
            <a:rPr lang="ru-RU" sz="1400" b="1" i="0" kern="1200" baseline="-250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 и каротиноидов.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Выявлены группы лиц, недостаточно обеспеченных другими витаминами: витамином Е (работники вредных производств, студенты вузов), </a:t>
          </a:r>
          <a:r>
            <a:rPr lang="ru-RU" sz="14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фолатами</a:t>
          </a: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 (студенты, больные ожирением), витамином В</a:t>
          </a:r>
          <a:r>
            <a:rPr lang="ru-RU" sz="1400" b="1" i="0" kern="1200" baseline="-25000" dirty="0">
              <a:latin typeface="Arial" panose="020B0604020202020204" pitchFamily="34" charset="0"/>
              <a:cs typeface="Arial" panose="020B0604020202020204" pitchFamily="34" charset="0"/>
            </a:rPr>
            <a:t>12</a:t>
          </a:r>
          <a:r>
            <a:rPr lang="ru-RU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 (вегетарианцы).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46585"/>
        <a:ext cx="4141124" cy="3129840"/>
      </dsp:txXfrm>
    </dsp:sp>
    <dsp:sp modelId="{291167A8-89FA-4764-875B-B1F66D98A28E}">
      <dsp:nvSpPr>
        <dsp:cNvPr id="0" name=""/>
        <dsp:cNvSpPr/>
      </dsp:nvSpPr>
      <dsp:spPr>
        <a:xfrm>
          <a:off x="0" y="4137471"/>
          <a:ext cx="4141124" cy="958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/>
            <a:t>*</a:t>
          </a:r>
          <a:r>
            <a:rPr lang="ru-RU" sz="1200" b="1" i="1" kern="1200" dirty="0" err="1"/>
            <a:t>Коденцова</a:t>
          </a:r>
          <a:r>
            <a:rPr lang="ru-RU" sz="1200" b="1" i="1" kern="1200" dirty="0"/>
            <a:t> В.М., Бекетова Н.А., Никитюк Д.Б., </a:t>
          </a:r>
          <a:r>
            <a:rPr lang="ru-RU" sz="1200" b="1" i="1" kern="1200" dirty="0" err="1"/>
            <a:t>Тутельян</a:t>
          </a:r>
          <a:r>
            <a:rPr lang="ru-RU" sz="1200" b="1" i="1" kern="1200" dirty="0"/>
            <a:t> В.А. Характеристика обеспеченности витаминами взрослого населения Российской Федерации. Профилактическая медицина. 2018;21(4):32‑37.</a:t>
          </a:r>
          <a:endParaRPr lang="en-US" sz="1200" kern="1200" dirty="0"/>
        </a:p>
      </dsp:txBody>
      <dsp:txXfrm>
        <a:off x="0" y="4137471"/>
        <a:ext cx="4141124" cy="9582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F4C6F-7B0F-4893-A59F-92C5CA381CA6}">
      <dsp:nvSpPr>
        <dsp:cNvPr id="0" name=""/>
        <dsp:cNvSpPr/>
      </dsp:nvSpPr>
      <dsp:spPr>
        <a:xfrm>
          <a:off x="0" y="405"/>
          <a:ext cx="9601196" cy="948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5E2DA-2898-4F0E-BBB9-C5A52D3B9ABF}">
      <dsp:nvSpPr>
        <dsp:cNvPr id="0" name=""/>
        <dsp:cNvSpPr/>
      </dsp:nvSpPr>
      <dsp:spPr>
        <a:xfrm>
          <a:off x="286780" y="213713"/>
          <a:ext cx="521419" cy="5214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3612-4D2F-4215-9E40-F744D6080854}">
      <dsp:nvSpPr>
        <dsp:cNvPr id="0" name=""/>
        <dsp:cNvSpPr/>
      </dsp:nvSpPr>
      <dsp:spPr>
        <a:xfrm>
          <a:off x="1094981" y="405"/>
          <a:ext cx="8506214" cy="94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34" tIns="100334" rIns="100334" bIns="10033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Создание фудтрака, предлагающего чаи, обогащенные витаминами, дефицит которых наблюдается в регионе</a:t>
          </a:r>
          <a:endParaRPr lang="en-US" sz="2500" kern="1200"/>
        </a:p>
      </dsp:txBody>
      <dsp:txXfrm>
        <a:off x="1094981" y="405"/>
        <a:ext cx="8506214" cy="948035"/>
      </dsp:txXfrm>
    </dsp:sp>
    <dsp:sp modelId="{D8D1E2F3-AC89-475C-AF63-5637FF115064}">
      <dsp:nvSpPr>
        <dsp:cNvPr id="0" name=""/>
        <dsp:cNvSpPr/>
      </dsp:nvSpPr>
      <dsp:spPr>
        <a:xfrm>
          <a:off x="0" y="1185450"/>
          <a:ext cx="9601196" cy="948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67B59-C9D1-463D-BB2C-1E1A2B53FD69}">
      <dsp:nvSpPr>
        <dsp:cNvPr id="0" name=""/>
        <dsp:cNvSpPr/>
      </dsp:nvSpPr>
      <dsp:spPr>
        <a:xfrm>
          <a:off x="286780" y="1398758"/>
          <a:ext cx="521419" cy="5214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D150B-A06D-4957-94BD-34ED4EA15532}">
      <dsp:nvSpPr>
        <dsp:cNvPr id="0" name=""/>
        <dsp:cNvSpPr/>
      </dsp:nvSpPr>
      <dsp:spPr>
        <a:xfrm>
          <a:off x="1094981" y="1185450"/>
          <a:ext cx="8506214" cy="94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34" tIns="100334" rIns="100334" bIns="10033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/>
            <a:t>Использование только биоразлагаемых пакетов</a:t>
          </a:r>
          <a:endParaRPr lang="en-US" sz="2500" kern="1200"/>
        </a:p>
      </dsp:txBody>
      <dsp:txXfrm>
        <a:off x="1094981" y="1185450"/>
        <a:ext cx="8506214" cy="948035"/>
      </dsp:txXfrm>
    </dsp:sp>
    <dsp:sp modelId="{E5981E26-9D74-4441-BDBE-1E2FE459808B}">
      <dsp:nvSpPr>
        <dsp:cNvPr id="0" name=""/>
        <dsp:cNvSpPr/>
      </dsp:nvSpPr>
      <dsp:spPr>
        <a:xfrm>
          <a:off x="0" y="2370494"/>
          <a:ext cx="9601196" cy="9480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2979E-C39C-46D3-AF40-5CC19240A8C5}">
      <dsp:nvSpPr>
        <dsp:cNvPr id="0" name=""/>
        <dsp:cNvSpPr/>
      </dsp:nvSpPr>
      <dsp:spPr>
        <a:xfrm>
          <a:off x="286780" y="2583803"/>
          <a:ext cx="521419" cy="5214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5AD83-6AC8-4D0A-A320-F81487A002E1}">
      <dsp:nvSpPr>
        <dsp:cNvPr id="0" name=""/>
        <dsp:cNvSpPr/>
      </dsp:nvSpPr>
      <dsp:spPr>
        <a:xfrm>
          <a:off x="1094981" y="2370494"/>
          <a:ext cx="8506214" cy="94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34" tIns="100334" rIns="100334" bIns="100334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Использование сырья и витаминных премиксов отечественных производителей</a:t>
          </a:r>
          <a:endParaRPr lang="en-US" sz="2500" kern="1200" dirty="0"/>
        </a:p>
      </dsp:txBody>
      <dsp:txXfrm>
        <a:off x="1094981" y="2370494"/>
        <a:ext cx="8506214" cy="9480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80A41D-50EC-404C-B656-8621782B8179}">
      <dsp:nvSpPr>
        <dsp:cNvPr id="0" name=""/>
        <dsp:cNvSpPr/>
      </dsp:nvSpPr>
      <dsp:spPr>
        <a:xfrm>
          <a:off x="0" y="2562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28EC81-82FE-4529-A904-E52D99F030EE}">
      <dsp:nvSpPr>
        <dsp:cNvPr id="0" name=""/>
        <dsp:cNvSpPr/>
      </dsp:nvSpPr>
      <dsp:spPr>
        <a:xfrm>
          <a:off x="0" y="2562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Целевой аудиторией данного проекта являются все слои населения Российской Федерации</a:t>
          </a:r>
          <a:endParaRPr lang="en-US" sz="3100" kern="1200"/>
        </a:p>
      </dsp:txBody>
      <dsp:txXfrm>
        <a:off x="0" y="2562"/>
        <a:ext cx="5914209" cy="1747843"/>
      </dsp:txXfrm>
    </dsp:sp>
    <dsp:sp modelId="{244F2F7F-29F0-45D6-AF2C-6D6DEB685FDB}">
      <dsp:nvSpPr>
        <dsp:cNvPr id="0" name=""/>
        <dsp:cNvSpPr/>
      </dsp:nvSpPr>
      <dsp:spPr>
        <a:xfrm>
          <a:off x="0" y="1750406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33B38-7F60-4E22-A90F-1ECC8586A0DD}">
      <dsp:nvSpPr>
        <dsp:cNvPr id="0" name=""/>
        <dsp:cNvSpPr/>
      </dsp:nvSpPr>
      <dsp:spPr>
        <a:xfrm>
          <a:off x="0" y="1750406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На данный момент аналогичных предприятий не обнаружено</a:t>
          </a:r>
          <a:endParaRPr lang="en-US" sz="3100" kern="1200"/>
        </a:p>
      </dsp:txBody>
      <dsp:txXfrm>
        <a:off x="0" y="1750406"/>
        <a:ext cx="5914209" cy="1747843"/>
      </dsp:txXfrm>
    </dsp:sp>
    <dsp:sp modelId="{63E225DF-6394-4206-A412-303339679EAD}">
      <dsp:nvSpPr>
        <dsp:cNvPr id="0" name=""/>
        <dsp:cNvSpPr/>
      </dsp:nvSpPr>
      <dsp:spPr>
        <a:xfrm>
          <a:off x="0" y="3498250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3363154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4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363154"/>
              <a:satOff val="-3572"/>
              <a:lumOff val="27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58AA2F-E418-407A-8330-52F2B0A562B1}">
      <dsp:nvSpPr>
        <dsp:cNvPr id="0" name=""/>
        <dsp:cNvSpPr/>
      </dsp:nvSpPr>
      <dsp:spPr>
        <a:xfrm>
          <a:off x="0" y="3498250"/>
          <a:ext cx="5914209" cy="174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/>
            <a:t>Конкурентами являются кофейни  </a:t>
          </a:r>
          <a:endParaRPr lang="en-US" sz="3100" kern="1200"/>
        </a:p>
      </dsp:txBody>
      <dsp:txXfrm>
        <a:off x="0" y="3498250"/>
        <a:ext cx="5914209" cy="1747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410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79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488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775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32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1085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862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085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874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58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324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37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696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953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70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77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12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407086-0D1B-4039-A161-620E32B0E9CE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4F740A-F9A3-4AFD-A996-D85272E1D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corp.evalar.ru/contract-manufacturing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diagramDrawing" Target="../diagrams/drawing2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ный, внешний, автобус, припарков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prstClr val="white"/>
            </a:duotone>
          </a:blip>
          <a:srcRect l="16810" r="1830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8">
            <a:extLst>
              <a:ext uri="{FF2B5EF4-FFF2-40B4-BE49-F238E27FC236}">
                <a16:creationId xmlns:a16="http://schemas.microsoft.com/office/drawing/2014/main" xmlns="" id="{2EE2039B-69BD-482A-841A-9C5206D96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 cstate="print">
              <a:alphaModFix amt="83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xmlns="" id="{818010C1-DC06-49C2-A879-22A5A94F46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929FEA8-B524-492D-9E1B-D7CF0D1C1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xmlns="" id="{1DAE2262-A71A-4945-B478-4B69E5AD2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C24B543-E1AE-4733-8F56-EF42C6766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xmlns="" id="{16CD6DAB-F615-4B33-AF13-B2FCBBFD1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16">
              <a:extLst>
                <a:ext uri="{FF2B5EF4-FFF2-40B4-BE49-F238E27FC236}">
                  <a16:creationId xmlns:a16="http://schemas.microsoft.com/office/drawing/2014/main" xmlns="" id="{11444E18-A41E-4745-94A0-9F7B6E459D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ФУДТРАК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5000" dirty="0"/>
              <a:t>TEA SHOT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A2F8AFE-17D5-4D84-BEE2-F0CAE81E6D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A618F8E-B0BC-46CA-B5B6-E62F901D80D9}"/>
              </a:ext>
            </a:extLst>
          </p:cNvPr>
          <p:cNvSpPr txBox="1"/>
          <p:nvPr/>
        </p:nvSpPr>
        <p:spPr>
          <a:xfrm>
            <a:off x="2720300" y="3667432"/>
            <a:ext cx="6178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АНОО ВО Центросоюза РФ «Сибирский университет потребительской кооперации» (</a:t>
            </a:r>
            <a:r>
              <a:rPr lang="ru-RU" b="1" dirty="0" err="1"/>
              <a:t>СибУПК</a:t>
            </a:r>
            <a:r>
              <a:rPr lang="ru-RU" b="1" dirty="0"/>
              <a:t>)</a:t>
            </a:r>
          </a:p>
          <a:p>
            <a:r>
              <a:rPr lang="ru-RU" b="1" dirty="0" err="1"/>
              <a:t>Г.Новосибирск</a:t>
            </a:r>
            <a:r>
              <a:rPr lang="ru-RU" b="1" dirty="0"/>
              <a:t>, 2022г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xmlns="" id="{16F1A1B1-D72D-4219-AE30-3EDB2FD2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3" name="Group 72">
            <a:extLst>
              <a:ext uri="{FF2B5EF4-FFF2-40B4-BE49-F238E27FC236}">
                <a16:creationId xmlns:a16="http://schemas.microsoft.com/office/drawing/2014/main" xmlns="" id="{601FE7BE-30C9-47E1-AA23-7FC5DE0C9D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58256DDC-2B46-4CBD-98CD-4843A1D36C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AB299BC9-AA13-472C-B2CB-8B1A49F1D1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CCEA125A-C8E0-43E9-A034-878F58FA98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BC268254-A470-41D9-884E-9DE377E94B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4" name="Straight Connector 78">
            <a:extLst>
              <a:ext uri="{FF2B5EF4-FFF2-40B4-BE49-F238E27FC236}">
                <a16:creationId xmlns:a16="http://schemas.microsoft.com/office/drawing/2014/main" xmlns="" id="{1F510FDE-DE95-4B70-9D1C-7214BFCC3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385" y="2556932"/>
            <a:ext cx="4673373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 меню есть чаи обогащённые  комплексом витаминов.</a:t>
            </a:r>
          </a:p>
          <a:p>
            <a:pPr marL="0" indent="0">
              <a:buNone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Поставщиком витаминов является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ЗАКРЫТОЕ АКЦИОНЕРНОЕ ОБЩЕСТВО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ЭВАЛАР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  <a:hlinkClick r:id="rId5" tooltip="https://corp.evalar.ru/contract-manufacturing/"/>
              </a:rPr>
              <a:t>https://corp.evalar.ru/contract-manufacturing/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2185" y="1682368"/>
            <a:ext cx="2254829" cy="1273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2311" y="4417387"/>
            <a:ext cx="2254703" cy="317688"/>
          </a:xfrm>
          <a:prstGeom prst="rect">
            <a:avLst/>
          </a:prstGeom>
        </p:spPr>
      </p:pic>
      <p:pic>
        <p:nvPicPr>
          <p:cNvPr id="2050" name="Picture 2" descr="ЗАО «Эвалар» » Медвестни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724859" y="2314623"/>
            <a:ext cx="2254829" cy="225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75E66D3F-14EA-4BCD-819B-EEF581746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49D3EDE-CC3B-4573-A04B-26F32F1B2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700D0D4B-CC81-434D-B595-71AA69192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B8047919-8C66-4EF3-9979-FB7112EB6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C00195C4-7BCF-469C-A003-AC2F0D2F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CEE82425-33CD-4CF1-9623-91BECE687F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262626"/>
                </a:solidFill>
              </a:rPr>
              <a:t>Инновация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DD5289D1-D3B7-4C53-823E-280A79C02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ttps://www.dhresource.com/600x600/f2/albu/g8/M00/E5/D4/rBVaVF1Cr12AYKvuAAqs0MIl2nY2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21693" y="1410208"/>
            <a:ext cx="3858780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A456CE10-0EE3-4503-ACF3-1D53A6FDB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262626"/>
                </a:solidFill>
              </a:rPr>
              <a:t>Витаминизированные авторские чаи с сохранением полезных веществ.</a:t>
            </a:r>
          </a:p>
          <a:p>
            <a:r>
              <a:rPr lang="ru-RU">
                <a:solidFill>
                  <a:srgbClr val="262626"/>
                </a:solidFill>
              </a:rPr>
              <a:t>Удобная биоразлагаемая упаковка с низкой себестоимостью (10р)</a:t>
            </a:r>
          </a:p>
          <a:p>
            <a:endParaRPr lang="ru-RU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ru-RU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rgbClr val="262626"/>
                </a:solidFill>
              </a:rPr>
              <a:t>Определение целевой аудитории (изучение проблемы дефицита витаминов)</a:t>
            </a: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262626"/>
                </a:solidFill>
              </a:rPr>
              <a:t>Составление меню с учётом дефицита витаминов</a:t>
            </a: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262626"/>
                </a:solidFill>
              </a:rPr>
              <a:t>Выявление возможных рисков связанных с реализацией проекта </a:t>
            </a: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262626"/>
                </a:solidFill>
              </a:rPr>
              <a:t>Расчёт количества ресурсов необходимых проекту </a:t>
            </a: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262626"/>
                </a:solidFill>
              </a:rPr>
              <a:t>Продвижение проекта</a:t>
            </a:r>
          </a:p>
          <a:p>
            <a:pPr>
              <a:lnSpc>
                <a:spcPct val="90000"/>
              </a:lnSpc>
            </a:pPr>
            <a:r>
              <a:rPr lang="ru-RU" sz="2000">
                <a:solidFill>
                  <a:srgbClr val="262626"/>
                </a:solidFill>
              </a:rPr>
              <a:t>Внедрение проекта в регионы</a:t>
            </a:r>
          </a:p>
          <a:p>
            <a:pPr marL="0" indent="0">
              <a:lnSpc>
                <a:spcPct val="90000"/>
              </a:lnSpc>
              <a:buNone/>
            </a:pPr>
            <a:endParaRPr lang="ru-RU" sz="200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ru-RU" sz="2000">
              <a:solidFill>
                <a:srgbClr val="262626"/>
              </a:solidFill>
            </a:endParaRPr>
          </a:p>
        </p:txBody>
      </p:sp>
      <p:pic>
        <p:nvPicPr>
          <p:cNvPr id="4098" name="Picture 2" descr="https://www.hr.cibit.ru/files/580bfac5a0d238f06c4a37170f8044c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085026" y="3213116"/>
            <a:ext cx="2739728" cy="1828768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440FBE6-72B7-43D4-A8EB-FDBC35FE56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647B8492-BC4D-4046-B35A-C38E03494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47264A7B-BD07-443B-B4AE-B7D112274D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8D9B85B4-ACC6-412B-BC6B-2163BCCDF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17D5E57D-F913-44D3-9AF3-FCDFAE64F7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BCF01E4E-4102-455A-BC41-D5F848B941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Смета расходов на блюдо (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TEA SHOT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16652DC1-CA18-4263-AC06-BAB0B05EC7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Чай- 25р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Сахар (сахарозаменитель)- 15р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Вода- 5р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Витаминный комплекс- 10р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Упаковкачайная- 10р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вилка, ложка, палочки, салфетка- 4р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food-truck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- 9р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Фонд оплаты труда- 21р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Налог- 3,5р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расходы- 4,5р</a:t>
            </a:r>
          </a:p>
          <a:p>
            <a:pPr algn="ctr">
              <a:lnSpc>
                <a:spcPct val="90000"/>
              </a:lnSpc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07р</a:t>
            </a:r>
          </a:p>
        </p:txBody>
      </p:sp>
      <p:pic>
        <p:nvPicPr>
          <p:cNvPr id="7170" name="Picture 2" descr="https://i.mycdn.me/i?r=AzEPZsRbOZEKgBhR0XGMT1RkjoUWv_PaFJW-wfFG35MKVqaKTM5SRkZCeTgDn6uOyi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2" r="27200"/>
          <a:stretch/>
        </p:blipFill>
        <p:spPr bwMode="auto">
          <a:xfrm>
            <a:off x="5418668" y="982131"/>
            <a:ext cx="5469466" cy="4893735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Окупаемость</a:t>
            </a:r>
          </a:p>
        </p:txBody>
      </p:sp>
      <p:pic>
        <p:nvPicPr>
          <p:cNvPr id="6146" name="Picture 2" descr="https://www.papabankir.ru/wp-content/uploads/2-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1" r="6168" b="1"/>
          <a:stretch/>
        </p:blipFill>
        <p:spPr bwMode="auto">
          <a:xfrm>
            <a:off x="1434269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9732" y="2556932"/>
            <a:ext cx="6256863" cy="331893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себестоимость блюда 107р, цена его продажи 210р, наценка составляет 103р.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средней продажи 2 000 блюд в неделю прибыль получается 206 000.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Стартовые инвестиции равные примерно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1 000 000 окупаются за 5 недель.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3F0879-3DA0-4CB8-B35E-A0AD4255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4D2183-F388-476E-92A9-D6639D6985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3462E7-1698-4B21-BE89-AEFAC7C2F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ru-RU" sz="280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сегмент рынка.</a:t>
            </a:r>
          </a:p>
          <a:p>
            <a:r>
              <a:rPr lang="ru-RU" sz="1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 с известными кофейнями.</a:t>
            </a:r>
          </a:p>
          <a:p>
            <a:r>
              <a:rPr lang="ru-RU" sz="1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вероятность не окупиться в поставленные сроки из-за высокой конкуренции.</a:t>
            </a:r>
            <a:endParaRPr lang="en-US" sz="18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Форс-мажоры в стране и мире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6C22FCAC-D7EC-4A52-B153-FF761E223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ttps://avatars.mds.yandex.net/get-zen_doc/1565406/pub_5e9183042d34573bbda19261_5e93727bd484e92b9d06e56a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5910" y="1353010"/>
            <a:ext cx="6098041" cy="41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Фудтрак, торговый прицеп, автолавка">
            <a:extLst>
              <a:ext uri="{FF2B5EF4-FFF2-40B4-BE49-F238E27FC236}">
                <a16:creationId xmlns:a16="http://schemas.microsoft.com/office/drawing/2014/main" xmlns="" id="{FEA6ACE6-B913-4FB7-A683-761272B85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4" b="1262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44BA79-66FE-4265-8E01-0AFD7EDE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>
                <a:solidFill>
                  <a:srgbClr val="FFFFFF"/>
                </a:solidFill>
              </a:rPr>
              <a:t>Добро пожаловать в чайный витаминный фудтрак!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xmlns="" id="{81234601-63CD-9137-C19D-3D3F7861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629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E4330D-3326-4C0E-AC15-0391CE7D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62626"/>
                </a:solidFill>
              </a:rPr>
              <a:t>Команда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5A1FEB14-8E11-280D-3151-5CF5940E3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6063570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6038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F389378-14C6-4E5D-8054-0A48AC45A5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F7315CDF-9994-4785-9182-DDB0F2A99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60C7203C-806C-4714-AA4B-37ABCA6DBE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CCA07B33-92B8-46AF-B878-3DE4E1BF4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6B6FEDBE-E94A-4729-BE4A-45BE7C337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C39E5CE8-E160-4C73-A776-B72D8E3823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2163A1D-76BA-43EE-BFF9-14171A55E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4976494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5F631D6-D25E-4733-BEAE-D727D4D0F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7209" y="1254050"/>
            <a:ext cx="2508652" cy="2506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cdn.discordapp.com/attachments/839732841025896469/967328905113518090/unkn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93878" y="1407883"/>
            <a:ext cx="2201116" cy="220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6CB9CC99-168D-4A53-BF4C-8697A02F2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3147" y="1254050"/>
            <a:ext cx="2021427" cy="1511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A37100F1-3566-4015-B9A3-71B3800BF9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DB600D80-E410-42E0-B944-BE2AC14F1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7209" y="3922105"/>
            <a:ext cx="2494212" cy="16740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D09C1EBA-F940-4D2D-8543-7522C9A45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10024" y="2917369"/>
            <a:ext cx="1996749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2560" y="3413952"/>
            <a:ext cx="1686401" cy="17182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2198" y="2556932"/>
            <a:ext cx="4752626" cy="331893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создать предприятие общественного питания,  нацеленное на восполнение дефицита витаминов у жителей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г.Новосибирска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7812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AFF43104-F524-418A-A0E3-3146340AB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323E5CD5-3226-4DDD-97AC-81C8F40E0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858B6703-6BCA-4414-A7FC-BA111255B1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76826A85-B5BB-4A9B-819E-AF5A0B30A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B8A6C787-E24E-48D0-AF26-F35E43180E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E55A8260-917C-4DAC-A284-2A6E124FC9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B6ABA3F9-ECC4-45D8-8538-B7EEC4D276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текст, топор, колесо&#10;&#10;Автоматически созданное описание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1553" y="1255007"/>
            <a:ext cx="2074565" cy="2113709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420C8890-1E3E-474D-9D1E-D3E3062B61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dn.discordapp.com/attachments/839732841025896469/967328905113518090/unknow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63975" y="3533309"/>
            <a:ext cx="1929722" cy="192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8" name="Объект 2">
            <a:extLst>
              <a:ext uri="{FF2B5EF4-FFF2-40B4-BE49-F238E27FC236}">
                <a16:creationId xmlns:a16="http://schemas.microsoft.com/office/drawing/2014/main" xmlns="" id="{0CF4E355-9A65-51AA-516F-76FD9D4593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5182794"/>
              </p:ext>
            </p:extLst>
          </p:nvPr>
        </p:nvGraphicFramePr>
        <p:xfrm>
          <a:off x="4631496" y="2556932"/>
          <a:ext cx="6260114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581" y="596931"/>
            <a:ext cx="10515601" cy="904498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Проблемы, на решение которых направлен проект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xmlns="" id="{D80C5DEE-E0F7-47BF-D8CF-8806C6CFE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1843171"/>
              </p:ext>
            </p:extLst>
          </p:nvPr>
        </p:nvGraphicFramePr>
        <p:xfrm>
          <a:off x="971203" y="1429789"/>
          <a:ext cx="4141124" cy="509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12327" y="1843836"/>
            <a:ext cx="6169448" cy="44172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C83B05-E1D2-4417-84ED-D0D1859B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Идея проекта</a:t>
            </a: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xmlns="" id="{21E527DA-4602-2373-87BC-C60175248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4606374"/>
              </p:ext>
            </p:extLst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9018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BE4420-3B5F-4549-8B4A-77855B821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5876F6-95D4-48CB-8E3E-4401A96E2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1B84719-90BB-4D0C-92D8-61DC5512B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791783" cy="4794578"/>
          </a:xfrm>
        </p:spPr>
        <p:txBody>
          <a:bodyPr>
            <a:normAutofit/>
          </a:bodyPr>
          <a:lstStyle/>
          <a:p>
            <a:r>
              <a:rPr lang="ru-RU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анализа рынка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7B407EC4-5D16-4845-9840-4E28622B6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7F0C080C-7205-C15F-2FCD-BA2C3E180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2251035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03909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265" y="739140"/>
            <a:ext cx="5614670" cy="5379720"/>
          </a:xfrm>
        </p:spPr>
        <p:txBody>
          <a:bodyPr>
            <a:normAutofit/>
          </a:bodyPr>
          <a:lstStyle/>
          <a:p>
            <a:r>
              <a:rPr lang="ru-RU" dirty="0"/>
              <a:t>Меню </a:t>
            </a:r>
            <a:r>
              <a:rPr lang="ru-RU" dirty="0" err="1"/>
              <a:t>фуд</a:t>
            </a:r>
            <a:r>
              <a:rPr lang="ru-RU" dirty="0"/>
              <a:t>-трака: 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Сэндвичи</a:t>
            </a:r>
            <a:r>
              <a:rPr lang="en-US" dirty="0"/>
              <a:t>:</a:t>
            </a:r>
            <a:r>
              <a:rPr lang="ru-RU" dirty="0"/>
              <a:t> Конверт с тунцом</a:t>
            </a:r>
            <a:r>
              <a:rPr lang="en-US" dirty="0"/>
              <a:t>;</a:t>
            </a:r>
            <a:r>
              <a:rPr lang="ru-RU" dirty="0"/>
              <a:t> Сэндвич с сыром</a:t>
            </a:r>
            <a:r>
              <a:rPr lang="en-US" dirty="0"/>
              <a:t>;</a:t>
            </a:r>
            <a:r>
              <a:rPr lang="ru-RU" dirty="0"/>
              <a:t> Сэндвич овощной, Сэндвич с лососем</a:t>
            </a:r>
            <a:r>
              <a:rPr lang="en-US" dirty="0"/>
              <a:t>.</a:t>
            </a:r>
          </a:p>
          <a:p>
            <a:r>
              <a:rPr lang="ru-RU" dirty="0"/>
              <a:t>Печенье без сахара: Протеиновое печенье, Овсяное печенье, </a:t>
            </a:r>
            <a:r>
              <a:rPr lang="ru-RU" dirty="0" err="1"/>
              <a:t>Флеп</a:t>
            </a:r>
            <a:r>
              <a:rPr lang="ru-RU" dirty="0"/>
              <a:t> Джек.</a:t>
            </a:r>
          </a:p>
          <a:p>
            <a:r>
              <a:rPr lang="ru-RU" dirty="0"/>
              <a:t>Шоколад в ассортименте.</a:t>
            </a:r>
          </a:p>
          <a:p>
            <a:r>
              <a:rPr lang="ru-RU" dirty="0"/>
              <a:t>Натуральное мороженое.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8" name="Picture 6" descr="https://em-epi-static.azureedge.net/altdk-cache/7/e/9/6/9/a/7e969a4a665bd6aa3767566cf0e1484ae73f90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9" t="15929" r="8324" b="12073"/>
          <a:stretch>
            <a:fillRect/>
          </a:stretch>
        </p:blipFill>
        <p:spPr bwMode="auto">
          <a:xfrm>
            <a:off x="6464935" y="1459345"/>
            <a:ext cx="5727065" cy="42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en-US" sz="4100"/>
              <a:t>Конструктор Чая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st03.kakprosto.ru/images/article/2019/2/2/330822_5c55419096bb85c55419096bfd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1" r="-1" b="-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en-US" sz="2000"/>
              <a:t>Вы выбираете чай</a:t>
            </a:r>
            <a:r>
              <a:rPr lang="ru-RU" sz="2000">
                <a:sym typeface="+mn-ea"/>
              </a:rPr>
              <a:t> : Иван чай, Улун, чёрный,Травяной чай,каркаде.</a:t>
            </a:r>
          </a:p>
          <a:p>
            <a:pPr>
              <a:lnSpc>
                <a:spcPct val="90000"/>
              </a:lnSpc>
            </a:pPr>
            <a:r>
              <a:rPr lang="ru-RU" altLang="en-US" sz="2000"/>
              <a:t>Наполнитель </a:t>
            </a:r>
            <a:r>
              <a:rPr lang="en-US" altLang="ru-RU" sz="2000"/>
              <a:t>: </a:t>
            </a:r>
            <a:r>
              <a:rPr lang="ru-RU" altLang="ru-RU" sz="2000"/>
              <a:t>Шиповник, цитрусовые, Имбирь, Ягоды, Мята, Мелиса .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Сладость</a:t>
            </a:r>
            <a:r>
              <a:rPr lang="en-US" altLang="ru-RU" sz="2000"/>
              <a:t>: </a:t>
            </a:r>
            <a:r>
              <a:rPr lang="ru-RU" altLang="ru-RU" sz="2000"/>
              <a:t>мёд, сахар, сахарозаменитель.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0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</TotalTime>
  <Words>456</Words>
  <Application>Microsoft Office PowerPoint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ФУДТРАК “TEA SHOT”</vt:lpstr>
      <vt:lpstr>Команда</vt:lpstr>
      <vt:lpstr>Цель</vt:lpstr>
      <vt:lpstr>Задачи</vt:lpstr>
      <vt:lpstr>Проблемы, на решение которых направлен проект </vt:lpstr>
      <vt:lpstr>Идея проекта</vt:lpstr>
      <vt:lpstr>Результаты анализа рынка</vt:lpstr>
      <vt:lpstr>Результат</vt:lpstr>
      <vt:lpstr>Конструктор Чая</vt:lpstr>
      <vt:lpstr>Слайд 10</vt:lpstr>
      <vt:lpstr>Инновация</vt:lpstr>
      <vt:lpstr>Этапы реализации</vt:lpstr>
      <vt:lpstr>Смета расходов на блюдо (TEA SHOT)</vt:lpstr>
      <vt:lpstr>Окупаемость</vt:lpstr>
      <vt:lpstr>Риски</vt:lpstr>
      <vt:lpstr>Добро пожаловать в чайный витаминный фудтрак!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Loskutov</dc:creator>
  <cp:lastModifiedBy>Пользователь2</cp:lastModifiedBy>
  <cp:revision>66</cp:revision>
  <dcterms:created xsi:type="dcterms:W3CDTF">2022-04-10T07:48:00Z</dcterms:created>
  <dcterms:modified xsi:type="dcterms:W3CDTF">2022-04-26T05:24:50Z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7A49FB3BBD5F4B56B4D07FC08E81D1CC</vt:lpwstr>
  </property>
  <property fmtid="{D5CDD505-2E9C-101B-9397-08002B2CF9AE}" pid="3" name="KSOProductBuildVer">
    <vt:lpwstr>1049-11.2.0.11074</vt:lpwstr>
  </property>
</Properties>
</file>