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6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-90" y="-5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598C4-8B2B-4E6F-8EEA-42BAC4F23876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A5CADC4-FDE4-46F3-B616-F2322C1AE1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9129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598C4-8B2B-4E6F-8EEA-42BAC4F23876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A5CADC4-FDE4-46F3-B616-F2322C1AE1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84537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598C4-8B2B-4E6F-8EEA-42BAC4F23876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A5CADC4-FDE4-46F3-B616-F2322C1AE1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874400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598C4-8B2B-4E6F-8EEA-42BAC4F23876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A5CADC4-FDE4-46F3-B616-F2322C1AE1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3935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598C4-8B2B-4E6F-8EEA-42BAC4F23876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A5CADC4-FDE4-46F3-B616-F2322C1AE1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700465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598C4-8B2B-4E6F-8EEA-42BAC4F23876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A5CADC4-FDE4-46F3-B616-F2322C1AE1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11478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598C4-8B2B-4E6F-8EEA-42BAC4F23876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CADC4-FDE4-46F3-B616-F2322C1AE1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3821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598C4-8B2B-4E6F-8EEA-42BAC4F23876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CADC4-FDE4-46F3-B616-F2322C1AE1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98187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598C4-8B2B-4E6F-8EEA-42BAC4F23876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CADC4-FDE4-46F3-B616-F2322C1AE1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9929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598C4-8B2B-4E6F-8EEA-42BAC4F23876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A5CADC4-FDE4-46F3-B616-F2322C1AE1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28951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598C4-8B2B-4E6F-8EEA-42BAC4F23876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A5CADC4-FDE4-46F3-B616-F2322C1AE1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91556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598C4-8B2B-4E6F-8EEA-42BAC4F23876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A5CADC4-FDE4-46F3-B616-F2322C1AE1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5611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598C4-8B2B-4E6F-8EEA-42BAC4F23876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CADC4-FDE4-46F3-B616-F2322C1AE1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30896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598C4-8B2B-4E6F-8EEA-42BAC4F23876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CADC4-FDE4-46F3-B616-F2322C1AE1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5010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598C4-8B2B-4E6F-8EEA-42BAC4F23876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CADC4-FDE4-46F3-B616-F2322C1AE1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03436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598C4-8B2B-4E6F-8EEA-42BAC4F23876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A5CADC4-FDE4-46F3-B616-F2322C1AE1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516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598C4-8B2B-4E6F-8EEA-42BAC4F23876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A5CADC4-FDE4-46F3-B616-F2322C1AE1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1559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1"/>
            <a:ext cx="12192000" cy="5250873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Проект: </a:t>
            </a:r>
            <a:r>
              <a:rPr lang="ru-RU" sz="4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</a:t>
            </a:r>
            <a:r>
              <a:rPr lang="ru-RU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доступного </a:t>
            </a:r>
            <a:r>
              <a:rPr lang="ru-RU" sz="4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барьерного 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ART-</a:t>
            </a:r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 «Инклюзия</a:t>
            </a:r>
            <a:r>
              <a:rPr lang="ru-RU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места объединения и </a:t>
            </a:r>
            <a:r>
              <a:rPr lang="ru-RU" sz="4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единения</a:t>
            </a:r>
            <a:r>
              <a:rPr lang="ru-RU" sz="4800" dirty="0">
                <a:solidFill>
                  <a:srgbClr val="C00000"/>
                </a:solidFill>
              </a:rPr>
              <a:t>,</a:t>
            </a:r>
            <a:r>
              <a:rPr lang="ru-RU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путешествия </a:t>
            </a:r>
            <a:r>
              <a:rPr lang="ru-RU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мир </a:t>
            </a:r>
            <a:r>
              <a:rPr lang="ru-RU" sz="4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кулинарного искусства </a:t>
            </a:r>
            <a:r>
              <a:rPr lang="ru-RU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4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</a:t>
            </a:r>
            <a:r>
              <a:rPr lang="ru-RU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4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ей </a:t>
            </a:r>
            <a:r>
              <a:rPr lang="ru-RU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4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ОВЗ»</a:t>
            </a:r>
            <a:br>
              <a:rPr lang="ru-RU" sz="4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-----------------------------------------------------------</a:t>
            </a:r>
            <a:endParaRPr lang="ru-RU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918364"/>
            <a:ext cx="12192000" cy="1939635"/>
          </a:xfrm>
        </p:spPr>
        <p:txBody>
          <a:bodyPr>
            <a:normAutofit/>
          </a:bodyPr>
          <a:lstStyle/>
          <a:p>
            <a:pPr lvl="0" algn="ctr">
              <a:lnSpc>
                <a:spcPct val="120000"/>
              </a:lnSpc>
              <a:buClr>
                <a:prstClr val="black"/>
              </a:buClr>
            </a:pPr>
            <a:r>
              <a:rPr lang="ru-RU" sz="2000" b="1" cap="all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Сибирский федеральный университет</a:t>
            </a:r>
          </a:p>
          <a:p>
            <a:pPr lvl="0" algn="ctr">
              <a:lnSpc>
                <a:spcPct val="120000"/>
              </a:lnSpc>
              <a:buClr>
                <a:prstClr val="black"/>
              </a:buClr>
            </a:pPr>
            <a:r>
              <a:rPr lang="ru-RU" sz="2000" b="1" cap="all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торговли и сферы услуг</a:t>
            </a:r>
          </a:p>
          <a:p>
            <a:pPr lvl="0" algn="ctr">
              <a:lnSpc>
                <a:spcPct val="120000"/>
              </a:lnSpc>
              <a:buClr>
                <a:prstClr val="black"/>
              </a:buClr>
            </a:pPr>
            <a:r>
              <a:rPr lang="ru-RU" sz="2000" b="1" cap="all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технологии продукции и организации общественного питания</a:t>
            </a:r>
          </a:p>
          <a:p>
            <a:pPr lvl="0" algn="ctr">
              <a:lnSpc>
                <a:spcPct val="120000"/>
              </a:lnSpc>
              <a:buClr>
                <a:prstClr val="black"/>
              </a:buClr>
            </a:pPr>
            <a:r>
              <a:rPr lang="ru-RU" sz="2000" b="1" cap="all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Студент ЗТТ18-02БТ: С.Ю. Мезенцев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174" y="0"/>
            <a:ext cx="4026044" cy="15335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70219" y="-2"/>
            <a:ext cx="3865416" cy="15335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35636" y="0"/>
            <a:ext cx="415636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2728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775855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Смета расходов по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0" y="1039091"/>
            <a:ext cx="12192000" cy="5818909"/>
          </a:xfrm>
        </p:spPr>
        <p:txBody>
          <a:bodyPr/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Постоянные расходы на производство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реализацию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товаров</a:t>
            </a:r>
          </a:p>
          <a:p>
            <a:pPr fontAlgn="base">
              <a:buAutoNum type="arabicPeriod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Заработная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АУП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- 70000т.р.;</a:t>
            </a:r>
          </a:p>
          <a:p>
            <a:pPr fontAlgn="base">
              <a:buAutoNum type="arabicPeriod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Начисления на заработную плату - 18340т.р.;</a:t>
            </a:r>
          </a:p>
          <a:p>
            <a:pPr fontAlgn="base">
              <a:buAutoNum type="arabicPeriod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Коммунальные услуги – 3034,7т.р.;</a:t>
            </a:r>
          </a:p>
          <a:p>
            <a:pPr fontAlgn="base">
              <a:buAutoNum type="arabicPeriod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Амортизация оборудования – 1617т.р.;</a:t>
            </a:r>
          </a:p>
          <a:p>
            <a:pPr fontAlgn="base">
              <a:buAutoNum type="arabicPeriod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Реклама – 1000т.р.;</a:t>
            </a:r>
          </a:p>
          <a:p>
            <a:pPr fontAlgn="base">
              <a:buAutoNum type="arabicPeriod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Аренда помещения – 20000т.р.;</a:t>
            </a:r>
          </a:p>
          <a:p>
            <a:pPr marL="0" indent="0" fontAlgn="base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Итого: 113991,7т.р.</a:t>
            </a:r>
          </a:p>
          <a:p>
            <a:pPr marL="0" indent="0" fontAlgn="base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управления качеством</a:t>
            </a:r>
            <a:endParaRPr lang="en-US" sz="20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Планирование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Поддержка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обеспечение</a:t>
            </a:r>
          </a:p>
          <a:p>
            <a:pPr marL="0" indent="0" fontAlgn="base">
              <a:buNone/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Контроль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45236" y="3422073"/>
            <a:ext cx="3546763" cy="241069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24945" y="4447307"/>
            <a:ext cx="6567054" cy="241069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61478" y="4100944"/>
            <a:ext cx="3346994" cy="49381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35606" y="1551709"/>
            <a:ext cx="5456393" cy="187036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82290" y="4447307"/>
            <a:ext cx="1810921" cy="241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6081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551709"/>
          </a:xfrm>
        </p:spPr>
        <p:txBody>
          <a:bodyPr>
            <a:noAutofit/>
          </a:bodyPr>
          <a:lstStyle/>
          <a:p>
            <a:pPr lvl="0"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финансово-экономические показатели по проекту (финансовый план): планируемая выручка, расходы/доходы, прибыль. Срок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окупаемости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1094509"/>
            <a:ext cx="12191999" cy="5763491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-Для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проекта потребуется  финансирование в размере – 400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000т.р.;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-Прибыль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реализации продукции составит  -  225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446т.р.;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-Первоначальные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вложения окупятся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1,8 года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78955044"/>
              </p:ext>
            </p:extLst>
          </p:nvPr>
        </p:nvGraphicFramePr>
        <p:xfrm>
          <a:off x="4668186" y="2358305"/>
          <a:ext cx="4115595" cy="4499695"/>
        </p:xfrm>
        <a:graphic>
          <a:graphicData uri="http://schemas.openxmlformats.org/drawingml/2006/table">
            <a:tbl>
              <a:tblPr/>
              <a:tblGrid>
                <a:gridCol w="4115595">
                  <a:extLst>
                    <a:ext uri="{9D8B030D-6E8A-4147-A177-3AD203B41FA5}">
                      <a16:colId xmlns:a16="http://schemas.microsoft.com/office/drawing/2014/main" xmlns="" val="3142204829"/>
                    </a:ext>
                  </a:extLst>
                </a:gridCol>
              </a:tblGrid>
              <a:tr h="41195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02213959"/>
                  </a:ext>
                </a:extLst>
              </a:tr>
              <a:tr h="3470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Затраты на производство, рублей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8932535"/>
                  </a:ext>
                </a:extLst>
              </a:tr>
              <a:tr h="37407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Выручка от реализации, рублей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31655335"/>
                  </a:ext>
                </a:extLst>
              </a:tr>
              <a:tr h="34636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Прибыль от  реализации, рублей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48193460"/>
                  </a:ext>
                </a:extLst>
              </a:tr>
              <a:tr h="5264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Рентабельность %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45313202"/>
                  </a:ext>
                </a:extLst>
              </a:tr>
              <a:tr h="5264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Налог на прибыль (24%), рублей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40618998"/>
                  </a:ext>
                </a:extLst>
              </a:tr>
              <a:tr h="52647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6.Чистая прибыль, рублей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68642570"/>
                  </a:ext>
                </a:extLst>
              </a:tr>
              <a:tr h="51261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 Первоначальные затраты, рублей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9939260"/>
                  </a:ext>
                </a:extLst>
              </a:tr>
              <a:tr h="92825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 Срок окупаемости первоначальных затрат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 лет )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98193950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5984010"/>
              </p:ext>
            </p:extLst>
          </p:nvPr>
        </p:nvGraphicFramePr>
        <p:xfrm>
          <a:off x="8783781" y="2358305"/>
          <a:ext cx="3408216" cy="4471985"/>
        </p:xfrm>
        <a:graphic>
          <a:graphicData uri="http://schemas.openxmlformats.org/drawingml/2006/table">
            <a:tbl>
              <a:tblPr/>
              <a:tblGrid>
                <a:gridCol w="1335433">
                  <a:extLst>
                    <a:ext uri="{9D8B030D-6E8A-4147-A177-3AD203B41FA5}">
                      <a16:colId xmlns:a16="http://schemas.microsoft.com/office/drawing/2014/main" xmlns="" val="3874197"/>
                    </a:ext>
                  </a:extLst>
                </a:gridCol>
                <a:gridCol w="2072783">
                  <a:extLst>
                    <a:ext uri="{9D8B030D-6E8A-4147-A177-3AD203B41FA5}">
                      <a16:colId xmlns:a16="http://schemas.microsoft.com/office/drawing/2014/main" xmlns="" val="4140372473"/>
                    </a:ext>
                  </a:extLst>
                </a:gridCol>
              </a:tblGrid>
              <a:tr h="42412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 месяц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 2023 год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21328873"/>
                  </a:ext>
                </a:extLst>
              </a:tr>
              <a:tr h="34652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98070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1 176 840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19352378"/>
                  </a:ext>
                </a:extLst>
              </a:tr>
              <a:tr h="36637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122790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1 473 480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4809055"/>
                  </a:ext>
                </a:extLst>
              </a:tr>
              <a:tr h="36637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24720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296 640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94298336"/>
                  </a:ext>
                </a:extLst>
              </a:tr>
              <a:tr h="51633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22783286"/>
                  </a:ext>
                </a:extLst>
              </a:tr>
              <a:tr h="51261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71 194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12981943"/>
                  </a:ext>
                </a:extLst>
              </a:tr>
              <a:tr h="55418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225 446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11205530"/>
                  </a:ext>
                </a:extLst>
              </a:tr>
              <a:tr h="48490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400 000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27155520"/>
                  </a:ext>
                </a:extLst>
              </a:tr>
              <a:tr h="90054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1,8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13055511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4327" y="2358305"/>
            <a:ext cx="2603859" cy="44999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57745"/>
            <a:ext cx="2064326" cy="31002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34930" y="931155"/>
            <a:ext cx="1457070" cy="13994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67019" y="1070276"/>
            <a:ext cx="2267909" cy="12741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6552" y="2526323"/>
            <a:ext cx="1627773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2081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665018"/>
          </a:xfrm>
        </p:spPr>
        <p:txBody>
          <a:bodyPr/>
          <a:lstStyle/>
          <a:p>
            <a:pPr lvl="0" algn="ctr"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Риски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1185477"/>
            <a:ext cx="12191999" cy="5672523"/>
          </a:xfrm>
        </p:spPr>
        <p:txBody>
          <a:bodyPr/>
          <a:lstStyle/>
          <a:p>
            <a:pPr marL="0" indent="0">
              <a:buNone/>
            </a:pPr>
            <a:r>
              <a:rPr lang="ru-RU" sz="1400" dirty="0"/>
              <a:t>Основные возможные риски:</a:t>
            </a:r>
          </a:p>
          <a:p>
            <a:pPr marL="0" indent="0">
              <a:buNone/>
            </a:pPr>
            <a:r>
              <a:rPr lang="ru-RU" sz="1400" dirty="0" smtClean="0"/>
              <a:t>1. Невозможность </a:t>
            </a:r>
            <a:r>
              <a:rPr lang="ru-RU" sz="1400" dirty="0"/>
              <a:t>погашения обязательств;</a:t>
            </a:r>
          </a:p>
          <a:p>
            <a:pPr marL="0" indent="0">
              <a:buNone/>
            </a:pPr>
            <a:r>
              <a:rPr lang="ru-RU" sz="1400" dirty="0" smtClean="0"/>
              <a:t>2. Малый </a:t>
            </a:r>
            <a:r>
              <a:rPr lang="ru-RU" sz="1400" dirty="0"/>
              <a:t>объем клиентов в долгосрочной перспективе;</a:t>
            </a:r>
          </a:p>
          <a:p>
            <a:pPr marL="0" indent="0">
              <a:buNone/>
            </a:pPr>
            <a:r>
              <a:rPr lang="ru-RU" sz="1400" dirty="0" smtClean="0"/>
              <a:t>3. Поломка </a:t>
            </a:r>
            <a:r>
              <a:rPr lang="ru-RU" sz="1400" dirty="0"/>
              <a:t>оборудования;</a:t>
            </a:r>
          </a:p>
          <a:p>
            <a:pPr marL="0" indent="0">
              <a:buNone/>
            </a:pPr>
            <a:r>
              <a:rPr lang="ru-RU" sz="1400" dirty="0" smtClean="0"/>
              <a:t>4. Потеря </a:t>
            </a:r>
            <a:r>
              <a:rPr lang="ru-RU" sz="1400" dirty="0"/>
              <a:t>финансирования;</a:t>
            </a:r>
          </a:p>
          <a:p>
            <a:pPr marL="0" indent="0">
              <a:buNone/>
            </a:pPr>
            <a:r>
              <a:rPr lang="ru-RU" sz="1400" dirty="0" smtClean="0"/>
              <a:t>5. Провальная </a:t>
            </a:r>
            <a:r>
              <a:rPr lang="ru-RU" sz="1400" dirty="0"/>
              <a:t>концепция заведения;</a:t>
            </a:r>
          </a:p>
          <a:p>
            <a:pPr marL="0" indent="0">
              <a:buNone/>
            </a:pPr>
            <a:r>
              <a:rPr lang="ru-RU" sz="1400" dirty="0" smtClean="0"/>
              <a:t>6. Потеря </a:t>
            </a:r>
            <a:r>
              <a:rPr lang="ru-RU" sz="1400" dirty="0"/>
              <a:t>клиентов (плохой сервис или качество еды);</a:t>
            </a:r>
          </a:p>
          <a:p>
            <a:pPr marL="0" indent="0">
              <a:buNone/>
            </a:pPr>
            <a:r>
              <a:rPr lang="ru-RU" sz="1400" dirty="0" smtClean="0"/>
              <a:t>7. Повышение </a:t>
            </a:r>
            <a:r>
              <a:rPr lang="ru-RU" sz="1400" dirty="0"/>
              <a:t>аренды;</a:t>
            </a:r>
          </a:p>
          <a:p>
            <a:pPr marL="0" indent="0">
              <a:buNone/>
            </a:pPr>
            <a:r>
              <a:rPr lang="ru-RU" sz="1400" dirty="0" smtClean="0"/>
              <a:t>8. Умеренное </a:t>
            </a:r>
            <a:r>
              <a:rPr lang="ru-RU" sz="1400" dirty="0"/>
              <a:t>ухудшение экологической обстановки в месте расположения;</a:t>
            </a:r>
          </a:p>
          <a:p>
            <a:pPr marL="0" indent="0">
              <a:buNone/>
            </a:pPr>
            <a:r>
              <a:rPr lang="ru-RU" sz="1400" dirty="0" smtClean="0"/>
              <a:t>9. Потеря </a:t>
            </a:r>
            <a:r>
              <a:rPr lang="ru-RU" sz="1400" dirty="0"/>
              <a:t>транспортной связи (перекрытие, ремонт дорог, стройка);</a:t>
            </a:r>
          </a:p>
          <a:p>
            <a:pPr marL="0" indent="0">
              <a:buNone/>
            </a:pPr>
            <a:r>
              <a:rPr lang="ru-RU" sz="1400" dirty="0" smtClean="0"/>
              <a:t>10. Кража</a:t>
            </a:r>
            <a:r>
              <a:rPr lang="ru-RU" sz="1400" dirty="0"/>
              <a:t>, взлом.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97840" y="1185477"/>
            <a:ext cx="5694158" cy="44870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14945" y="4918363"/>
            <a:ext cx="4682895" cy="19399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39925" y="0"/>
            <a:ext cx="2152075" cy="118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2564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246909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дополнительные знания необходимы команде (в каких областях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40581" y="1482436"/>
            <a:ext cx="6151419" cy="53755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82436"/>
            <a:ext cx="6040581" cy="537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8616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46908"/>
          </a:xfrm>
        </p:spPr>
        <p:txBody>
          <a:bodyPr>
            <a:normAutofit fontScale="90000"/>
          </a:bodyPr>
          <a:lstStyle/>
          <a:p>
            <a:pPr marL="342900" lvl="0" indent="-342900" fontAlgn="base">
              <a:lnSpc>
                <a:spcPct val="107000"/>
              </a:lnSpc>
              <a:spcAft>
                <a:spcPts val="1185"/>
              </a:spcAft>
            </a:pPr>
            <a:r>
              <a:rPr lang="ru-RU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Проблема на решение которой направлен </a:t>
            </a:r>
            <a:r>
              <a:rPr lang="ru-RU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161309"/>
            <a:ext cx="12192000" cy="469669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последние годы общество все большее внимание стало уделять проблемам инвалидов, их социальной адаптации, приспособленности к жизни в социуме здоровых людей. Данная проблема имеет особую важность, исходя из того, что с каждым годом, взгляды здоровых людей на тех, кто родились или стали инвалидами в течение жизни, стало существенно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меняться. Таким людям, особенно детям остро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необходима помощь в социальной адаптации. Они должны входить в общество с самого раннего детства, но и общество тоже должно поворачиваться лицом к таким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детям.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Ведь самое главное в этих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детях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способность любить, умение верить, надеяться.</a:t>
            </a:r>
          </a:p>
          <a:p>
            <a:pPr marL="0" indent="0" algn="just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 созданию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доступного без барьерного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ART-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 «Инклюзия» - места объединения и единения</a:t>
            </a:r>
            <a:r>
              <a:rPr lang="ru-RU" sz="2400" dirty="0"/>
              <a:t>,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для путешествия в мир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кулинарного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искусства для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ОВЗ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предусматривает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по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кулинарному творчеству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этой категорией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детей, проведение мастер-классов, выезд на дом к детям-инвалидам и их семей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17527" y="1"/>
            <a:ext cx="3574473" cy="20504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45382" y="678873"/>
            <a:ext cx="2272145" cy="13715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54582" y="678873"/>
            <a:ext cx="2590800" cy="13715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82436" y="678873"/>
            <a:ext cx="2272145" cy="137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3108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706582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Основная идея, цели и задачи проекта.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1219200"/>
            <a:ext cx="12191999" cy="56388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Проект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«Арт-кафе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«Инклюзия»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 на вовлечение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ОВЗ, детей-сирот и детей,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оставшихся без попечения родителей в социальную практику путем привлечения их к творческой и трудовой деятельности. Реализация Проекта будет осуществляться совместно с заведениями общественного питания и волонтерскими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организациями.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Цель: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социальной адаптации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ОВЗ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обществе здоровых сверстников, развитие творческого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занятия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«ART-кафе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«Инклюзия» - места объединения и единения, для путешествия в мир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кулинарного искусства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людей с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ОВЗ». Формирование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бытовых умений и навыков, необходимых для успешной социализации у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ОВЗ, детей-сирот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детей, оставшихся без попечения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4919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03564"/>
          </a:xfrm>
        </p:spPr>
        <p:txBody>
          <a:bodyPr/>
          <a:lstStyle/>
          <a:p>
            <a:pPr algn="ctr"/>
            <a:r>
              <a:rPr lang="ru-RU" dirty="0" smtClean="0"/>
              <a:t>Задачи проекта: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1233054"/>
            <a:ext cx="12191999" cy="5624945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Организовать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пространство для деятельности инклюзивного арт-кафе;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Создать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инклюзивные группы, состоящие из детей с ОВЗ, детей из школ-интернатов и детей, оставшихся без попечения родителей;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Развить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творческое мышление путем воспитания любви к кулинарному искусству;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Воспитать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детях дружелюбное отношение к людям с ограниченными возможностями здоровья;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Оснастить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арт-кафе необходимым оборудованием и материалами для реализации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Создание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Арт-кафе для обучения у воспитанников правил ведения семейного хозяйства, практических умений, связанные 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самообслуживанием;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теоретических семинаров в рамках обучающий программы подготовки к самостоятельной жизни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ОВЗ, детей-сирот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детей, оставшихся без попечения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Проведение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мастер-классов для отработки практических навыков самообслуживания и элементарных бытовых навыков, а также работе в команде для социальной адаптации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будущем;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Проведение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экскурсионных мероприятий по заведения общественного питания , способствующих профессиональному самоопределению, трудовой культуры и организации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79181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094509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анализа рынка (аналогичные проекты, конкуренты, потребители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1219200"/>
            <a:ext cx="12191999" cy="5638800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Красноярский край, г. Красноярск.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группы: Дети с ОВЗ, дети-сироты и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дети, оставшиеся без попечения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-------------------------------------------------------------------------------------------------------------------------------------------------------------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 инвалидов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г.Красноярск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(Советский р-н)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«Арт-пространство»</a:t>
            </a:r>
          </a:p>
          <a:p>
            <a:pPr marL="0" indent="0" algn="just">
              <a:buNone/>
            </a:pP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Интеграционно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-трудовые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мастерские для социальной занятости людей с выраженными нарушениями развития «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Проект реализуется общественным движением «Право на счастье» в поддержку детей с ограниченными возможностями и развития инклюзивной среды в Красноярском крае «Аэростат» вместе с главным управлением социальной защиты населения Красноярска. Проект «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запустили в Красноярске на средства президентского гранта.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80764" y="498764"/>
            <a:ext cx="3311234" cy="17387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05034" y="4239491"/>
            <a:ext cx="3086964" cy="26185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4239491"/>
            <a:ext cx="2660072" cy="26185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60073" y="4239491"/>
            <a:ext cx="3089563" cy="26185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49636" y="4239491"/>
            <a:ext cx="3355398" cy="261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5785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57744"/>
          </a:xfrm>
        </p:spPr>
        <p:txBody>
          <a:bodyPr>
            <a:noAutofit/>
          </a:bodyPr>
          <a:lstStyle/>
          <a:p>
            <a:pPr lvl="0"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и новизна проекта, его конкурентные преимущества. Почему его результаты могут быть интересны рынку (потребителю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57745"/>
            <a:ext cx="12192000" cy="550025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новизна проекта состоит в том, что успешная адаптация нетипичных детей в общество рассматривается в их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 барьерном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развитии в различных сферах социализации. Необходимость усиления адаптационного потенциала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инвалидов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посредством инклюзивного общения видится за счет повышения их творческих способностей. Проект позволит обрести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инвалидам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друзей, головой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окунуться в мир ярких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красок кулинарного искусства, увидеть его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цветовое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богатство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передавать свои впечатления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окружающим их людям.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ещё 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том, что обучение детей направлено на их самоопределение и профессиональную ориентацию, являющихся важными этапами на пути социализации личности. Необходимо также отметить, что данные занятия всегда воспринимаются воспитанниками положительно, они легко и с желанием вовлекаются в работу как индивидуально, так и все вместе.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с ОВЗ и дети,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воспитывающиеся в специальных образовательных учреждениях, как правило, получают готовую пищу, не зная, как и из каких продуктов питания, она готовится. А также не имеют практического опыта, элементарных знаний и умений по приготовлению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пищи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1025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45127"/>
          </a:xfrm>
        </p:spPr>
        <p:txBody>
          <a:bodyPr/>
          <a:lstStyle/>
          <a:p>
            <a:pPr lvl="0" algn="ctr"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потенциал.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1274618"/>
            <a:ext cx="12191999" cy="558338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жизнеспособен, имеет большой потенциал и направлен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формирование у воспитанников знаний о самостоятельной жизни, их практическое обучение жизненно необходимым бытовым умениям и навыкам; правил ведения семейного хозяйства, практических умений, связанные с самообслуживанием и с обслуживанием членов семьи; воспитание личностных качеств (трудолюбие, аккуратность, терпение, усидчивость). А также способствует созданию образовательно-воспитательной, развивающей среды для взаимодействия педагогов и детей, установлению сотрудничества образовательных учреждений, обеспечивает профориентационную подготовку подростков за счет погружения в среду, моделирующую профессиональную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157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762000"/>
          </a:xfrm>
        </p:spPr>
        <p:txBody>
          <a:bodyPr/>
          <a:lstStyle/>
          <a:p>
            <a:pPr lvl="0" algn="ctr"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66799"/>
            <a:ext cx="12192000" cy="579120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состоять из двух видов правлений: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лекции, видео-уроки (общая теоретическая информация);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практические занятия и экскурсии по заведениям общественного питания с проведением мастер-класса от шеф-повара (практическое закрепление полученной информации и освоение новых навыков, знакомства с шеф-поварами).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будут проводиться по скользящему графику: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по будням – теоретическое занятие с небольшой практической частью (1 час);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в выходной день – практическое занятие (2 часа и больше).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время реализации Проекта планируется организовать: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теоретических занятий -40;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практических занятий- 40;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экскурсий по заведения общественного питания - 7.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направлены на практическую подготовку детей к самостоятельной жизни, организацию правильного питания, на формирование у них знаний и умений, способствующих социальной адаптации, на повышение уровня общего их развития, на воспитание ответственности, самостоятельности, коллективизма, взаимовыручки.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Участниками мероприятий станут более 1500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ОВЗ, детей-сирот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детей, оставшихся без попечения родителей.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3236" y="2646218"/>
            <a:ext cx="4308763" cy="26185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74728" y="0"/>
            <a:ext cx="3117272" cy="184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9389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094509"/>
          </a:xfrm>
        </p:spPr>
        <p:txBody>
          <a:bodyPr>
            <a:normAutofit fontScale="90000"/>
          </a:bodyPr>
          <a:lstStyle/>
          <a:p>
            <a:pPr lvl="0" algn="ctr"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	конкретного 	результат 	проекта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(продукции/услуги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1302327"/>
            <a:ext cx="12191999" cy="555567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Благотворительная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общественная организация «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Благовест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В годовщину открытия благотворительного центра «Квартал Луи» в Пензе открылось кафе с одноименным названием, предназначенное для общения молодых людей с ограниченными возможностями здоровья. По задумке организаторов – представителей благотворительного центра «Благовест» в арт-холле будут работать молодые люди с инвалидностью, а гостями смогут стать все желающие.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последнее время мы видим, как непросто общество принимает людей с инвалидностью, тех, кто не похож на большинство. Поэтому сегодня, мы уверены, лучший момент для открытия такого общественного пространства. Ведь инклюзия и интеграция не случаются автоматически, требуется время, путь, который нам необходимо пройти, чтобы научиться воспринимать иного как равного. Настало время начать ходить друг к другу в гости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Проект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предполагает создание многофункционального инклюзивного пространства для людей с инвалидностью, позволяющего решать задачи по их трудоустройству, культурному досугу, дополнительному образованию, творческой самореализации и интеграции в общество.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06691" y="5015345"/>
            <a:ext cx="3685307" cy="18426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46074" y="5347855"/>
            <a:ext cx="3560618" cy="15101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69448" y="5543550"/>
            <a:ext cx="3476625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3047087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684</TotalTime>
  <Words>1432</Words>
  <Application>Microsoft Office PowerPoint</Application>
  <PresentationFormat>Произвольный</PresentationFormat>
  <Paragraphs>102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Легкий дым</vt:lpstr>
      <vt:lpstr>Проект: «Создание доступного без барьерного ART-кафе «Инклюзия» - места объединения и единения, для путешествия в мир кулинарного искусства для детей с ОВЗ» -----------------------------------------------------------</vt:lpstr>
      <vt:lpstr>Проблема на решение которой направлен проект  </vt:lpstr>
      <vt:lpstr>Основная идея, цели и задачи проекта. </vt:lpstr>
      <vt:lpstr>Задачи проекта:</vt:lpstr>
      <vt:lpstr>Результаты анализа рынка (аналогичные проекты, конкуренты, потребители) </vt:lpstr>
      <vt:lpstr>Актуальность и новизна проекта, его конкурентные преимущества. Почему его результаты могут быть интересны рынку (потребителю)  </vt:lpstr>
      <vt:lpstr>Научный потенциал. </vt:lpstr>
      <vt:lpstr>Этапы реализации проекта</vt:lpstr>
      <vt:lpstr>Описание  конкретного  результат  проекта  (продукции/услуги)</vt:lpstr>
      <vt:lpstr>Смета расходов по проекту </vt:lpstr>
      <vt:lpstr>Основные финансово-экономические показатели по проекту (финансовый план): планируемая выручка, расходы/доходы, прибыль. Срок окупаемости  </vt:lpstr>
      <vt:lpstr>Риски проекта  </vt:lpstr>
      <vt:lpstr>Какие дополнительные знания необходимы команде (в каких областях)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"Создание доступного (безбарьерного) кафе «Инклюзия» - места объединения и единения" </dc:title>
  <dc:creator>Сергей</dc:creator>
  <cp:lastModifiedBy>Пользователь2</cp:lastModifiedBy>
  <cp:revision>48</cp:revision>
  <dcterms:created xsi:type="dcterms:W3CDTF">2021-10-03T00:38:37Z</dcterms:created>
  <dcterms:modified xsi:type="dcterms:W3CDTF">2022-04-25T05:05:12Z</dcterms:modified>
</cp:coreProperties>
</file>