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2" r:id="rId3"/>
    <p:sldId id="258" r:id="rId4"/>
    <p:sldId id="260" r:id="rId5"/>
    <p:sldId id="266" r:id="rId6"/>
    <p:sldId id="261" r:id="rId7"/>
    <p:sldId id="274" r:id="rId8"/>
    <p:sldId id="276" r:id="rId9"/>
    <p:sldId id="275" r:id="rId10"/>
    <p:sldId id="262" r:id="rId11"/>
    <p:sldId id="273" r:id="rId12"/>
    <p:sldId id="27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 Лядов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274" autoAdjust="0"/>
  </p:normalViewPr>
  <p:slideViewPr>
    <p:cSldViewPr snapToGrid="0">
      <p:cViewPr>
        <p:scale>
          <a:sx n="100" d="100"/>
          <a:sy n="100" d="100"/>
        </p:scale>
        <p:origin x="60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4T13:59:06.765" idx="1">
    <p:pos x="6000" y="0"/>
    <p:text>название проекта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AC88C-C63A-4385-ACC2-2E1A1C889AD6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42F50BBB-9763-4EDC-A1BC-F0B749A7A844}">
      <dgm:prSet phldrT="[Текст]" custT="1"/>
      <dgm:spPr/>
      <dgm:t>
        <a:bodyPr/>
        <a:lstStyle/>
        <a:p>
          <a:r>
            <a:rPr lang="ru-RU" sz="900" dirty="0"/>
            <a:t>Подробно описать свою идею</a:t>
          </a:r>
          <a:r>
            <a:rPr lang="en-US" sz="900" dirty="0"/>
            <a:t>/</a:t>
          </a:r>
          <a:r>
            <a:rPr lang="ru-RU" sz="900" dirty="0"/>
            <a:t>проект</a:t>
          </a:r>
        </a:p>
      </dgm:t>
    </dgm:pt>
    <dgm:pt modelId="{E6BF5639-3533-4795-90DC-254DA40E17BC}" type="parTrans" cxnId="{5BD13DBD-BF6A-4CE6-8B3E-5CACED8FB775}">
      <dgm:prSet/>
      <dgm:spPr/>
      <dgm:t>
        <a:bodyPr/>
        <a:lstStyle/>
        <a:p>
          <a:endParaRPr lang="ru-RU"/>
        </a:p>
      </dgm:t>
    </dgm:pt>
    <dgm:pt modelId="{33482E3F-939D-4C94-9DCD-6BC7B3F7FDD4}" type="sibTrans" cxnId="{5BD13DBD-BF6A-4CE6-8B3E-5CACED8FB775}">
      <dgm:prSet/>
      <dgm:spPr/>
      <dgm:t>
        <a:bodyPr/>
        <a:lstStyle/>
        <a:p>
          <a:endParaRPr lang="ru-RU"/>
        </a:p>
      </dgm:t>
    </dgm:pt>
    <dgm:pt modelId="{1BCE62C1-C8CB-4123-84C1-21FD6B38E44C}">
      <dgm:prSet phldrT="[Текст]" custT="1"/>
      <dgm:spPr/>
      <dgm:t>
        <a:bodyPr/>
        <a:lstStyle/>
        <a:p>
          <a:r>
            <a:rPr lang="ru-RU" sz="1000" dirty="0"/>
            <a:t>Провести  анализ целевой аудитории</a:t>
          </a:r>
        </a:p>
      </dgm:t>
    </dgm:pt>
    <dgm:pt modelId="{B8576A70-DB7D-478F-B116-94C31CE5EDC0}" type="parTrans" cxnId="{ED3E7C3C-A1D7-43A0-AEB8-A812C070D286}">
      <dgm:prSet/>
      <dgm:spPr/>
      <dgm:t>
        <a:bodyPr/>
        <a:lstStyle/>
        <a:p>
          <a:endParaRPr lang="ru-RU"/>
        </a:p>
      </dgm:t>
    </dgm:pt>
    <dgm:pt modelId="{AB3A82A9-E9C6-4975-9FE2-3621C37094B7}" type="sibTrans" cxnId="{ED3E7C3C-A1D7-43A0-AEB8-A812C070D286}">
      <dgm:prSet/>
      <dgm:spPr/>
      <dgm:t>
        <a:bodyPr/>
        <a:lstStyle/>
        <a:p>
          <a:endParaRPr lang="ru-RU"/>
        </a:p>
      </dgm:t>
    </dgm:pt>
    <dgm:pt modelId="{9FE83096-F4FA-4201-9D37-51C91C39F69C}">
      <dgm:prSet phldrT="[Текст]" custT="1"/>
      <dgm:spPr/>
      <dgm:t>
        <a:bodyPr/>
        <a:lstStyle/>
        <a:p>
          <a:r>
            <a:rPr lang="ru-RU" sz="1050" dirty="0"/>
            <a:t>Проанализировать</a:t>
          </a:r>
        </a:p>
        <a:p>
          <a:r>
            <a:rPr lang="ru-RU" sz="1050" dirty="0"/>
            <a:t> рынок</a:t>
          </a:r>
        </a:p>
      </dgm:t>
    </dgm:pt>
    <dgm:pt modelId="{617E79B6-F9EA-49C3-8054-5C26413BDB05}" type="parTrans" cxnId="{8721F453-6F7B-4336-A5C5-F2A75FE0C6EB}">
      <dgm:prSet/>
      <dgm:spPr/>
      <dgm:t>
        <a:bodyPr/>
        <a:lstStyle/>
        <a:p>
          <a:endParaRPr lang="ru-RU"/>
        </a:p>
      </dgm:t>
    </dgm:pt>
    <dgm:pt modelId="{5AA29948-99C2-4AFB-A436-180D212832B1}" type="sibTrans" cxnId="{8721F453-6F7B-4336-A5C5-F2A75FE0C6EB}">
      <dgm:prSet/>
      <dgm:spPr/>
      <dgm:t>
        <a:bodyPr/>
        <a:lstStyle/>
        <a:p>
          <a:endParaRPr lang="ru-RU"/>
        </a:p>
      </dgm:t>
    </dgm:pt>
    <dgm:pt modelId="{8290FE90-5F81-4985-B0BE-D2B13B76288E}">
      <dgm:prSet phldrT="[Текст]" custT="1"/>
      <dgm:spPr/>
      <dgm:t>
        <a:bodyPr/>
        <a:lstStyle/>
        <a:p>
          <a:r>
            <a:rPr lang="ru-RU" sz="1050" dirty="0"/>
            <a:t>Рассчитать количество сотрудников, которых вам нужно будет нанять</a:t>
          </a:r>
        </a:p>
      </dgm:t>
    </dgm:pt>
    <dgm:pt modelId="{77E649E8-2223-4422-8905-C98A1A2C7347}" type="parTrans" cxnId="{7DCEDDEE-F87F-4C5F-B286-9CF2499CE5AA}">
      <dgm:prSet/>
      <dgm:spPr/>
      <dgm:t>
        <a:bodyPr/>
        <a:lstStyle/>
        <a:p>
          <a:endParaRPr lang="ru-RU"/>
        </a:p>
      </dgm:t>
    </dgm:pt>
    <dgm:pt modelId="{89F728E7-9383-44D4-94E2-767FC1EDD077}" type="sibTrans" cxnId="{7DCEDDEE-F87F-4C5F-B286-9CF2499CE5AA}">
      <dgm:prSet/>
      <dgm:spPr/>
      <dgm:t>
        <a:bodyPr/>
        <a:lstStyle/>
        <a:p>
          <a:endParaRPr lang="ru-RU"/>
        </a:p>
      </dgm:t>
    </dgm:pt>
    <dgm:pt modelId="{0D993468-B5A6-4F1B-A35B-D492AF106A0D}">
      <dgm:prSet phldrT="[Текст]" custT="1"/>
      <dgm:spPr/>
      <dgm:t>
        <a:bodyPr/>
        <a:lstStyle/>
        <a:p>
          <a:r>
            <a:rPr lang="ru-RU" sz="1050" dirty="0"/>
            <a:t>Найдите помещение и договоритесь об аренде.</a:t>
          </a:r>
        </a:p>
      </dgm:t>
    </dgm:pt>
    <dgm:pt modelId="{BED68D58-5512-4B2E-BBC7-B4F1F3521E96}" type="parTrans" cxnId="{41E6E1F9-3EB1-4CDD-ACAB-ACF654B3645C}">
      <dgm:prSet/>
      <dgm:spPr/>
      <dgm:t>
        <a:bodyPr/>
        <a:lstStyle/>
        <a:p>
          <a:endParaRPr lang="ru-RU"/>
        </a:p>
      </dgm:t>
    </dgm:pt>
    <dgm:pt modelId="{89307783-A354-4DE8-804A-A69F5E0119D7}" type="sibTrans" cxnId="{41E6E1F9-3EB1-4CDD-ACAB-ACF654B3645C}">
      <dgm:prSet/>
      <dgm:spPr/>
      <dgm:t>
        <a:bodyPr/>
        <a:lstStyle/>
        <a:p>
          <a:endParaRPr lang="ru-RU"/>
        </a:p>
      </dgm:t>
    </dgm:pt>
    <dgm:pt modelId="{50855A12-4E1F-4F17-ADF9-C8F3B62CF2D8}" type="pres">
      <dgm:prSet presAssocID="{B56AC88C-C63A-4385-ACC2-2E1A1C889AD6}" presName="Name0" presStyleCnt="0">
        <dgm:presLayoutVars>
          <dgm:dir/>
          <dgm:animLvl val="lvl"/>
          <dgm:resizeHandles val="exact"/>
        </dgm:presLayoutVars>
      </dgm:prSet>
      <dgm:spPr/>
    </dgm:pt>
    <dgm:pt modelId="{61EE7044-3B79-4897-BA4E-4179A0BC177C}" type="pres">
      <dgm:prSet presAssocID="{42F50BBB-9763-4EDC-A1BC-F0B749A7A844}" presName="parTxOnly" presStyleLbl="node1" presStyleIdx="0" presStyleCnt="5" custScaleX="39264" custScaleY="67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86CBB-4A86-4379-98FD-71B72A13A88C}" type="pres">
      <dgm:prSet presAssocID="{33482E3F-939D-4C94-9DCD-6BC7B3F7FDD4}" presName="parTxOnlySpace" presStyleCnt="0"/>
      <dgm:spPr/>
    </dgm:pt>
    <dgm:pt modelId="{31212B5D-757D-433F-B5A8-C47690B1EBD3}" type="pres">
      <dgm:prSet presAssocID="{1BCE62C1-C8CB-4123-84C1-21FD6B38E44C}" presName="parTxOnly" presStyleLbl="node1" presStyleIdx="1" presStyleCnt="5" custScaleX="51824" custScaleY="66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E0A5E-130B-4413-945F-9E354EAB5156}" type="pres">
      <dgm:prSet presAssocID="{AB3A82A9-E9C6-4975-9FE2-3621C37094B7}" presName="parTxOnlySpace" presStyleCnt="0"/>
      <dgm:spPr/>
    </dgm:pt>
    <dgm:pt modelId="{5004E5F7-B660-4109-BE9A-BEA9A2CC3052}" type="pres">
      <dgm:prSet presAssocID="{9FE83096-F4FA-4201-9D37-51C91C39F69C}" presName="parTxOnly" presStyleLbl="node1" presStyleIdx="2" presStyleCnt="5" custScaleX="54051" custScaleY="66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50B06-4E97-4F50-81DD-4FD19F4B9C27}" type="pres">
      <dgm:prSet presAssocID="{5AA29948-99C2-4AFB-A436-180D212832B1}" presName="parTxOnlySpace" presStyleCnt="0"/>
      <dgm:spPr/>
    </dgm:pt>
    <dgm:pt modelId="{DAA6C38F-4851-4E2C-9452-51A984B92778}" type="pres">
      <dgm:prSet presAssocID="{8290FE90-5F81-4985-B0BE-D2B13B76288E}" presName="parTxOnly" presStyleLbl="node1" presStyleIdx="3" presStyleCnt="5" custScaleX="61752" custScaleY="65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00BE4-B03C-44AB-B18E-C8A35CCC793B}" type="pres">
      <dgm:prSet presAssocID="{89F728E7-9383-44D4-94E2-767FC1EDD077}" presName="parTxOnlySpace" presStyleCnt="0"/>
      <dgm:spPr/>
    </dgm:pt>
    <dgm:pt modelId="{B213FBFA-B0BB-4874-A72C-7C5F6AEB9C3D}" type="pres">
      <dgm:prSet presAssocID="{0D993468-B5A6-4F1B-A35B-D492AF106A0D}" presName="parTxOnly" presStyleLbl="node1" presStyleIdx="4" presStyleCnt="5" custScaleX="49707" custScaleY="65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C448F-0999-485F-9CAE-58E2778442CA}" type="presOf" srcId="{1BCE62C1-C8CB-4123-84C1-21FD6B38E44C}" destId="{31212B5D-757D-433F-B5A8-C47690B1EBD3}" srcOrd="0" destOrd="0" presId="urn:microsoft.com/office/officeart/2005/8/layout/chevron1"/>
    <dgm:cxn modelId="{0190F487-85C9-491D-8B45-F16E22303894}" type="presOf" srcId="{42F50BBB-9763-4EDC-A1BC-F0B749A7A844}" destId="{61EE7044-3B79-4897-BA4E-4179A0BC177C}" srcOrd="0" destOrd="0" presId="urn:microsoft.com/office/officeart/2005/8/layout/chevron1"/>
    <dgm:cxn modelId="{ED3E7C3C-A1D7-43A0-AEB8-A812C070D286}" srcId="{B56AC88C-C63A-4385-ACC2-2E1A1C889AD6}" destId="{1BCE62C1-C8CB-4123-84C1-21FD6B38E44C}" srcOrd="1" destOrd="0" parTransId="{B8576A70-DB7D-478F-B116-94C31CE5EDC0}" sibTransId="{AB3A82A9-E9C6-4975-9FE2-3621C37094B7}"/>
    <dgm:cxn modelId="{19E29E16-6EED-4EF2-A4BF-CCF67FC7BCA9}" type="presOf" srcId="{B56AC88C-C63A-4385-ACC2-2E1A1C889AD6}" destId="{50855A12-4E1F-4F17-ADF9-C8F3B62CF2D8}" srcOrd="0" destOrd="0" presId="urn:microsoft.com/office/officeart/2005/8/layout/chevron1"/>
    <dgm:cxn modelId="{A8FAC32E-73EA-45CE-9A4C-708527C93024}" type="presOf" srcId="{8290FE90-5F81-4985-B0BE-D2B13B76288E}" destId="{DAA6C38F-4851-4E2C-9452-51A984B92778}" srcOrd="0" destOrd="0" presId="urn:microsoft.com/office/officeart/2005/8/layout/chevron1"/>
    <dgm:cxn modelId="{41E6E1F9-3EB1-4CDD-ACAB-ACF654B3645C}" srcId="{B56AC88C-C63A-4385-ACC2-2E1A1C889AD6}" destId="{0D993468-B5A6-4F1B-A35B-D492AF106A0D}" srcOrd="4" destOrd="0" parTransId="{BED68D58-5512-4B2E-BBC7-B4F1F3521E96}" sibTransId="{89307783-A354-4DE8-804A-A69F5E0119D7}"/>
    <dgm:cxn modelId="{33C86504-C421-41D4-8B6B-9D84F8D5CE16}" type="presOf" srcId="{9FE83096-F4FA-4201-9D37-51C91C39F69C}" destId="{5004E5F7-B660-4109-BE9A-BEA9A2CC3052}" srcOrd="0" destOrd="0" presId="urn:microsoft.com/office/officeart/2005/8/layout/chevron1"/>
    <dgm:cxn modelId="{7DCEDDEE-F87F-4C5F-B286-9CF2499CE5AA}" srcId="{B56AC88C-C63A-4385-ACC2-2E1A1C889AD6}" destId="{8290FE90-5F81-4985-B0BE-D2B13B76288E}" srcOrd="3" destOrd="0" parTransId="{77E649E8-2223-4422-8905-C98A1A2C7347}" sibTransId="{89F728E7-9383-44D4-94E2-767FC1EDD077}"/>
    <dgm:cxn modelId="{65418C34-4750-4E2B-8829-31DA75C3ED31}" type="presOf" srcId="{0D993468-B5A6-4F1B-A35B-D492AF106A0D}" destId="{B213FBFA-B0BB-4874-A72C-7C5F6AEB9C3D}" srcOrd="0" destOrd="0" presId="urn:microsoft.com/office/officeart/2005/8/layout/chevron1"/>
    <dgm:cxn modelId="{5BD13DBD-BF6A-4CE6-8B3E-5CACED8FB775}" srcId="{B56AC88C-C63A-4385-ACC2-2E1A1C889AD6}" destId="{42F50BBB-9763-4EDC-A1BC-F0B749A7A844}" srcOrd="0" destOrd="0" parTransId="{E6BF5639-3533-4795-90DC-254DA40E17BC}" sibTransId="{33482E3F-939D-4C94-9DCD-6BC7B3F7FDD4}"/>
    <dgm:cxn modelId="{8721F453-6F7B-4336-A5C5-F2A75FE0C6EB}" srcId="{B56AC88C-C63A-4385-ACC2-2E1A1C889AD6}" destId="{9FE83096-F4FA-4201-9D37-51C91C39F69C}" srcOrd="2" destOrd="0" parTransId="{617E79B6-F9EA-49C3-8054-5C26413BDB05}" sibTransId="{5AA29948-99C2-4AFB-A436-180D212832B1}"/>
    <dgm:cxn modelId="{382AF898-2276-4CCA-A7AA-37EC5B269286}" type="presParOf" srcId="{50855A12-4E1F-4F17-ADF9-C8F3B62CF2D8}" destId="{61EE7044-3B79-4897-BA4E-4179A0BC177C}" srcOrd="0" destOrd="0" presId="urn:microsoft.com/office/officeart/2005/8/layout/chevron1"/>
    <dgm:cxn modelId="{BEC46548-EB36-4E69-BF34-7E9F1162166A}" type="presParOf" srcId="{50855A12-4E1F-4F17-ADF9-C8F3B62CF2D8}" destId="{08D86CBB-4A86-4379-98FD-71B72A13A88C}" srcOrd="1" destOrd="0" presId="urn:microsoft.com/office/officeart/2005/8/layout/chevron1"/>
    <dgm:cxn modelId="{14897569-179A-44BE-A415-B6E9A91FAFC8}" type="presParOf" srcId="{50855A12-4E1F-4F17-ADF9-C8F3B62CF2D8}" destId="{31212B5D-757D-433F-B5A8-C47690B1EBD3}" srcOrd="2" destOrd="0" presId="urn:microsoft.com/office/officeart/2005/8/layout/chevron1"/>
    <dgm:cxn modelId="{DD177EBC-47A3-4757-B93E-58B2C30BA408}" type="presParOf" srcId="{50855A12-4E1F-4F17-ADF9-C8F3B62CF2D8}" destId="{804E0A5E-130B-4413-945F-9E354EAB5156}" srcOrd="3" destOrd="0" presId="urn:microsoft.com/office/officeart/2005/8/layout/chevron1"/>
    <dgm:cxn modelId="{71D256EA-B914-490C-ABB4-A93DB9EB84C3}" type="presParOf" srcId="{50855A12-4E1F-4F17-ADF9-C8F3B62CF2D8}" destId="{5004E5F7-B660-4109-BE9A-BEA9A2CC3052}" srcOrd="4" destOrd="0" presId="urn:microsoft.com/office/officeart/2005/8/layout/chevron1"/>
    <dgm:cxn modelId="{CD5C50A7-6F76-407D-91D2-3BB98C6753F8}" type="presParOf" srcId="{50855A12-4E1F-4F17-ADF9-C8F3B62CF2D8}" destId="{28F50B06-4E97-4F50-81DD-4FD19F4B9C27}" srcOrd="5" destOrd="0" presId="urn:microsoft.com/office/officeart/2005/8/layout/chevron1"/>
    <dgm:cxn modelId="{AA5876D4-8A96-4E60-9A38-70D03F1BFD3F}" type="presParOf" srcId="{50855A12-4E1F-4F17-ADF9-C8F3B62CF2D8}" destId="{DAA6C38F-4851-4E2C-9452-51A984B92778}" srcOrd="6" destOrd="0" presId="urn:microsoft.com/office/officeart/2005/8/layout/chevron1"/>
    <dgm:cxn modelId="{76840353-76FB-428F-BAF1-18A9630B7363}" type="presParOf" srcId="{50855A12-4E1F-4F17-ADF9-C8F3B62CF2D8}" destId="{DAD00BE4-B03C-44AB-B18E-C8A35CCC793B}" srcOrd="7" destOrd="0" presId="urn:microsoft.com/office/officeart/2005/8/layout/chevron1"/>
    <dgm:cxn modelId="{1D1B9AC4-8F64-4F8E-A8B6-503AC1CC9098}" type="presParOf" srcId="{50855A12-4E1F-4F17-ADF9-C8F3B62CF2D8}" destId="{B213FBFA-B0BB-4874-A72C-7C5F6AEB9C3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E7044-3B79-4897-BA4E-4179A0BC177C}">
      <dsp:nvSpPr>
        <dsp:cNvPr id="0" name=""/>
        <dsp:cNvSpPr/>
      </dsp:nvSpPr>
      <dsp:spPr>
        <a:xfrm>
          <a:off x="2442" y="271583"/>
          <a:ext cx="1577770" cy="1017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Подробно описать свою идею</a:t>
          </a:r>
          <a:r>
            <a:rPr lang="en-US" sz="900" kern="1200" dirty="0"/>
            <a:t>/</a:t>
          </a:r>
          <a:r>
            <a:rPr lang="ru-RU" sz="900" kern="1200" dirty="0"/>
            <a:t>проект</a:t>
          </a:r>
        </a:p>
      </dsp:txBody>
      <dsp:txXfrm>
        <a:off x="2442" y="271583"/>
        <a:ext cx="1577770" cy="1017479"/>
      </dsp:txXfrm>
    </dsp:sp>
    <dsp:sp modelId="{31212B5D-757D-433F-B5A8-C47690B1EBD3}">
      <dsp:nvSpPr>
        <dsp:cNvPr id="0" name=""/>
        <dsp:cNvSpPr/>
      </dsp:nvSpPr>
      <dsp:spPr>
        <a:xfrm>
          <a:off x="1178376" y="278931"/>
          <a:ext cx="2082477" cy="10027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Провести  анализ целевой аудитории</a:t>
          </a:r>
        </a:p>
      </dsp:txBody>
      <dsp:txXfrm>
        <a:off x="1178376" y="278931"/>
        <a:ext cx="2082477" cy="1002783"/>
      </dsp:txXfrm>
    </dsp:sp>
    <dsp:sp modelId="{5004E5F7-B660-4109-BE9A-BEA9A2CC3052}">
      <dsp:nvSpPr>
        <dsp:cNvPr id="0" name=""/>
        <dsp:cNvSpPr/>
      </dsp:nvSpPr>
      <dsp:spPr>
        <a:xfrm>
          <a:off x="2859017" y="279603"/>
          <a:ext cx="2171966" cy="10014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Проанализировать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 рынок</a:t>
          </a:r>
        </a:p>
      </dsp:txBody>
      <dsp:txXfrm>
        <a:off x="2859017" y="279603"/>
        <a:ext cx="2171966" cy="1001440"/>
      </dsp:txXfrm>
    </dsp:sp>
    <dsp:sp modelId="{DAA6C38F-4851-4E2C-9452-51A984B92778}">
      <dsp:nvSpPr>
        <dsp:cNvPr id="0" name=""/>
        <dsp:cNvSpPr/>
      </dsp:nvSpPr>
      <dsp:spPr>
        <a:xfrm>
          <a:off x="4629147" y="288475"/>
          <a:ext cx="2481420" cy="983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Рассчитать количество сотрудников, которых вам нужно будет нанять</a:t>
          </a:r>
        </a:p>
      </dsp:txBody>
      <dsp:txXfrm>
        <a:off x="4629147" y="288475"/>
        <a:ext cx="2481420" cy="983696"/>
      </dsp:txXfrm>
    </dsp:sp>
    <dsp:sp modelId="{B213FBFA-B0BB-4874-A72C-7C5F6AEB9C3D}">
      <dsp:nvSpPr>
        <dsp:cNvPr id="0" name=""/>
        <dsp:cNvSpPr/>
      </dsp:nvSpPr>
      <dsp:spPr>
        <a:xfrm>
          <a:off x="6708730" y="288475"/>
          <a:ext cx="1997408" cy="983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Найдите помещение и договоритесь об аренде.</a:t>
          </a:r>
        </a:p>
      </dsp:txBody>
      <dsp:txXfrm>
        <a:off x="6708730" y="288475"/>
        <a:ext cx="1997408" cy="98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1780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f62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f62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9630f62e9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9630f62e9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9ab1994ee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9ab1994ee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9630f62e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9630f62e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9ab1994ee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9ab1994ee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9630f62e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9630f62e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9ab1994e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9ab1994e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9ab1994ee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9ab1994ee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9630f62e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9630f62e9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9630f62e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9630f62e9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9630f62e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9630f62e9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9630f62e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9630f62e9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FC563D-2F55-05E2-B478-C492DD81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9" name="Google Shape;59;p13"/>
          <p:cNvSpPr txBox="1"/>
          <p:nvPr/>
        </p:nvSpPr>
        <p:spPr>
          <a:xfrm>
            <a:off x="1478128" y="295072"/>
            <a:ext cx="2854411" cy="12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7F7F7F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ПРОЕКТ ДЛЯ Х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II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 ВСЕРОССИЙСКОЙ ВЫСТАВКИ ИННОВАЦИОННЫХ ПРОЕКТОВ И ИДЕЙ В ОБЛАСТИ ПИЩЕВЫХ ТЕХНОЛОГИЙ, ЗДОРОВОГО ПИТАНИЯ И ГОСТИНИЧНОГО БИЗНЕСА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18153" y="1958784"/>
            <a:ext cx="599615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Тема:</a:t>
            </a:r>
          </a:p>
          <a:p>
            <a:pPr lvl="0">
              <a:buClr>
                <a:schemeClr val="dk1"/>
              </a:buClr>
              <a:buSzPts val="1100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ОТКРЫТИЕ ФИТОБАРА С ПОЛЕЗНЫМИ НАПИТКАМИ НА ОСНОВЕ ДИКОРОСОВ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153" y="4260788"/>
            <a:ext cx="4423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Авторы проекта: Суворов Л.Е.; Дудко Е.А.; Аминова Г.А., Михайлова М.А.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620FCE6-3875-39DE-A23A-A3D65F1A3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81" y="530600"/>
            <a:ext cx="966466" cy="707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D977F03-4B35-2695-53A8-CD745662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854" y="694163"/>
            <a:ext cx="3956532" cy="388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800" b="1" dirty="0">
                <a:solidFill>
                  <a:srgbClr val="4285F4">
                    <a:lumMod val="50000"/>
                  </a:srgbClr>
                </a:solidFill>
              </a:rPr>
              <a:t>СМЕТА РАСХОДОВ ПО ПРОЕКТУ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0497151"/>
              </p:ext>
            </p:extLst>
          </p:nvPr>
        </p:nvGraphicFramePr>
        <p:xfrm>
          <a:off x="443049" y="2116886"/>
          <a:ext cx="6886795" cy="388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4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50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4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Расходы на рекламу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786882"/>
              </p:ext>
            </p:extLst>
          </p:nvPr>
        </p:nvGraphicFramePr>
        <p:xfrm>
          <a:off x="448278" y="2542791"/>
          <a:ext cx="6881720" cy="72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3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73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6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3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Оплата коммунальных услуг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шт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6 000,00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6 000,00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721246"/>
              </p:ext>
            </p:extLst>
          </p:nvPr>
        </p:nvGraphicFramePr>
        <p:xfrm>
          <a:off x="438107" y="3502587"/>
          <a:ext cx="6885595" cy="355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20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35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59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Расходы на рекламу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5488042"/>
              </p:ext>
            </p:extLst>
          </p:nvPr>
        </p:nvGraphicFramePr>
        <p:xfrm>
          <a:off x="454453" y="4039569"/>
          <a:ext cx="6869727" cy="339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2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3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6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18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99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364 632,00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9735110"/>
              </p:ext>
            </p:extLst>
          </p:nvPr>
        </p:nvGraphicFramePr>
        <p:xfrm>
          <a:off x="436872" y="1202267"/>
          <a:ext cx="6886796" cy="72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9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0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4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9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Доходы и расходы по основным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един. Измерения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цена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effectLst/>
                        </a:rPr>
                        <a:t>сумма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990FD51-A2F1-AA77-B886-0C8C9E483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ED80F01-95E9-60AD-6BEC-8B8256DF6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052" y="98854"/>
            <a:ext cx="5799306" cy="513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НЕДОСТАТКИ ПРОЕКТА</a:t>
            </a: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	чтобы о заведении узнали, нужна эффективная реклама, а это стоит дорого. Новое направление нуждается в многоплановой раскрутке;</a:t>
            </a: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	узкая целевая аудитория — посетителями кафе станут те, кто ведет здоровый образ жизни, пропагандирует правильное питание. Если речь идет о маленьком городе, риск недостатка клиентов очень велик;</a:t>
            </a: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	предприниматель должен разбираться в том, чем планирует заниматься. При отсутствии профильного образования придется привлекать пищевика — нужно разработать меню, в котором наличие вредных ингредиентов недопустимо;</a:t>
            </a: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	привязка к сезону — зимой количество посетителей увеличивается, летом, когда доступны фрукты и овощи — снижается;</a:t>
            </a: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	чтобы зарегистрировать бизнес и получить разрешительные документы, придется потратить много времени — это относится ко всем проектам, ориентированным на общественное питание</a:t>
            </a: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Данный инновационный проект можно рекомендовать к реализации, поскольку расчеты показали его экономическую целесообразность и большой социальный эффект.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DBE326-7F71-7335-E4CE-5FDAB2015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18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63" y="727537"/>
            <a:ext cx="507073" cy="5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240"/>
          <a:stretch/>
        </p:blipFill>
        <p:spPr bwMode="auto">
          <a:xfrm>
            <a:off x="408564" y="2913422"/>
            <a:ext cx="2250944" cy="128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4" y="1355172"/>
            <a:ext cx="950630" cy="2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1D2C7E-4F75-394D-ADD7-0E21E23A744C}"/>
              </a:ext>
            </a:extLst>
          </p:cNvPr>
          <p:cNvSpPr txBox="1"/>
          <p:nvPr/>
        </p:nvSpPr>
        <p:spPr>
          <a:xfrm>
            <a:off x="1811546" y="1900004"/>
            <a:ext cx="501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Благодарим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84" y="42021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#</a:t>
            </a:r>
            <a:r>
              <a:rPr lang="ru-RU" sz="800" dirty="0"/>
              <a:t>СИБИРСКИЙФЕДЕРАЛЬНЫЙУНИВЕРСИТЕТ</a:t>
            </a:r>
          </a:p>
          <a:p>
            <a:r>
              <a:rPr lang="en-US" sz="800" dirty="0"/>
              <a:t>#</a:t>
            </a:r>
            <a:r>
              <a:rPr lang="ru-RU" sz="800" dirty="0"/>
              <a:t>СОВЕТСКИЙПОЛИТЕХНИЧЕСКИЙКОЛЛЕДЖ</a:t>
            </a:r>
          </a:p>
          <a:p>
            <a:r>
              <a:rPr lang="en-US" sz="800" dirty="0"/>
              <a:t>#</a:t>
            </a:r>
            <a:r>
              <a:rPr lang="ru-RU" sz="800" dirty="0"/>
              <a:t>РЕСТОРАННЫЙБИЗНЕС</a:t>
            </a:r>
          </a:p>
          <a:p>
            <a:r>
              <a:rPr lang="en-US" sz="800" dirty="0"/>
              <a:t>#</a:t>
            </a:r>
            <a:r>
              <a:rPr lang="ru-RU" sz="800" dirty="0"/>
              <a:t>ЗДОРОВОЕПИТАНИЕ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225B467-ACA8-9789-9F10-5345F9E33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36" y="279806"/>
            <a:ext cx="433456" cy="352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BC38F8-88C6-DFC8-9538-30846D12C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454" y="0"/>
            <a:ext cx="18173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41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C84E85-E3A6-3508-DCC6-3A217B61A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881" y="1047346"/>
            <a:ext cx="6610865" cy="442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800" b="1" dirty="0">
                <a:solidFill>
                  <a:srgbClr val="4285F4">
                    <a:lumMod val="50000"/>
                  </a:srgbClr>
                </a:solidFill>
              </a:rPr>
              <a:t>ПРОБЛЕМА, НА РЕШЕНИЕ КОТОРОЙ НАПРАВЛЕН ПРОЕКТ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Современную массовую культуру и процесс глобализации невозможно представить без прохладительных безалкогольных напитков, лимонадов, коктейлей. 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Ситуация на российском рынке безалкогольных напитков развивается по сценарию аналогичного рынка западных стран: все более популярными становятся сокосодержащие и витаминизированные напитки, воспринимаемые потребителями как здоровая альтернатива «вредной газировке», продажи которой хотя и незначительно, но падают. Прошедшие два-три года также показали верность расчетов производителей, которые решились на выпуск и продвижение новых для рынка продуктов - холодного чая, энергетических и спортивных напитков.</a:t>
            </a:r>
          </a:p>
          <a:p>
            <a:pPr lvl="0" indent="457200" algn="just">
              <a:lnSpc>
                <a:spcPct val="150000"/>
              </a:lnSpc>
              <a:spcAft>
                <a:spcPts val="800"/>
              </a:spcAft>
              <a:buSzPts val="1100"/>
            </a:pPr>
            <a:r>
              <a:rPr lang="ru-RU" sz="1000" dirty="0">
                <a:solidFill>
                  <a:schemeClr val="tx1"/>
                </a:solidFill>
                <a:latin typeface="+mn-lt"/>
              </a:rPr>
              <a:t>Поэтому разработать проект, по подготовке </a:t>
            </a:r>
            <a:r>
              <a:rPr lang="ru-RU" sz="1000" dirty="0" err="1">
                <a:solidFill>
                  <a:schemeClr val="tx1"/>
                </a:solidFill>
                <a:latin typeface="+mn-lt"/>
              </a:rPr>
              <a:t>фитобара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 с полезными 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напитками растущими В Ханты-Мансийском автономном округе-Югра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с  последующей его реализацией позволит мелкими шагами прийти к разрешению подобного рода проблем. </a:t>
            </a: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200" b="1" dirty="0">
              <a:solidFill>
                <a:srgbClr val="4285F4">
                  <a:lumMod val="50000"/>
                </a:srgbClr>
              </a:solidFill>
            </a:endParaRP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800" b="1" dirty="0">
              <a:solidFill>
                <a:srgbClr val="4285F4">
                  <a:lumMod val="50000"/>
                </a:srgbClr>
              </a:solidFill>
            </a:endParaRP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800" b="1" dirty="0">
              <a:solidFill>
                <a:srgbClr val="4285F4">
                  <a:lumMod val="50000"/>
                </a:srgb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45065DF-5ECA-732C-AD17-41B25BC0F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9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23E5AE-5F55-942F-398E-051CAD5D9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" name="Google Shape;80;p15"/>
          <p:cNvSpPr txBox="1"/>
          <p:nvPr/>
        </p:nvSpPr>
        <p:spPr>
          <a:xfrm>
            <a:off x="349692" y="137668"/>
            <a:ext cx="5434203" cy="49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chemeClr val="accent1">
                    <a:lumMod val="50000"/>
                  </a:schemeClr>
                </a:solidFill>
              </a:rPr>
              <a:t>ЦЕЛИ И ЗАДАЧИ</a:t>
            </a:r>
            <a:endParaRPr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692" y="613865"/>
            <a:ext cx="6241303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dirty="0"/>
              <a:t>Цель проекта: </a:t>
            </a:r>
          </a:p>
          <a:p>
            <a:pPr algn="just">
              <a:lnSpc>
                <a:spcPct val="90000"/>
              </a:lnSpc>
            </a:pPr>
            <a:endParaRPr lang="ru-RU" sz="1200" dirty="0"/>
          </a:p>
          <a:p>
            <a:pPr algn="just">
              <a:lnSpc>
                <a:spcPct val="90000"/>
              </a:lnSpc>
            </a:pPr>
            <a:r>
              <a:rPr lang="ru-RU" sz="1200" dirty="0"/>
              <a:t>Открыть фитобар на территории спортивного комплекса с хорошим ассортиментом и высоким уровнем сервиса. Посетителям будут предложены напитки, которые пользуются наибольшим спросом по приемлемой цене. Фитобар в спортивном центре будет пользоваться хорошей популярностью, а посетителями заведения станут не только клиенты комплекса, но и люди, которые ведут здоровый образ жизни и любят пить полезные напитки.</a:t>
            </a:r>
          </a:p>
          <a:p>
            <a:pPr algn="just">
              <a:lnSpc>
                <a:spcPct val="90000"/>
              </a:lnSpc>
            </a:pPr>
            <a:endParaRPr lang="ru-RU" sz="1200" b="1" dirty="0"/>
          </a:p>
          <a:p>
            <a:r>
              <a:rPr lang="ru-RU" sz="1200" dirty="0">
                <a:latin typeface="+mn-lt"/>
              </a:rPr>
              <a:t>Задачи:</a:t>
            </a:r>
          </a:p>
          <a:p>
            <a:pPr algn="just"/>
            <a:r>
              <a:rPr lang="ru-RU" sz="1200" dirty="0">
                <a:latin typeface="+mn-lt"/>
              </a:rPr>
              <a:t>➔ Создание современного </a:t>
            </a:r>
            <a:r>
              <a:rPr lang="ru-RU" sz="1200" dirty="0" err="1">
                <a:latin typeface="+mn-lt"/>
              </a:rPr>
              <a:t>фитобара</a:t>
            </a:r>
            <a:r>
              <a:rPr lang="ru-RU" sz="1200" dirty="0">
                <a:latin typeface="+mn-lt"/>
              </a:rPr>
              <a:t> с напитками на основе дикоросов; </a:t>
            </a:r>
          </a:p>
          <a:p>
            <a:pPr algn="just"/>
            <a:r>
              <a:rPr lang="ru-RU" sz="1200" dirty="0">
                <a:latin typeface="+mn-lt"/>
              </a:rPr>
              <a:t>➔ Популяризировать  дикорастущие растения в приготовлении полезных напитков у населения Советского района; </a:t>
            </a:r>
          </a:p>
          <a:p>
            <a:pPr algn="just"/>
            <a:r>
              <a:rPr lang="ru-RU" sz="1200" dirty="0"/>
              <a:t>➔ повысить  экологическую  грамотность; </a:t>
            </a:r>
          </a:p>
          <a:p>
            <a:pPr algn="just"/>
            <a:r>
              <a:rPr lang="ru-RU" sz="1200" dirty="0"/>
              <a:t>➔ формировать  здоровый  образ  жизни  у населения.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Бизнес-план </a:t>
            </a:r>
            <a:r>
              <a:rPr lang="ru-RU" sz="1200" dirty="0" err="1"/>
              <a:t>фитобара</a:t>
            </a:r>
            <a:r>
              <a:rPr lang="ru-RU" sz="1200" dirty="0"/>
              <a:t> состоит из стандартных пунктов любого бизнес-плана:</a:t>
            </a:r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222556927"/>
              </p:ext>
            </p:extLst>
          </p:nvPr>
        </p:nvGraphicFramePr>
        <p:xfrm>
          <a:off x="349692" y="3487602"/>
          <a:ext cx="8708582" cy="156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159B0F4-EC89-67CC-49E3-D707FEE37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D8050D-370E-09E7-18B0-763B33A1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6" name="Google Shape;106;p17"/>
          <p:cNvSpPr txBox="1"/>
          <p:nvPr/>
        </p:nvSpPr>
        <p:spPr>
          <a:xfrm>
            <a:off x="7304202" y="1266636"/>
            <a:ext cx="1495478" cy="38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000" dirty="0"/>
              <a:t>УКРЕПЛЕНИЕ ИМУНИТЕТА</a:t>
            </a:r>
          </a:p>
          <a:p>
            <a:pPr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000" dirty="0"/>
              <a:t>ЗАПАС ЭНЕРГИИ </a:t>
            </a:r>
          </a:p>
          <a:p>
            <a:pPr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000" dirty="0"/>
              <a:t>СТРОЙНОСТЬ </a:t>
            </a:r>
          </a:p>
          <a:p>
            <a:pPr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000" dirty="0"/>
              <a:t>ЧИСТОТА КОЖНОГО ПОКРОВА</a:t>
            </a:r>
          </a:p>
          <a:p>
            <a:pPr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000" dirty="0"/>
              <a:t>ЭКОЛОГИЧЕСКОЕ ВОСПИТАНИЕ</a:t>
            </a:r>
          </a:p>
          <a:p>
            <a:pPr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000" dirty="0"/>
              <a:t>ПОПУЛЯРИЗАЦИЯ ДИКОРАСТУЩИХ РАСТЕНИЙ ХАНТЫ-МАНСИЙСКОГО АВТОНОМНОГО ОКРУГА - ЮГРЫ</a:t>
            </a:r>
          </a:p>
          <a:p>
            <a:pPr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lang="ru-RU" sz="1000" dirty="0"/>
          </a:p>
          <a:p>
            <a:pPr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lang="ru-RU" sz="1000" dirty="0"/>
          </a:p>
          <a:p>
            <a:pPr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0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AB39E6D-3E7B-3F49-A699-023BF29333A7}"/>
              </a:ext>
            </a:extLst>
          </p:cNvPr>
          <p:cNvSpPr/>
          <p:nvPr/>
        </p:nvSpPr>
        <p:spPr>
          <a:xfrm>
            <a:off x="230276" y="863018"/>
            <a:ext cx="57304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АКТУАЛЬНОСТЬ И НОВИЗНА ПРОЕКТА</a:t>
            </a:r>
            <a:endParaRPr lang="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0053127A-1E33-DF49-ABE6-0121C12B187D}"/>
              </a:ext>
            </a:extLst>
          </p:cNvPr>
          <p:cNvCxnSpPr>
            <a:cxnSpLocks/>
          </p:cNvCxnSpPr>
          <p:nvPr/>
        </p:nvCxnSpPr>
        <p:spPr>
          <a:xfrm>
            <a:off x="7248520" y="1284924"/>
            <a:ext cx="0" cy="3314508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1281" y="6919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621" y="1495795"/>
            <a:ext cx="573353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/>
          </a:p>
          <a:p>
            <a:pPr algn="just"/>
            <a:r>
              <a:rPr lang="ru-RU" sz="1200" dirty="0"/>
              <a:t>        </a:t>
            </a:r>
            <a:r>
              <a:rPr lang="ru-RU" sz="1200" dirty="0" err="1"/>
              <a:t>Фитобар</a:t>
            </a:r>
            <a:r>
              <a:rPr lang="ru-RU" sz="1200" dirty="0"/>
              <a:t> — это приятное мини-заведение, где можно выпить стаканчик полезного чая, почитать журнал, восстановиться после физических и умственных напряжений. </a:t>
            </a:r>
          </a:p>
          <a:p>
            <a:pPr algn="just"/>
            <a:r>
              <a:rPr lang="ru-RU" sz="1200" dirty="0"/>
              <a:t>         </a:t>
            </a:r>
            <a:r>
              <a:rPr lang="ru-RU" sz="1200" dirty="0" smtClean="0"/>
              <a:t>Природа </a:t>
            </a:r>
            <a:r>
              <a:rPr lang="ru-RU" sz="1200" dirty="0"/>
              <a:t>Ханты-Мансийского автономного округа – Югры богата пищевыми и лекарственными растениями. На территории автономного округа произрастает более 800 видов высших растений. Более 300 видов дикорастущих растений рекомендовано употреблять в пищу.</a:t>
            </a:r>
          </a:p>
          <a:p>
            <a:pPr algn="just"/>
            <a:r>
              <a:rPr lang="ru-RU" sz="1200" dirty="0"/>
              <a:t>          Правильное питание и упор на собственное здоровье – это тренд последних лет, который, судя по всему, планирует надолго закрепиться в числе актуальных. Помимо того, что такой тренд стоит поддержать для улучшения своего самочувствия и внешнего вида, его стоит заприметить и в качестве бизнес идеи.</a:t>
            </a:r>
          </a:p>
          <a:p>
            <a:pPr algn="just"/>
            <a:r>
              <a:rPr lang="ru-RU" sz="1200" dirty="0"/>
              <a:t>            Если ниша спортивных комплексов и залов уже достаточно заполнена, то </a:t>
            </a:r>
            <a:r>
              <a:rPr lang="ru-RU" sz="1200" dirty="0" smtClean="0"/>
              <a:t>кафе, рестораны и бары правильного </a:t>
            </a:r>
            <a:r>
              <a:rPr lang="ru-RU" sz="1200" dirty="0"/>
              <a:t>питания – еще конкурентоспособное направление.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 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499EDA3-B811-E019-5C66-5DD320361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E2A852-18F0-618E-F9E5-B83A544F3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6" name="Google Shape;156;p23"/>
          <p:cNvSpPr txBox="1"/>
          <p:nvPr/>
        </p:nvSpPr>
        <p:spPr>
          <a:xfrm>
            <a:off x="536052" y="1620104"/>
            <a:ext cx="4284286" cy="32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Таблица 1          Оценка конкурентов в г. Советский </a:t>
            </a:r>
            <a:endParaRPr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391980"/>
              </p:ext>
            </p:extLst>
          </p:nvPr>
        </p:nvGraphicFramePr>
        <p:xfrm>
          <a:off x="644135" y="1895593"/>
          <a:ext cx="4176203" cy="26742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4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4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2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6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236">
                <a:tc>
                  <a:txBody>
                    <a:bodyPr/>
                    <a:lstStyle/>
                    <a:p>
                      <a:r>
                        <a:rPr lang="ru-RU" sz="1050" dirty="0"/>
                        <a:t>Факторы</a:t>
                      </a:r>
                      <a:r>
                        <a:rPr lang="ru-RU" sz="1050" baseline="0" dirty="0"/>
                        <a:t>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Кафе «Ялта»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Crush</a:t>
                      </a:r>
                    </a:p>
                    <a:p>
                      <a:pPr algn="ctr"/>
                      <a:r>
                        <a:rPr lang="en-US" sz="900" dirty="0" err="1"/>
                        <a:t>coffe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Точка</a:t>
                      </a:r>
                    </a:p>
                    <a:p>
                      <a:pPr algn="ctr"/>
                      <a:r>
                        <a:rPr lang="ru-RU" sz="900" dirty="0"/>
                        <a:t>вкусно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589"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Местоположение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353"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Уникальность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5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/>
                        <a:t>Качество</a:t>
                      </a:r>
                      <a:r>
                        <a:rPr lang="ru-RU" sz="1050" baseline="0" dirty="0"/>
                        <a:t> и стиль оформления</a:t>
                      </a:r>
                      <a:endParaRPr lang="ru-RU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63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/>
                        <a:t>Цены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63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/>
                        <a:t>Ассортимент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3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/>
                        <a:t>Сервис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353"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Суммарный</a:t>
                      </a:r>
                      <a:r>
                        <a:rPr lang="ru-RU" sz="1050" baseline="0" dirty="0"/>
                        <a:t> балл</a:t>
                      </a:r>
                      <a:endParaRPr lang="ru-RU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536052" y="4227261"/>
            <a:ext cx="0" cy="207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0568" y="3778083"/>
            <a:ext cx="11047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1 низкий </a:t>
            </a:r>
          </a:p>
          <a:p>
            <a:r>
              <a:rPr lang="ru-RU" sz="900" dirty="0"/>
              <a:t>2 ниже среднего </a:t>
            </a:r>
          </a:p>
          <a:p>
            <a:r>
              <a:rPr lang="ru-RU" sz="900" dirty="0"/>
              <a:t>3 средний </a:t>
            </a:r>
          </a:p>
          <a:p>
            <a:r>
              <a:rPr lang="ru-RU" sz="900" dirty="0"/>
              <a:t>4 высокий </a:t>
            </a:r>
          </a:p>
          <a:p>
            <a:r>
              <a:rPr lang="ru-RU" sz="900" dirty="0"/>
              <a:t>5 очень высокий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052" y="98854"/>
            <a:ext cx="5799306" cy="180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АНАЛИЗ РЫНКА</a:t>
            </a: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06999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tx1"/>
                </a:solidFill>
              </a:rPr>
              <a:t>Рынок общественного питания на сегодняшний день очень насыщен. Чтобы успешно устоять на данном рынке, нужно явно выраженное конкурентное преимущество.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E1D4867-D014-1B10-DF3E-12FFF84E2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D07F4E-47C6-C35E-BA82-1DA1926E2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AutoShape 5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1771" y="592036"/>
            <a:ext cx="4477508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600" b="1" dirty="0">
                <a:solidFill>
                  <a:srgbClr val="4285F4">
                    <a:lumMod val="50000"/>
                  </a:srgbClr>
                </a:solidFill>
              </a:rPr>
              <a:t>КРАТКИЕ ЭТАПЫ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771" y="1340643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- Анализ рынка + оценка конкурентоспособности.</a:t>
            </a:r>
          </a:p>
          <a:p>
            <a:pPr algn="just"/>
            <a:r>
              <a:rPr lang="ru-RU" dirty="0"/>
              <a:t>- Регистрация предпринимательской деятельности.</a:t>
            </a:r>
          </a:p>
          <a:p>
            <a:pPr algn="just"/>
            <a:r>
              <a:rPr lang="ru-RU" dirty="0"/>
              <a:t>- Поиск помещения + получение разрешительной документации.</a:t>
            </a:r>
          </a:p>
          <a:p>
            <a:pPr algn="just"/>
            <a:r>
              <a:rPr lang="ru-RU" dirty="0"/>
              <a:t>- Разработка меню + определение оказываемых услуг.</a:t>
            </a:r>
          </a:p>
          <a:p>
            <a:pPr algn="just"/>
            <a:r>
              <a:rPr lang="ru-RU" dirty="0"/>
              <a:t>- Закупка оборудования.</a:t>
            </a:r>
          </a:p>
          <a:p>
            <a:pPr algn="just"/>
            <a:r>
              <a:rPr lang="ru-RU" dirty="0"/>
              <a:t>- Поиск персонала + его обучение.</a:t>
            </a:r>
          </a:p>
          <a:p>
            <a:pPr algn="just"/>
            <a:r>
              <a:rPr lang="ru-RU" dirty="0"/>
              <a:t>- Маркетинг + оценка будущей рентабельности и окупаемости.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5542CE3-CAA8-BFBA-DD29-639EA2E53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3331736-09BD-9E5A-852C-DF3FA9ECF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0"/>
            <a:ext cx="9144000" cy="5143500"/>
          </a:xfrm>
          <a:prstGeom prst="rect">
            <a:avLst/>
          </a:prstGeom>
        </p:spPr>
      </p:pic>
      <p:sp>
        <p:nvSpPr>
          <p:cNvPr id="8" name="AutoShape 5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280907"/>
            <a:ext cx="2895344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600" b="1" dirty="0">
                <a:solidFill>
                  <a:srgbClr val="4285F4">
                    <a:lumMod val="50000"/>
                  </a:srgbClr>
                </a:solidFill>
              </a:rPr>
              <a:t>ПЛАНИРУЕМЫЕ ЗАТРАТЫ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525" y="775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3420527"/>
              </p:ext>
            </p:extLst>
          </p:nvPr>
        </p:nvGraphicFramePr>
        <p:xfrm>
          <a:off x="612775" y="688440"/>
          <a:ext cx="5169101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221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7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1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6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1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4973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СМЕТА РАСХОДОВ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Доходы и расходы по основным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един. Измерения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Заработная плата сотрудников с отчислениями во внебюджетные фонды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30 316,00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60 632,00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закупку сырья ингредиентов: в том числе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дикоросы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Расходный материал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Оплата коммунальных услуг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Оборудование: в том числе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208 000,00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Барная стойка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25 500,00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25 500,00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Стулья для бара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холодильник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блендер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Ледогенератор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Барная посуда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4 500,00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13 500,00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гигиена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Арендные платежи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0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рекламу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10 000,00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10 000,00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Накладные расходы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9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364 632,00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0" marR="2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2EA8CD3-CC31-AC22-276D-067885DF8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80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241AFD5-809D-69CF-C1BA-CE7BC62E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AutoShape 5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301" y="297531"/>
            <a:ext cx="5539116" cy="406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800" b="1" dirty="0">
                <a:solidFill>
                  <a:srgbClr val="4285F4">
                    <a:lumMod val="50000"/>
                  </a:srgbClr>
                </a:solidFill>
              </a:rPr>
              <a:t>Планируемая выручка и </a:t>
            </a: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800" b="1" dirty="0">
                <a:solidFill>
                  <a:srgbClr val="4285F4">
                    <a:lumMod val="50000"/>
                  </a:srgbClr>
                </a:solidFill>
              </a:rPr>
              <a:t>прибыль от коммерциализации проекта</a:t>
            </a: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100" dirty="0">
              <a:solidFill>
                <a:schemeClr val="tx1"/>
              </a:solidFill>
            </a:endParaRP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100" dirty="0">
                <a:solidFill>
                  <a:schemeClr val="tx1"/>
                </a:solidFill>
              </a:rPr>
              <a:t>Срок окупаемости определяется по формуле:</a:t>
            </a: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100" dirty="0">
              <a:solidFill>
                <a:schemeClr val="tx1"/>
              </a:solidFill>
            </a:endParaRP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100" dirty="0">
                <a:solidFill>
                  <a:schemeClr val="tx1"/>
                </a:solidFill>
              </a:rPr>
              <a:t>Т =П/</a:t>
            </a:r>
            <a:r>
              <a:rPr lang="ru-RU" sz="1100" dirty="0" err="1">
                <a:solidFill>
                  <a:schemeClr val="tx1"/>
                </a:solidFill>
              </a:rPr>
              <a:t>Сгод</a:t>
            </a:r>
            <a:r>
              <a:rPr lang="ru-RU" sz="1100" dirty="0">
                <a:solidFill>
                  <a:schemeClr val="tx1"/>
                </a:solidFill>
              </a:rPr>
              <a:t>	(54)</a:t>
            </a: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100" dirty="0">
              <a:solidFill>
                <a:schemeClr val="tx1"/>
              </a:solidFill>
            </a:endParaRP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100" dirty="0">
                <a:solidFill>
                  <a:schemeClr val="tx1"/>
                </a:solidFill>
              </a:rPr>
              <a:t>Т =(4 017 660)/(1 382 000)=3	</a:t>
            </a: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100" dirty="0">
              <a:solidFill>
                <a:schemeClr val="tx1"/>
              </a:solidFill>
            </a:endParaRPr>
          </a:p>
          <a:p>
            <a:pPr lvl="0" algn="just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100" dirty="0">
                <a:solidFill>
                  <a:schemeClr val="tx1"/>
                </a:solidFill>
              </a:rPr>
              <a:t>Вывод: произведя экономический расчет пришли  к выводу, что потребуется небольшие вложения, в сумме более 208 000,00 рублей, На основании затрат проект возможно будет окупить приблизительно за полгода.</a:t>
            </a: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100" b="1" dirty="0">
              <a:solidFill>
                <a:srgbClr val="4285F4">
                  <a:lumMod val="50000"/>
                </a:srgbClr>
              </a:solidFill>
            </a:endParaRPr>
          </a:p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endParaRPr lang="ru-RU" sz="1600" b="1" dirty="0">
              <a:solidFill>
                <a:srgbClr val="4285F4">
                  <a:lumMod val="50000"/>
                </a:srgb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2389813-FC41-C7C6-6DD9-1DF5F9ACD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72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85B22DD-EC0F-F667-FED0-D82E6690C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AutoShape 5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Малое и среднее предпринимательство и поддержка индивидуальной  предпринимательской инициатив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Бесплатные иконки — Tilda Publish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300" y="297530"/>
            <a:ext cx="3299301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999"/>
              </a:lnSpc>
              <a:spcAft>
                <a:spcPts val="800"/>
              </a:spcAft>
              <a:buSzPts val="1100"/>
            </a:pPr>
            <a:r>
              <a:rPr lang="ru-RU" sz="1600" b="1" dirty="0">
                <a:solidFill>
                  <a:srgbClr val="4285F4">
                    <a:lumMod val="50000"/>
                  </a:srgbClr>
                </a:solidFill>
              </a:rPr>
              <a:t>СЧЕТ ПРИБЫЛЕЙ И УБЫТКОВ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525" y="775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773399"/>
              </p:ext>
            </p:extLst>
          </p:nvPr>
        </p:nvGraphicFramePr>
        <p:xfrm>
          <a:off x="612775" y="1011319"/>
          <a:ext cx="2948900" cy="3520440"/>
        </p:xfrm>
        <a:graphic>
          <a:graphicData uri="http://schemas.openxmlformats.org/drawingml/2006/table">
            <a:tbl>
              <a:tblPr firstRow="1" firstCol="1" bandRow="1"/>
              <a:tblGrid>
                <a:gridCol w="982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2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1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5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Доходы и расходы по основным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видам деятельности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месяц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год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Выручка от реализации продукции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342 000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4 106 250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закупку сырья и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ингредиентов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110 000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Оплата коммунальных услуг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72 000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Амортизационные отчисления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5 000 (10%)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60 000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оплату труда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30 316 МРОТ в ХМАО *2=60 632 на 2 сотрудников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727 584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Арендные платежи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30 000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240 000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рекламу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0 000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480 000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расходы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156 000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1 382 000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Прибыль до выплаты налогов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344 000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4 618 000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Налог на прибыль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44 720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600 340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Чистая прибыль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299 280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4 017 660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76" marR="33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72646" y="1023852"/>
            <a:ext cx="20882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ОЦЕНКА ЭФФЕКТИВНОСТИ ПРОЕКТА</a:t>
            </a:r>
          </a:p>
          <a:p>
            <a:r>
              <a:rPr lang="ru-RU" sz="1100" dirty="0"/>
              <a:t> </a:t>
            </a:r>
          </a:p>
          <a:p>
            <a:r>
              <a:rPr lang="ru-RU" sz="1100" dirty="0"/>
              <a:t>Оценка эффективности проекта:</a:t>
            </a:r>
          </a:p>
          <a:p>
            <a:r>
              <a:rPr lang="ru-RU" sz="1100" dirty="0"/>
              <a:t>Рентабельность продаж определяется по формуле:</a:t>
            </a:r>
          </a:p>
          <a:p>
            <a:r>
              <a:rPr lang="ru-RU" sz="1100" dirty="0" err="1"/>
              <a:t>Rпр</a:t>
            </a:r>
            <a:r>
              <a:rPr lang="ru-RU" sz="1100" dirty="0"/>
              <a:t> = П / В * 100%,</a:t>
            </a:r>
          </a:p>
          <a:p>
            <a:r>
              <a:rPr lang="ru-RU" sz="1100" dirty="0"/>
              <a:t>где П – чистая прибыль,</a:t>
            </a:r>
          </a:p>
          <a:p>
            <a:r>
              <a:rPr lang="ru-RU" sz="1100" dirty="0"/>
              <a:t>В – выручка от реализации продукции.</a:t>
            </a:r>
          </a:p>
          <a:p>
            <a:r>
              <a:rPr lang="ru-RU" sz="1100" dirty="0"/>
              <a:t>Таким образом, рентабельность продаж по результатам финансовой</a:t>
            </a:r>
          </a:p>
          <a:p>
            <a:r>
              <a:rPr lang="ru-RU" sz="1100" dirty="0"/>
              <a:t>деятельности за 1-ый год составит:</a:t>
            </a:r>
          </a:p>
          <a:p>
            <a:r>
              <a:rPr lang="ru-RU" sz="1100" dirty="0"/>
              <a:t>4 017 660 \ 6 000 000 * 100 = 66,961%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C811AEA-DD23-A018-9F9D-CE46C91A3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7" y="139719"/>
            <a:ext cx="433456" cy="3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7625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920</Words>
  <Application>Microsoft Office PowerPoint</Application>
  <PresentationFormat>Экран (16:9)</PresentationFormat>
  <Paragraphs>298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14-й кабинет 1</dc:creator>
  <cp:lastModifiedBy>Пользователь2</cp:lastModifiedBy>
  <cp:revision>127</cp:revision>
  <dcterms:modified xsi:type="dcterms:W3CDTF">2022-04-26T06:06:38Z</dcterms:modified>
</cp:coreProperties>
</file>